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2"/>
  </p:notesMasterIdLst>
  <p:handoutMasterIdLst>
    <p:handoutMasterId r:id="rId33"/>
  </p:handoutMasterIdLst>
  <p:sldIdLst>
    <p:sldId id="1155" r:id="rId5"/>
    <p:sldId id="1490" r:id="rId6"/>
    <p:sldId id="1408" r:id="rId7"/>
    <p:sldId id="1256" r:id="rId8"/>
    <p:sldId id="271" r:id="rId9"/>
    <p:sldId id="516" r:id="rId10"/>
    <p:sldId id="1406" r:id="rId11"/>
    <p:sldId id="1410" r:id="rId12"/>
    <p:sldId id="1307" r:id="rId13"/>
    <p:sldId id="1243" r:id="rId14"/>
    <p:sldId id="1491" r:id="rId15"/>
    <p:sldId id="1287" r:id="rId16"/>
    <p:sldId id="591" r:id="rId17"/>
    <p:sldId id="1487" r:id="rId18"/>
    <p:sldId id="1489" r:id="rId19"/>
    <p:sldId id="1493" r:id="rId20"/>
    <p:sldId id="1305" r:id="rId21"/>
    <p:sldId id="1482" r:id="rId22"/>
    <p:sldId id="1306" r:id="rId23"/>
    <p:sldId id="1492" r:id="rId24"/>
    <p:sldId id="1308" r:id="rId25"/>
    <p:sldId id="1309" r:id="rId26"/>
    <p:sldId id="1311" r:id="rId27"/>
    <p:sldId id="1319" r:id="rId28"/>
    <p:sldId id="1317" r:id="rId29"/>
    <p:sldId id="1312" r:id="rId30"/>
    <p:sldId id="1411" r:id="rId3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84C4"/>
    <a:srgbClr val="24446C"/>
    <a:srgbClr val="5E8FD2"/>
    <a:srgbClr val="4A7235"/>
    <a:srgbClr val="D5E3EE"/>
    <a:srgbClr val="0738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2" autoAdjust="0"/>
    <p:restoredTop sz="79764" autoAdjust="0"/>
  </p:normalViewPr>
  <p:slideViewPr>
    <p:cSldViewPr snapToGrid="0">
      <p:cViewPr varScale="1">
        <p:scale>
          <a:sx n="45" d="100"/>
          <a:sy n="45" d="100"/>
        </p:scale>
        <p:origin x="1608" y="6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3"/>
          <c:order val="0"/>
          <c:tx>
            <c:strRef>
              <c:f>Sheet1!$A$1</c:f>
              <c:strCache>
                <c:ptCount val="1"/>
                <c:pt idx="0">
                  <c:v>Healthy Behaviors</c:v>
                </c:pt>
              </c:strCache>
            </c:strRef>
          </c:tx>
          <c:spPr>
            <a:solidFill>
              <a:srgbClr val="447722"/>
            </a:solidFill>
            <a:ln>
              <a:noFill/>
            </a:ln>
            <a:effectLst/>
          </c:spPr>
          <c:invertIfNegative val="0"/>
          <c:dLbls>
            <c:dLbl>
              <c:idx val="0"/>
              <c:tx>
                <c:rich>
                  <a:bodyPr/>
                  <a:lstStyle/>
                  <a:p>
                    <a:r>
                      <a:rPr lang="en-US"/>
                      <a:t>40%</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3FC-4126-B675-83BF044F8B24}"/>
                </c:ext>
              </c:extLst>
            </c:dLbl>
            <c:spPr>
              <a:noFill/>
              <a:ln>
                <a:noFill/>
              </a:ln>
              <a:effectLst/>
            </c:spPr>
            <c:txPr>
              <a:bodyPr rot="0" spcFirstLastPara="1" vertOverflow="ellipsis" vert="horz" wrap="square" anchor="ctr" anchorCtr="1"/>
              <a:lstStyle/>
              <a:p>
                <a:pPr>
                  <a:defRPr sz="20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Sheet1!$A$2</c:f>
              <c:numCache>
                <c:formatCode>General</c:formatCode>
                <c:ptCount val="1"/>
                <c:pt idx="0">
                  <c:v>0.4</c:v>
                </c:pt>
              </c:numCache>
            </c:numRef>
          </c:val>
          <c:extLst>
            <c:ext xmlns:c16="http://schemas.microsoft.com/office/drawing/2014/chart" uri="{C3380CC4-5D6E-409C-BE32-E72D297353CC}">
              <c16:uniqueId val="{00000001-E874-47AF-B202-D57CC1DD3233}"/>
            </c:ext>
          </c:extLst>
        </c:ser>
        <c:ser>
          <c:idx val="2"/>
          <c:order val="1"/>
          <c:tx>
            <c:strRef>
              <c:f>Sheet1!$B$1</c:f>
              <c:strCache>
                <c:ptCount val="1"/>
                <c:pt idx="0">
                  <c:v>Socioeconomic and physical environments</c:v>
                </c:pt>
              </c:strCache>
            </c:strRef>
          </c:tx>
          <c:spPr>
            <a:solidFill>
              <a:srgbClr val="AACCEE"/>
            </a:solidFill>
            <a:ln>
              <a:noFill/>
            </a:ln>
            <a:effectLst/>
          </c:spPr>
          <c:invertIfNegative val="0"/>
          <c:dLbls>
            <c:dLbl>
              <c:idx val="0"/>
              <c:tx>
                <c:rich>
                  <a:bodyPr/>
                  <a:lstStyle/>
                  <a:p>
                    <a:r>
                      <a:rPr lang="en-US"/>
                      <a:t>20%</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3FC-4126-B675-83BF044F8B24}"/>
                </c:ext>
              </c:extLst>
            </c:dLbl>
            <c:spPr>
              <a:noFill/>
              <a:ln>
                <a:noFill/>
              </a:ln>
              <a:effectLst/>
            </c:spPr>
            <c:txPr>
              <a:bodyPr rot="0" spcFirstLastPara="1" vertOverflow="ellipsis" vert="horz" wrap="square" anchor="ctr" anchorCtr="1"/>
              <a:lstStyle/>
              <a:p>
                <a:pPr>
                  <a:defRPr sz="20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Sheet1!$B$2</c:f>
              <c:numCache>
                <c:formatCode>General</c:formatCode>
                <c:ptCount val="1"/>
                <c:pt idx="0">
                  <c:v>0.2</c:v>
                </c:pt>
              </c:numCache>
            </c:numRef>
          </c:val>
          <c:extLst>
            <c:ext xmlns:c16="http://schemas.microsoft.com/office/drawing/2014/chart" uri="{C3380CC4-5D6E-409C-BE32-E72D297353CC}">
              <c16:uniqueId val="{00000002-E874-47AF-B202-D57CC1DD3233}"/>
            </c:ext>
          </c:extLst>
        </c:ser>
        <c:ser>
          <c:idx val="1"/>
          <c:order val="2"/>
          <c:tx>
            <c:strRef>
              <c:f>Sheet1!$C$1</c:f>
              <c:strCache>
                <c:ptCount val="1"/>
                <c:pt idx="0">
                  <c:v>Genetics</c:v>
                </c:pt>
              </c:strCache>
            </c:strRef>
          </c:tx>
          <c:spPr>
            <a:solidFill>
              <a:srgbClr val="3388DD"/>
            </a:solidFill>
            <a:ln>
              <a:noFill/>
            </a:ln>
            <a:effectLst/>
          </c:spPr>
          <c:invertIfNegative val="0"/>
          <c:dPt>
            <c:idx val="0"/>
            <c:invertIfNegative val="0"/>
            <c:bubble3D val="0"/>
            <c:spPr>
              <a:solidFill>
                <a:srgbClr val="004499"/>
              </a:solidFill>
              <a:ln>
                <a:noFill/>
              </a:ln>
              <a:effectLst/>
            </c:spPr>
            <c:extLst>
              <c:ext xmlns:c16="http://schemas.microsoft.com/office/drawing/2014/chart" uri="{C3380CC4-5D6E-409C-BE32-E72D297353CC}">
                <c16:uniqueId val="{00000006-E874-47AF-B202-D57CC1DD3233}"/>
              </c:ext>
            </c:extLst>
          </c:dPt>
          <c:dLbls>
            <c:dLbl>
              <c:idx val="0"/>
              <c:tx>
                <c:rich>
                  <a:bodyPr/>
                  <a:lstStyle/>
                  <a:p>
                    <a:r>
                      <a:rPr lang="en-US"/>
                      <a:t>30%</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874-47AF-B202-D57CC1DD3233}"/>
                </c:ext>
              </c:extLst>
            </c:dLbl>
            <c:spPr>
              <a:noFill/>
              <a:ln>
                <a:noFill/>
              </a:ln>
              <a:effectLst/>
            </c:spPr>
            <c:txPr>
              <a:bodyPr rot="0" spcFirstLastPara="1" vertOverflow="ellipsis" vert="horz" wrap="square" anchor="ctr" anchorCtr="1"/>
              <a:lstStyle/>
              <a:p>
                <a:pPr>
                  <a:defRPr sz="20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Sheet1!$C$2</c:f>
              <c:numCache>
                <c:formatCode>General</c:formatCode>
                <c:ptCount val="1"/>
                <c:pt idx="0">
                  <c:v>0.3</c:v>
                </c:pt>
              </c:numCache>
            </c:numRef>
          </c:val>
          <c:extLst>
            <c:ext xmlns:c16="http://schemas.microsoft.com/office/drawing/2014/chart" uri="{C3380CC4-5D6E-409C-BE32-E72D297353CC}">
              <c16:uniqueId val="{00000003-E874-47AF-B202-D57CC1DD3233}"/>
            </c:ext>
          </c:extLst>
        </c:ser>
        <c:ser>
          <c:idx val="0"/>
          <c:order val="3"/>
          <c:tx>
            <c:strRef>
              <c:f>Sheet1!$D$1</c:f>
              <c:strCache>
                <c:ptCount val="1"/>
                <c:pt idx="0">
                  <c:v>Access to Care</c:v>
                </c:pt>
              </c:strCache>
            </c:strRef>
          </c:tx>
          <c:spPr>
            <a:solidFill>
              <a:srgbClr val="385072"/>
            </a:solidFill>
            <a:ln>
              <a:solidFill>
                <a:srgbClr val="385072"/>
              </a:solidFill>
            </a:ln>
            <a:effectLst/>
          </c:spPr>
          <c:invertIfNegative val="0"/>
          <c:dPt>
            <c:idx val="0"/>
            <c:invertIfNegative val="0"/>
            <c:bubble3D val="0"/>
            <c:spPr>
              <a:solidFill>
                <a:srgbClr val="385072"/>
              </a:solidFill>
              <a:ln>
                <a:solidFill>
                  <a:srgbClr val="385072"/>
                </a:solidFill>
              </a:ln>
              <a:effectLst/>
            </c:spPr>
            <c:extLst>
              <c:ext xmlns:c16="http://schemas.microsoft.com/office/drawing/2014/chart" uri="{C3380CC4-5D6E-409C-BE32-E72D297353CC}">
                <c16:uniqueId val="{00000005-E874-47AF-B202-D57CC1DD3233}"/>
              </c:ext>
            </c:extLst>
          </c:dPt>
          <c:dLbls>
            <c:dLbl>
              <c:idx val="0"/>
              <c:tx>
                <c:rich>
                  <a:bodyPr/>
                  <a:lstStyle/>
                  <a:p>
                    <a:r>
                      <a:rPr lang="en-US"/>
                      <a:t>10%</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874-47AF-B202-D57CC1DD3233}"/>
                </c:ext>
              </c:extLst>
            </c:dLbl>
            <c:spPr>
              <a:noFill/>
              <a:ln>
                <a:noFill/>
              </a:ln>
              <a:effectLst/>
            </c:spPr>
            <c:txPr>
              <a:bodyPr rot="0" spcFirstLastPara="1" vertOverflow="ellipsis" vert="horz" wrap="square" anchor="ctr" anchorCtr="1"/>
              <a:lstStyle/>
              <a:p>
                <a:pPr>
                  <a:defRPr sz="20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Sheet1!$D$2</c:f>
              <c:numCache>
                <c:formatCode>General</c:formatCode>
                <c:ptCount val="1"/>
                <c:pt idx="0">
                  <c:v>0.1</c:v>
                </c:pt>
              </c:numCache>
            </c:numRef>
          </c:val>
          <c:extLst>
            <c:ext xmlns:c16="http://schemas.microsoft.com/office/drawing/2014/chart" uri="{C3380CC4-5D6E-409C-BE32-E72D297353CC}">
              <c16:uniqueId val="{00000004-E874-47AF-B202-D57CC1DD3233}"/>
            </c:ext>
          </c:extLst>
        </c:ser>
        <c:dLbls>
          <c:dLblPos val="ctr"/>
          <c:showLegendKey val="0"/>
          <c:showVal val="1"/>
          <c:showCatName val="0"/>
          <c:showSerName val="0"/>
          <c:showPercent val="0"/>
          <c:showBubbleSize val="0"/>
        </c:dLbls>
        <c:gapWidth val="150"/>
        <c:overlap val="100"/>
        <c:axId val="518595216"/>
        <c:axId val="518595608"/>
      </c:barChart>
      <c:catAx>
        <c:axId val="518595216"/>
        <c:scaling>
          <c:orientation val="minMax"/>
        </c:scaling>
        <c:delete val="1"/>
        <c:axPos val="b"/>
        <c:numFmt formatCode="General" sourceLinked="1"/>
        <c:majorTickMark val="none"/>
        <c:minorTickMark val="none"/>
        <c:tickLblPos val="nextTo"/>
        <c:crossAx val="518595608"/>
        <c:crosses val="autoZero"/>
        <c:auto val="1"/>
        <c:lblAlgn val="ctr"/>
        <c:lblOffset val="100"/>
        <c:noMultiLvlLbl val="0"/>
      </c:catAx>
      <c:valAx>
        <c:axId val="518595608"/>
        <c:scaling>
          <c:orientation val="minMax"/>
        </c:scaling>
        <c:delete val="1"/>
        <c:axPos val="l"/>
        <c:numFmt formatCode="0%" sourceLinked="1"/>
        <c:majorTickMark val="none"/>
        <c:minorTickMark val="none"/>
        <c:tickLblPos val="nextTo"/>
        <c:crossAx val="5185952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b="1">
          <a:solidFill>
            <a:schemeClr val="bg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2"/>
          <c:order val="0"/>
          <c:tx>
            <c:strRef>
              <c:f>Sheet1!$A$12</c:f>
              <c:strCache>
                <c:ptCount val="1"/>
                <c:pt idx="0">
                  <c:v>Other</c:v>
                </c:pt>
              </c:strCache>
            </c:strRef>
          </c:tx>
          <c:spPr>
            <a:solidFill>
              <a:srgbClr val="3388DD"/>
            </a:solidFill>
            <a:ln>
              <a:noFill/>
            </a:ln>
            <a:effectLst/>
          </c:spPr>
          <c:invertIfNegative val="0"/>
          <c:dLbls>
            <c:delete val="1"/>
          </c:dLbls>
          <c:val>
            <c:numRef>
              <c:f>Sheet1!$B$12</c:f>
              <c:numCache>
                <c:formatCode>0%</c:formatCode>
                <c:ptCount val="1"/>
                <c:pt idx="0">
                  <c:v>1.9E-2</c:v>
                </c:pt>
              </c:numCache>
            </c:numRef>
          </c:val>
          <c:extLst>
            <c:ext xmlns:c16="http://schemas.microsoft.com/office/drawing/2014/chart" uri="{C3380CC4-5D6E-409C-BE32-E72D297353CC}">
              <c16:uniqueId val="{00000000-7146-498F-B2CB-EE9E7CCF6398}"/>
            </c:ext>
          </c:extLst>
        </c:ser>
        <c:ser>
          <c:idx val="3"/>
          <c:order val="1"/>
          <c:tx>
            <c:strRef>
              <c:f>Sheet1!$A$11</c:f>
              <c:strCache>
                <c:ptCount val="1"/>
                <c:pt idx="0">
                  <c:v>Healthy Behaviors</c:v>
                </c:pt>
              </c:strCache>
            </c:strRef>
          </c:tx>
          <c:spPr>
            <a:solidFill>
              <a:srgbClr val="447722"/>
            </a:solidFill>
            <a:ln>
              <a:noFill/>
            </a:ln>
            <a:effectLst/>
          </c:spPr>
          <c:invertIfNegative val="0"/>
          <c:dLbls>
            <c:spPr>
              <a:noFill/>
              <a:ln>
                <a:noFill/>
              </a:ln>
              <a:effectLst/>
            </c:spPr>
            <c:txPr>
              <a:bodyPr rot="0" spcFirstLastPara="1" vertOverflow="ellipsis" vert="horz" wrap="square" anchor="ctr" anchorCtr="1"/>
              <a:lstStyle/>
              <a:p>
                <a:pPr>
                  <a:defRPr sz="20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Sheet1!$B$11</c:f>
              <c:numCache>
                <c:formatCode>0%</c:formatCode>
                <c:ptCount val="1"/>
                <c:pt idx="0">
                  <c:v>0.09</c:v>
                </c:pt>
              </c:numCache>
            </c:numRef>
          </c:val>
          <c:extLst>
            <c:ext xmlns:c16="http://schemas.microsoft.com/office/drawing/2014/chart" uri="{C3380CC4-5D6E-409C-BE32-E72D297353CC}">
              <c16:uniqueId val="{00000001-7146-498F-B2CB-EE9E7CCF6398}"/>
            </c:ext>
          </c:extLst>
        </c:ser>
        <c:ser>
          <c:idx val="4"/>
          <c:order val="2"/>
          <c:tx>
            <c:strRef>
              <c:f>Sheet1!$A$10</c:f>
              <c:strCache>
                <c:ptCount val="1"/>
                <c:pt idx="0">
                  <c:v>Medical Services</c:v>
                </c:pt>
              </c:strCache>
            </c:strRef>
          </c:tx>
          <c:spPr>
            <a:solidFill>
              <a:srgbClr val="003366"/>
            </a:solidFill>
            <a:ln>
              <a:solidFill>
                <a:srgbClr val="385072"/>
              </a:solidFill>
            </a:ln>
            <a:effectLst/>
          </c:spPr>
          <c:invertIfNegative val="0"/>
          <c:dPt>
            <c:idx val="0"/>
            <c:invertIfNegative val="0"/>
            <c:bubble3D val="0"/>
            <c:spPr>
              <a:solidFill>
                <a:srgbClr val="385072"/>
              </a:solidFill>
              <a:ln>
                <a:solidFill>
                  <a:srgbClr val="385072"/>
                </a:solidFill>
              </a:ln>
              <a:effectLst/>
            </c:spPr>
            <c:extLst>
              <c:ext xmlns:c16="http://schemas.microsoft.com/office/drawing/2014/chart" uri="{C3380CC4-5D6E-409C-BE32-E72D297353CC}">
                <c16:uniqueId val="{00000000-D971-47C7-AEBA-A4AD53445557}"/>
              </c:ext>
            </c:extLst>
          </c:dPt>
          <c:dLbls>
            <c:spPr>
              <a:noFill/>
              <a:ln>
                <a:noFill/>
              </a:ln>
              <a:effectLst/>
            </c:spPr>
            <c:txPr>
              <a:bodyPr rot="0" spcFirstLastPara="1" vertOverflow="ellipsis" vert="horz" wrap="square" anchor="ctr" anchorCtr="1"/>
              <a:lstStyle/>
              <a:p>
                <a:pPr>
                  <a:defRPr sz="20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Sheet1!$B$10</c:f>
              <c:numCache>
                <c:formatCode>0%</c:formatCode>
                <c:ptCount val="1"/>
                <c:pt idx="0">
                  <c:v>0.9</c:v>
                </c:pt>
              </c:numCache>
            </c:numRef>
          </c:val>
          <c:extLst>
            <c:ext xmlns:c16="http://schemas.microsoft.com/office/drawing/2014/chart" uri="{C3380CC4-5D6E-409C-BE32-E72D297353CC}">
              <c16:uniqueId val="{00000002-7146-498F-B2CB-EE9E7CCF6398}"/>
            </c:ext>
          </c:extLst>
        </c:ser>
        <c:dLbls>
          <c:dLblPos val="ctr"/>
          <c:showLegendKey val="0"/>
          <c:showVal val="1"/>
          <c:showCatName val="0"/>
          <c:showSerName val="0"/>
          <c:showPercent val="0"/>
          <c:showBubbleSize val="0"/>
        </c:dLbls>
        <c:gapWidth val="150"/>
        <c:overlap val="100"/>
        <c:axId val="518596392"/>
        <c:axId val="518596784"/>
      </c:barChart>
      <c:catAx>
        <c:axId val="518596392"/>
        <c:scaling>
          <c:orientation val="minMax"/>
        </c:scaling>
        <c:delete val="1"/>
        <c:axPos val="b"/>
        <c:numFmt formatCode="General" sourceLinked="1"/>
        <c:majorTickMark val="none"/>
        <c:minorTickMark val="none"/>
        <c:tickLblPos val="nextTo"/>
        <c:crossAx val="518596784"/>
        <c:crosses val="autoZero"/>
        <c:auto val="1"/>
        <c:lblAlgn val="ctr"/>
        <c:lblOffset val="100"/>
        <c:noMultiLvlLbl val="0"/>
      </c:catAx>
      <c:valAx>
        <c:axId val="518596784"/>
        <c:scaling>
          <c:orientation val="minMax"/>
        </c:scaling>
        <c:delete val="1"/>
        <c:axPos val="l"/>
        <c:numFmt formatCode="0%" sourceLinked="1"/>
        <c:majorTickMark val="none"/>
        <c:minorTickMark val="none"/>
        <c:tickLblPos val="nextTo"/>
        <c:crossAx val="5185963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b="1">
          <a:solidFill>
            <a:schemeClr val="bg1"/>
          </a:solidFill>
        </a:defRPr>
      </a:pPr>
      <a:endParaRPr lang="en-US"/>
    </a:p>
  </c:txPr>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330334D7-923B-4DC7-BBD8-FFB01630FE9B}" type="datetimeFigureOut">
              <a:rPr lang="en-US" smtClean="0"/>
              <a:t>6/16/2020</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6E4C8350-5A0B-4543-AFB5-3DD66C49C6B1}" type="slidenum">
              <a:rPr lang="en-US" smtClean="0"/>
              <a:t>‹#›</a:t>
            </a:fld>
            <a:endParaRPr lang="en-US"/>
          </a:p>
        </p:txBody>
      </p:sp>
    </p:spTree>
    <p:extLst>
      <p:ext uri="{BB962C8B-B14F-4D97-AF65-F5344CB8AC3E}">
        <p14:creationId xmlns:p14="http://schemas.microsoft.com/office/powerpoint/2010/main" val="210956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CC250AF-F5BC-4D7D-8930-77CEF1ED360C}" type="datetimeFigureOut">
              <a:rPr lang="en-US" smtClean="0"/>
              <a:t>6/16/2020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21D2C34-33D7-4D10-81B5-5D93379917E7}" type="slidenum">
              <a:rPr lang="en-US" smtClean="0"/>
              <a:t>‹#›</a:t>
            </a:fld>
            <a:endParaRPr lang="en-US"/>
          </a:p>
        </p:txBody>
      </p:sp>
    </p:spTree>
    <p:extLst>
      <p:ext uri="{BB962C8B-B14F-4D97-AF65-F5344CB8AC3E}">
        <p14:creationId xmlns:p14="http://schemas.microsoft.com/office/powerpoint/2010/main" val="26315185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Angela and Amber introduce themselves</a:t>
            </a:r>
          </a:p>
        </p:txBody>
      </p:sp>
      <p:sp>
        <p:nvSpPr>
          <p:cNvPr id="4" name="Slide Number Placeholder 3"/>
          <p:cNvSpPr>
            <a:spLocks noGrp="1"/>
          </p:cNvSpPr>
          <p:nvPr>
            <p:ph type="sldNum" sz="quarter" idx="5"/>
          </p:nvPr>
        </p:nvSpPr>
        <p:spPr/>
        <p:txBody>
          <a:bodyPr/>
          <a:lstStyle/>
          <a:p>
            <a:fld id="{621D2C34-33D7-4D10-81B5-5D93379917E7}" type="slidenum">
              <a:rPr lang="en-US" smtClean="0"/>
              <a:t>1</a:t>
            </a:fld>
            <a:endParaRPr lang="en-US"/>
          </a:p>
        </p:txBody>
      </p:sp>
    </p:spTree>
    <p:extLst>
      <p:ext uri="{BB962C8B-B14F-4D97-AF65-F5344CB8AC3E}">
        <p14:creationId xmlns:p14="http://schemas.microsoft.com/office/powerpoint/2010/main" val="38558035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Angela</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B96499-335D-4B9F-BC90-6A804A6F679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3262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Amber</a:t>
            </a:r>
          </a:p>
        </p:txBody>
      </p:sp>
      <p:sp>
        <p:nvSpPr>
          <p:cNvPr id="4" name="Slide Number Placeholder 3"/>
          <p:cNvSpPr>
            <a:spLocks noGrp="1"/>
          </p:cNvSpPr>
          <p:nvPr>
            <p:ph type="sldNum" sz="quarter" idx="5"/>
          </p:nvPr>
        </p:nvSpPr>
        <p:spPr/>
        <p:txBody>
          <a:bodyPr/>
          <a:lstStyle/>
          <a:p>
            <a:fld id="{621D2C34-33D7-4D10-81B5-5D93379917E7}" type="slidenum">
              <a:rPr lang="en-US" smtClean="0"/>
              <a:t>11</a:t>
            </a:fld>
            <a:endParaRPr lang="en-US"/>
          </a:p>
        </p:txBody>
      </p:sp>
    </p:spTree>
    <p:extLst>
      <p:ext uri="{BB962C8B-B14F-4D97-AF65-F5344CB8AC3E}">
        <p14:creationId xmlns:p14="http://schemas.microsoft.com/office/powerpoint/2010/main" val="2247639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1" kern="1200" dirty="0">
                <a:solidFill>
                  <a:schemeClr val="tx1"/>
                </a:solidFill>
                <a:effectLst/>
                <a:latin typeface="+mn-lt"/>
                <a:ea typeface="+mn-ea"/>
                <a:cs typeface="+mn-cs"/>
              </a:rPr>
              <a:t>Amber</a:t>
            </a:r>
          </a:p>
          <a:p>
            <a:r>
              <a:rPr lang="en-US" sz="1200" b="0" i="0" kern="1200" dirty="0">
                <a:solidFill>
                  <a:schemeClr val="tx1"/>
                </a:solidFill>
                <a:effectLst/>
                <a:latin typeface="+mn-lt"/>
                <a:ea typeface="+mn-ea"/>
                <a:cs typeface="+mn-cs"/>
              </a:rPr>
              <a:t>The Alliance model is based on the three-pronged </a:t>
            </a:r>
            <a:r>
              <a:rPr lang="en-US" u="sng" dirty="0">
                <a:solidFill>
                  <a:schemeClr val="tx1"/>
                </a:solidFill>
              </a:rPr>
              <a:t>CMS Accountable Health Communities Model</a:t>
            </a:r>
            <a:r>
              <a:rPr lang="en-US" sz="1200" b="0" i="0" kern="1200" dirty="0">
                <a:solidFill>
                  <a:schemeClr val="tx1"/>
                </a:solidFill>
                <a:effectLst/>
                <a:latin typeface="+mn-lt"/>
                <a:ea typeface="+mn-ea"/>
                <a:cs typeface="+mn-cs"/>
              </a:rPr>
              <a:t> of awareness, assistance, and alignment. </a:t>
            </a:r>
            <a:endParaRPr lang="en-US" dirty="0"/>
          </a:p>
        </p:txBody>
      </p:sp>
      <p:sp>
        <p:nvSpPr>
          <p:cNvPr id="4" name="Slide Number Placeholder 3"/>
          <p:cNvSpPr>
            <a:spLocks noGrp="1"/>
          </p:cNvSpPr>
          <p:nvPr>
            <p:ph type="sldNum" sz="quarter" idx="5"/>
          </p:nvPr>
        </p:nvSpPr>
        <p:spPr/>
        <p:txBody>
          <a:bodyPr/>
          <a:lstStyle/>
          <a:p>
            <a:fld id="{7357D93E-BA8C-42A6-A792-E79359AB2A89}" type="slidenum">
              <a:rPr lang="en-US" smtClean="0"/>
              <a:t>12</a:t>
            </a:fld>
            <a:endParaRPr lang="en-US"/>
          </a:p>
        </p:txBody>
      </p:sp>
    </p:spTree>
    <p:extLst>
      <p:ext uri="{BB962C8B-B14F-4D97-AF65-F5344CB8AC3E}">
        <p14:creationId xmlns:p14="http://schemas.microsoft.com/office/powerpoint/2010/main" val="7142534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2400"/>
              </a:spcAft>
              <a:buClrTx/>
              <a:buSzTx/>
              <a:buFont typeface="Arial" panose="020B0604020202020204" pitchFamily="34" charset="0"/>
              <a:buNone/>
              <a:tabLst/>
              <a:defRPr/>
            </a:pPr>
            <a:r>
              <a:rPr lang="en-US" sz="1200" i="1" dirty="0">
                <a:solidFill>
                  <a:srgbClr val="404040"/>
                </a:solidFill>
                <a:latin typeface="Calibri" panose="020F0502020204030204" pitchFamily="34" charset="0"/>
                <a:cs typeface="Calibri" panose="020F0502020204030204" pitchFamily="34" charset="0"/>
              </a:rPr>
              <a:t>Amber</a:t>
            </a:r>
          </a:p>
          <a:p>
            <a:pPr marL="0" marR="0" lvl="0" indent="0" algn="l" defTabSz="914400" rtl="0" eaLnBrk="1" fontAlgn="auto" latinLnBrk="0" hangingPunct="1">
              <a:lnSpc>
                <a:spcPct val="100000"/>
              </a:lnSpc>
              <a:spcBef>
                <a:spcPts val="0"/>
              </a:spcBef>
              <a:spcAft>
                <a:spcPts val="2400"/>
              </a:spcAft>
              <a:buClrTx/>
              <a:buSzTx/>
              <a:buFont typeface="Arial" panose="020B0604020202020204" pitchFamily="34" charset="0"/>
              <a:buNone/>
              <a:tabLst/>
              <a:defRPr/>
            </a:pPr>
            <a:r>
              <a:rPr lang="en-US" sz="1200" dirty="0">
                <a:solidFill>
                  <a:srgbClr val="404040"/>
                </a:solidFill>
                <a:latin typeface="Calibri" panose="020F0502020204030204" pitchFamily="34" charset="0"/>
                <a:cs typeface="Calibri" panose="020F0502020204030204" pitchFamily="34" charset="0"/>
              </a:rPr>
              <a:t>These are the actually needs of a Medicaid member in our community.</a:t>
            </a:r>
          </a:p>
          <a:p>
            <a:pPr marL="0" marR="0" lvl="0" indent="0" algn="l" defTabSz="914400" rtl="0" eaLnBrk="1" fontAlgn="auto" latinLnBrk="0" hangingPunct="1">
              <a:lnSpc>
                <a:spcPct val="100000"/>
              </a:lnSpc>
              <a:spcBef>
                <a:spcPts val="0"/>
              </a:spcBef>
              <a:spcAft>
                <a:spcPts val="2400"/>
              </a:spcAft>
              <a:buClrTx/>
              <a:buSzTx/>
              <a:buFont typeface="Arial" panose="020B0604020202020204" pitchFamily="34" charset="0"/>
              <a:buNone/>
              <a:tabLst/>
              <a:defRPr/>
            </a:pPr>
            <a:r>
              <a:rPr lang="en-US" sz="1200" dirty="0">
                <a:solidFill>
                  <a:srgbClr val="404040"/>
                </a:solidFill>
                <a:latin typeface="Calibri" panose="020F0502020204030204" pitchFamily="34" charset="0"/>
                <a:cs typeface="Calibri" panose="020F0502020204030204" pitchFamily="34" charset="0"/>
              </a:rPr>
              <a:t>CHWs provide direct, empathetic observations where people live and work. They have lived experience and use motivational interviewing to assist the participants in prioritize their social needs. </a:t>
            </a:r>
          </a:p>
          <a:p>
            <a:r>
              <a:rPr lang="en-US" dirty="0"/>
              <a:t>Common Themes:</a:t>
            </a:r>
          </a:p>
          <a:p>
            <a:pPr marL="457200" indent="-457200">
              <a:buFont typeface="Arial" panose="020B0604020202020204" pitchFamily="34" charset="0"/>
              <a:buChar char="•"/>
            </a:pPr>
            <a:r>
              <a:rPr lang="en-US" sz="1200" dirty="0">
                <a:solidFill>
                  <a:srgbClr val="24446C"/>
                </a:solidFill>
              </a:rPr>
              <a:t>Prevalent behavioral health conditions</a:t>
            </a:r>
          </a:p>
          <a:p>
            <a:pPr marL="457200" indent="-457200">
              <a:buFont typeface="Arial" panose="020B0604020202020204" pitchFamily="34" charset="0"/>
              <a:buChar char="•"/>
            </a:pPr>
            <a:r>
              <a:rPr lang="en-US" sz="1200" dirty="0">
                <a:solidFill>
                  <a:srgbClr val="24446C"/>
                </a:solidFill>
              </a:rPr>
              <a:t>Unidentified substance use disorders</a:t>
            </a:r>
          </a:p>
          <a:p>
            <a:pPr marL="457200" indent="-457200">
              <a:buClr>
                <a:schemeClr val="tx1">
                  <a:lumMod val="85000"/>
                  <a:lumOff val="15000"/>
                </a:schemeClr>
              </a:buClr>
              <a:buFont typeface="Arial" panose="020B0604020202020204" pitchFamily="34" charset="0"/>
              <a:buChar char="•"/>
            </a:pPr>
            <a:r>
              <a:rPr lang="en-US" sz="1200" dirty="0">
                <a:solidFill>
                  <a:srgbClr val="24446C"/>
                </a:solidFill>
              </a:rPr>
              <a:t>Multiple generations experiencing unmet social needs</a:t>
            </a:r>
          </a:p>
          <a:p>
            <a:pPr marL="457200" indent="-457200">
              <a:buClr>
                <a:schemeClr val="tx1">
                  <a:lumMod val="85000"/>
                  <a:lumOff val="15000"/>
                </a:schemeClr>
              </a:buClr>
              <a:buFont typeface="Arial" panose="020B0604020202020204" pitchFamily="34" charset="0"/>
              <a:buChar char="•"/>
            </a:pPr>
            <a:r>
              <a:rPr lang="en-US" sz="1200" dirty="0">
                <a:solidFill>
                  <a:srgbClr val="24446C"/>
                </a:solidFill>
              </a:rPr>
              <a:t>Housing instability – frequent moves, evictions, temporary housing</a:t>
            </a:r>
          </a:p>
          <a:p>
            <a:pPr marL="457200" indent="-457200">
              <a:buClr>
                <a:schemeClr val="tx1">
                  <a:lumMod val="85000"/>
                  <a:lumOff val="15000"/>
                </a:schemeClr>
              </a:buClr>
              <a:buFont typeface="Arial" panose="020B0604020202020204" pitchFamily="34" charset="0"/>
              <a:buChar char="•"/>
            </a:pPr>
            <a:r>
              <a:rPr lang="en-US" sz="1200" dirty="0">
                <a:solidFill>
                  <a:srgbClr val="24446C"/>
                </a:solidFill>
              </a:rPr>
              <a:t>Multiple unmet social needs </a:t>
            </a:r>
          </a:p>
          <a:p>
            <a:pPr marL="457200" indent="-457200">
              <a:buClr>
                <a:schemeClr val="tx1">
                  <a:lumMod val="85000"/>
                  <a:lumOff val="15000"/>
                </a:schemeClr>
              </a:buClr>
              <a:buFont typeface="Arial" panose="020B0604020202020204" pitchFamily="34" charset="0"/>
              <a:buChar char="•"/>
            </a:pPr>
            <a:r>
              <a:rPr lang="en-US" sz="1200" dirty="0">
                <a:solidFill>
                  <a:srgbClr val="24446C"/>
                </a:solidFill>
              </a:rPr>
              <a:t>Unemployment as a determinant of health</a:t>
            </a:r>
          </a:p>
          <a:p>
            <a:pPr marL="457200" indent="-457200">
              <a:buClr>
                <a:schemeClr val="tx1">
                  <a:lumMod val="85000"/>
                  <a:lumOff val="15000"/>
                </a:schemeClr>
              </a:buClr>
              <a:buFont typeface="Arial" panose="020B0604020202020204" pitchFamily="34" charset="0"/>
              <a:buChar char="•"/>
            </a:pPr>
            <a:r>
              <a:rPr lang="en-US" sz="1200" dirty="0">
                <a:solidFill>
                  <a:srgbClr val="24446C"/>
                </a:solidFill>
              </a:rPr>
              <a:t>Uncoordinated social service support</a:t>
            </a:r>
          </a:p>
        </p:txBody>
      </p:sp>
      <p:sp>
        <p:nvSpPr>
          <p:cNvPr id="4" name="Slide Number Placeholder 3"/>
          <p:cNvSpPr>
            <a:spLocks noGrp="1"/>
          </p:cNvSpPr>
          <p:nvPr>
            <p:ph type="sldNum" sz="quarter" idx="10"/>
          </p:nvPr>
        </p:nvSpPr>
        <p:spPr/>
        <p:txBody>
          <a:bodyPr/>
          <a:lstStyle/>
          <a:p>
            <a:fld id="{621D2C34-33D7-4D10-81B5-5D93379917E7}" type="slidenum">
              <a:rPr lang="en-US" smtClean="0"/>
              <a:t>13</a:t>
            </a:fld>
            <a:endParaRPr lang="en-US" dirty="0"/>
          </a:p>
        </p:txBody>
      </p:sp>
    </p:spTree>
    <p:extLst>
      <p:ext uri="{BB962C8B-B14F-4D97-AF65-F5344CB8AC3E}">
        <p14:creationId xmlns:p14="http://schemas.microsoft.com/office/powerpoint/2010/main" val="23615922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Amber</a:t>
            </a:r>
          </a:p>
        </p:txBody>
      </p:sp>
      <p:sp>
        <p:nvSpPr>
          <p:cNvPr id="4" name="Slide Number Placeholder 3"/>
          <p:cNvSpPr>
            <a:spLocks noGrp="1"/>
          </p:cNvSpPr>
          <p:nvPr>
            <p:ph type="sldNum" sz="quarter" idx="5"/>
          </p:nvPr>
        </p:nvSpPr>
        <p:spPr/>
        <p:txBody>
          <a:bodyPr/>
          <a:lstStyle/>
          <a:p>
            <a:fld id="{621D2C34-33D7-4D10-81B5-5D93379917E7}" type="slidenum">
              <a:rPr lang="en-US" smtClean="0"/>
              <a:t>14</a:t>
            </a:fld>
            <a:endParaRPr lang="en-US"/>
          </a:p>
        </p:txBody>
      </p:sp>
    </p:spTree>
    <p:extLst>
      <p:ext uri="{BB962C8B-B14F-4D97-AF65-F5344CB8AC3E}">
        <p14:creationId xmlns:p14="http://schemas.microsoft.com/office/powerpoint/2010/main" val="8506140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Amber </a:t>
            </a:r>
          </a:p>
          <a:p>
            <a:r>
              <a:rPr lang="en-US" dirty="0"/>
              <a:t>Needs identified through the PRAPARE Lite and full PRAPARE which are assessments to identifies SDOH needs. </a:t>
            </a:r>
          </a:p>
        </p:txBody>
      </p:sp>
      <p:sp>
        <p:nvSpPr>
          <p:cNvPr id="4" name="Slide Number Placeholder 3"/>
          <p:cNvSpPr>
            <a:spLocks noGrp="1"/>
          </p:cNvSpPr>
          <p:nvPr>
            <p:ph type="sldNum" sz="quarter" idx="5"/>
          </p:nvPr>
        </p:nvSpPr>
        <p:spPr/>
        <p:txBody>
          <a:bodyPr/>
          <a:lstStyle/>
          <a:p>
            <a:fld id="{621D2C34-33D7-4D10-81B5-5D93379917E7}" type="slidenum">
              <a:rPr lang="en-US" smtClean="0"/>
              <a:t>15</a:t>
            </a:fld>
            <a:endParaRPr lang="en-US"/>
          </a:p>
        </p:txBody>
      </p:sp>
    </p:spTree>
    <p:extLst>
      <p:ext uri="{BB962C8B-B14F-4D97-AF65-F5344CB8AC3E}">
        <p14:creationId xmlns:p14="http://schemas.microsoft.com/office/powerpoint/2010/main" val="42155342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Angela</a:t>
            </a:r>
          </a:p>
        </p:txBody>
      </p:sp>
      <p:sp>
        <p:nvSpPr>
          <p:cNvPr id="4" name="Slide Number Placeholder 3"/>
          <p:cNvSpPr>
            <a:spLocks noGrp="1"/>
          </p:cNvSpPr>
          <p:nvPr>
            <p:ph type="sldNum" sz="quarter" idx="5"/>
          </p:nvPr>
        </p:nvSpPr>
        <p:spPr/>
        <p:txBody>
          <a:bodyPr/>
          <a:lstStyle/>
          <a:p>
            <a:fld id="{621D2C34-33D7-4D10-81B5-5D93379917E7}" type="slidenum">
              <a:rPr lang="en-US" smtClean="0"/>
              <a:t>16</a:t>
            </a:fld>
            <a:endParaRPr lang="en-US"/>
          </a:p>
        </p:txBody>
      </p:sp>
    </p:spTree>
    <p:extLst>
      <p:ext uri="{BB962C8B-B14F-4D97-AF65-F5344CB8AC3E}">
        <p14:creationId xmlns:p14="http://schemas.microsoft.com/office/powerpoint/2010/main" val="40098884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Angela</a:t>
            </a:r>
          </a:p>
          <a:p>
            <a:r>
              <a:rPr lang="en-US" dirty="0"/>
              <a:t>The digital platform is managed by United Way of Salt Lake/Utah 211. Please connect with them to learn more about how to join.</a:t>
            </a:r>
          </a:p>
          <a:p>
            <a:r>
              <a:rPr lang="en-US" dirty="0"/>
              <a:t>Currently in Washington, Weber, and Utah Counties.</a:t>
            </a:r>
          </a:p>
        </p:txBody>
      </p:sp>
      <p:sp>
        <p:nvSpPr>
          <p:cNvPr id="4" name="Slide Number Placeholder 3"/>
          <p:cNvSpPr>
            <a:spLocks noGrp="1"/>
          </p:cNvSpPr>
          <p:nvPr>
            <p:ph type="sldNum" sz="quarter" idx="5"/>
          </p:nvPr>
        </p:nvSpPr>
        <p:spPr/>
        <p:txBody>
          <a:bodyPr/>
          <a:lstStyle/>
          <a:p>
            <a:fld id="{7357D93E-BA8C-42A6-A792-E79359AB2A89}" type="slidenum">
              <a:rPr lang="en-US" smtClean="0"/>
              <a:t>17</a:t>
            </a:fld>
            <a:endParaRPr lang="en-US"/>
          </a:p>
        </p:txBody>
      </p:sp>
    </p:spTree>
    <p:extLst>
      <p:ext uri="{BB962C8B-B14F-4D97-AF65-F5344CB8AC3E}">
        <p14:creationId xmlns:p14="http://schemas.microsoft.com/office/powerpoint/2010/main" val="7142534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Angela</a:t>
            </a:r>
          </a:p>
          <a:p>
            <a:r>
              <a:rPr lang="en-US" dirty="0"/>
              <a:t>As of 6/16/20</a:t>
            </a:r>
          </a:p>
        </p:txBody>
      </p:sp>
      <p:sp>
        <p:nvSpPr>
          <p:cNvPr id="4" name="Slide Number Placeholder 3"/>
          <p:cNvSpPr>
            <a:spLocks noGrp="1"/>
          </p:cNvSpPr>
          <p:nvPr>
            <p:ph type="sldNum" sz="quarter" idx="5"/>
          </p:nvPr>
        </p:nvSpPr>
        <p:spPr/>
        <p:txBody>
          <a:bodyPr/>
          <a:lstStyle/>
          <a:p>
            <a:fld id="{621D2C34-33D7-4D10-81B5-5D93379917E7}" type="slidenum">
              <a:rPr lang="en-US" smtClean="0"/>
              <a:t>18</a:t>
            </a:fld>
            <a:endParaRPr lang="en-US" dirty="0"/>
          </a:p>
        </p:txBody>
      </p:sp>
    </p:spTree>
    <p:extLst>
      <p:ext uri="{BB962C8B-B14F-4D97-AF65-F5344CB8AC3E}">
        <p14:creationId xmlns:p14="http://schemas.microsoft.com/office/powerpoint/2010/main" val="4040776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solidFill>
                  <a:srgbClr val="24446C"/>
                </a:solidFill>
              </a:rPr>
              <a:t>Angela</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57D93E-BA8C-42A6-A792-E79359AB2A89}" type="slidenum">
              <a:rPr kumimoji="0" lang="en-US" sz="2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2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62298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Amber</a:t>
            </a:r>
          </a:p>
        </p:txBody>
      </p:sp>
      <p:sp>
        <p:nvSpPr>
          <p:cNvPr id="4" name="Slide Number Placeholder 3"/>
          <p:cNvSpPr>
            <a:spLocks noGrp="1"/>
          </p:cNvSpPr>
          <p:nvPr>
            <p:ph type="sldNum" sz="quarter" idx="5"/>
          </p:nvPr>
        </p:nvSpPr>
        <p:spPr/>
        <p:txBody>
          <a:bodyPr/>
          <a:lstStyle/>
          <a:p>
            <a:fld id="{621D2C34-33D7-4D10-81B5-5D93379917E7}" type="slidenum">
              <a:rPr lang="en-US" smtClean="0"/>
              <a:t>2</a:t>
            </a:fld>
            <a:endParaRPr lang="en-US"/>
          </a:p>
        </p:txBody>
      </p:sp>
    </p:spTree>
    <p:extLst>
      <p:ext uri="{BB962C8B-B14F-4D97-AF65-F5344CB8AC3E}">
        <p14:creationId xmlns:p14="http://schemas.microsoft.com/office/powerpoint/2010/main" val="24269919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Angela</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57D93E-BA8C-42A6-A792-E79359AB2A89}" type="slidenum">
              <a:rPr kumimoji="0" lang="en-US" sz="2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2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79302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Angela</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57D93E-BA8C-42A6-A792-E79359AB2A89}" type="slidenum">
              <a:rPr kumimoji="0" lang="en-US" sz="2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2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17991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solidFill>
                  <a:srgbClr val="24446C"/>
                </a:solidFill>
              </a:rPr>
              <a:t>Angela</a:t>
            </a:r>
            <a:endParaRPr lang="en-US" i="1"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57D93E-BA8C-42A6-A792-E79359AB2A89}" type="slidenum">
              <a:rPr kumimoji="0" lang="en-US" sz="2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2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3505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Angela</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57D93E-BA8C-42A6-A792-E79359AB2A89}" type="slidenum">
              <a:rPr kumimoji="0" lang="en-US" sz="2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2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5687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solidFill>
                  <a:srgbClr val="24446C"/>
                </a:solidFill>
              </a:rPr>
              <a:t>Angela</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57D93E-BA8C-42A6-A792-E79359AB2A89}" type="slidenum">
              <a:rPr kumimoji="0" lang="en-US" sz="2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2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69450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solidFill>
                  <a:srgbClr val="24446C"/>
                </a:solidFill>
              </a:rPr>
              <a:t>Angela</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57D93E-BA8C-42A6-A792-E79359AB2A89}" type="slidenum">
              <a:rPr kumimoji="0" lang="en-US" sz="2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2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53252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solidFill>
                  <a:srgbClr val="24446C"/>
                </a:solidFill>
              </a:rPr>
              <a:t>Angela</a:t>
            </a:r>
            <a:endParaRPr lang="en-US" i="1"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57D93E-BA8C-42A6-A792-E79359AB2A89}" type="slidenum">
              <a:rPr kumimoji="0" lang="en-US" sz="2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2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13172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871137">
              <a:defRPr/>
            </a:pPr>
            <a:r>
              <a:rPr lang="en-US" i="1" dirty="0"/>
              <a:t>Amber</a:t>
            </a:r>
          </a:p>
          <a:p>
            <a:pPr defTabSz="1871137">
              <a:defRPr/>
            </a:pPr>
            <a:r>
              <a:rPr lang="en-US" dirty="0"/>
              <a:t>These are actual communities in SLC but names and zip codes are fictional. These neighboring areas reflect the difference a block or two can make in health and life expectancy. In this case those with higher income and education can expect to live 10 years longer than their neighbors. </a:t>
            </a:r>
          </a:p>
          <a:p>
            <a:endParaRPr lang="en-US" dirty="0"/>
          </a:p>
        </p:txBody>
      </p:sp>
      <p:sp>
        <p:nvSpPr>
          <p:cNvPr id="4" name="Slide Number Placeholder 3"/>
          <p:cNvSpPr>
            <a:spLocks noGrp="1"/>
          </p:cNvSpPr>
          <p:nvPr>
            <p:ph type="sldNum" sz="quarter" idx="5"/>
          </p:nvPr>
        </p:nvSpPr>
        <p:spPr/>
        <p:txBody>
          <a:bodyPr/>
          <a:lstStyle/>
          <a:p>
            <a:fld id="{7357D93E-BA8C-42A6-A792-E79359AB2A89}" type="slidenum">
              <a:rPr lang="en-US" smtClean="0"/>
              <a:t>3</a:t>
            </a:fld>
            <a:endParaRPr lang="en-US"/>
          </a:p>
        </p:txBody>
      </p:sp>
    </p:spTree>
    <p:extLst>
      <p:ext uri="{BB962C8B-B14F-4D97-AF65-F5344CB8AC3E}">
        <p14:creationId xmlns:p14="http://schemas.microsoft.com/office/powerpoint/2010/main" val="38115493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Amber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t>
            </a:r>
            <a:r>
              <a:rPr lang="en-US" dirty="0" err="1"/>
              <a:t>SDoH</a:t>
            </a:r>
            <a:r>
              <a:rPr lang="en-US" dirty="0"/>
              <a:t> – including health behaviors, environments, income, housing – are proven to the greatest impact on health and life expectancy. In the U.S. 90% of our healthcare spending is in medical services, and it only impacts approximately 10% of our overall health. Social/ Environmental factors and individual behaviors impact upwards of 60% of our overall health.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57D93E-BA8C-42A6-A792-E79359AB2A8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47389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cs typeface="+mn-lt"/>
              </a:rPr>
              <a:t>Amber</a:t>
            </a:r>
          </a:p>
          <a:p>
            <a:r>
              <a:rPr lang="en-US" dirty="0">
                <a:cs typeface="+mn-lt"/>
              </a:rPr>
              <a:t>How do we do this in today’s environment of resource gaps?  </a:t>
            </a:r>
          </a:p>
          <a:p>
            <a:r>
              <a:rPr lang="en-US" dirty="0">
                <a:cs typeface="+mn-lt"/>
              </a:rPr>
              <a:t>Even though healthcare contributes only 10% to our health, it consumes 90% of the $3.6 trillion we spend while 10% goes towards influencing behaviors and arguably we are squeezing dollars available for education, etc.</a:t>
            </a:r>
          </a:p>
          <a:p>
            <a:endParaRPr lang="en-US" dirty="0">
              <a:cs typeface="+mn-lt"/>
            </a:endParaRPr>
          </a:p>
          <a:p>
            <a:endParaRPr lang="en-US" dirty="0">
              <a:cs typeface="+mn-lt"/>
            </a:endParaRPr>
          </a:p>
          <a:p>
            <a:endParaRPr lang="en-US" dirty="0"/>
          </a:p>
        </p:txBody>
      </p:sp>
      <p:sp>
        <p:nvSpPr>
          <p:cNvPr id="4" name="Slide Number Placeholder 3"/>
          <p:cNvSpPr>
            <a:spLocks noGrp="1"/>
          </p:cNvSpPr>
          <p:nvPr>
            <p:ph type="sldNum" sz="quarter" idx="10"/>
          </p:nvPr>
        </p:nvSpPr>
        <p:spPr/>
        <p:txBody>
          <a:bodyPr/>
          <a:lstStyle/>
          <a:p>
            <a:fld id="{621D2C34-33D7-4D10-81B5-5D93379917E7}" type="slidenum">
              <a:rPr lang="en-US" smtClean="0"/>
              <a:t>5</a:t>
            </a:fld>
            <a:endParaRPr lang="en-US"/>
          </a:p>
        </p:txBody>
      </p:sp>
    </p:spTree>
    <p:extLst>
      <p:ext uri="{BB962C8B-B14F-4D97-AF65-F5344CB8AC3E}">
        <p14:creationId xmlns:p14="http://schemas.microsoft.com/office/powerpoint/2010/main" val="21447325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Amber</a:t>
            </a:r>
          </a:p>
          <a:p>
            <a:r>
              <a:rPr lang="en-US" dirty="0"/>
              <a:t>Helping people live the healthiest lives possible is not possible when the scales are tipped in favor of those who reside in certain zip codes or fall into a certain demographic.</a:t>
            </a:r>
          </a:p>
        </p:txBody>
      </p:sp>
      <p:sp>
        <p:nvSpPr>
          <p:cNvPr id="4" name="Slide Number Placeholder 3"/>
          <p:cNvSpPr>
            <a:spLocks noGrp="1"/>
          </p:cNvSpPr>
          <p:nvPr>
            <p:ph type="sldNum" sz="quarter" idx="10"/>
          </p:nvPr>
        </p:nvSpPr>
        <p:spPr/>
        <p:txBody>
          <a:bodyPr/>
          <a:lstStyle/>
          <a:p>
            <a:fld id="{621D2C34-33D7-4D10-81B5-5D93379917E7}" type="slidenum">
              <a:rPr lang="en-US" smtClean="0"/>
              <a:t>6</a:t>
            </a:fld>
            <a:endParaRPr lang="en-US"/>
          </a:p>
        </p:txBody>
      </p:sp>
    </p:spTree>
    <p:extLst>
      <p:ext uri="{BB962C8B-B14F-4D97-AF65-F5344CB8AC3E}">
        <p14:creationId xmlns:p14="http://schemas.microsoft.com/office/powerpoint/2010/main" val="18727496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i="1" dirty="0"/>
              <a:t>Angela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Social Determinants of Health are those factors outside healthcare that have consistently proven to have greater impact on our health and well-being.  The primary drivers of health that the Alliance focuses on 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t>Interpersonal Violence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t>Food Insecurity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t>Utilities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t>Housing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t>Transportation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dirty="0"/>
              <a:t>This is easily relatable to Maslow’s Hierarchy of Needs.  We need to address basic needs before we can impact health behaviors and medical interventions with lasting effect</a:t>
            </a:r>
            <a:r>
              <a:rPr lang="en-US" sz="1000" b="0" dirty="0"/>
              <a:t>. </a:t>
            </a:r>
            <a:r>
              <a:rPr kumimoji="0" lang="en-US" sz="1000" b="0" i="0" u="none" strike="noStrike" kern="1200" cap="none" spc="0" normalizeH="0" baseline="0" noProof="0" dirty="0">
                <a:ln>
                  <a:noFill/>
                </a:ln>
                <a:solidFill>
                  <a:srgbClr val="5581C9"/>
                </a:solidFill>
                <a:effectLst/>
                <a:uLnTx/>
                <a:uFillTx/>
                <a:latin typeface="+mn-lt"/>
                <a:ea typeface="+mn-ea"/>
                <a:cs typeface="+mn-cs"/>
              </a:rPr>
              <a:t>Intermountain is investing $12 million to address social need through</a:t>
            </a:r>
            <a:r>
              <a:rPr lang="en-US" sz="1000" b="0" dirty="0">
                <a:solidFill>
                  <a:srgbClr val="5581C9"/>
                </a:solidFill>
                <a:latin typeface="+mn-lt"/>
              </a:rPr>
              <a:t> the</a:t>
            </a:r>
            <a:r>
              <a:rPr kumimoji="0" lang="en-US" sz="1000" b="0" i="0" u="none" strike="noStrike" kern="1200" cap="none" spc="0" normalizeH="0" baseline="0" noProof="0" dirty="0">
                <a:ln>
                  <a:noFill/>
                </a:ln>
                <a:solidFill>
                  <a:srgbClr val="5581C9"/>
                </a:solidFill>
                <a:effectLst/>
                <a:uLnTx/>
                <a:uFillTx/>
                <a:latin typeface="+mn-lt"/>
                <a:ea typeface="+mn-ea"/>
                <a:cs typeface="+mn-cs"/>
              </a:rPr>
              <a:t> Alliance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br>
              <a:rPr lang="en-US" sz="1000" dirty="0"/>
            </a:br>
            <a:r>
              <a:rPr lang="en-US" sz="1000" dirty="0"/>
              <a:t>The Alliance work is based on the Healthy People 2020 model, the federally adopted standard. </a:t>
            </a:r>
          </a:p>
          <a:p>
            <a:endParaRPr lang="en-US" dirty="0"/>
          </a:p>
        </p:txBody>
      </p:sp>
      <p:sp>
        <p:nvSpPr>
          <p:cNvPr id="4" name="Slide Number Placeholder 3"/>
          <p:cNvSpPr>
            <a:spLocks noGrp="1"/>
          </p:cNvSpPr>
          <p:nvPr>
            <p:ph type="sldNum" sz="quarter" idx="5"/>
          </p:nvPr>
        </p:nvSpPr>
        <p:spPr/>
        <p:txBody>
          <a:bodyPr/>
          <a:lstStyle/>
          <a:p>
            <a:fld id="{621D2C34-33D7-4D10-81B5-5D93379917E7}" type="slidenum">
              <a:rPr lang="en-US" smtClean="0"/>
              <a:t>7</a:t>
            </a:fld>
            <a:endParaRPr lang="en-US"/>
          </a:p>
        </p:txBody>
      </p:sp>
    </p:spTree>
    <p:extLst>
      <p:ext uri="{BB962C8B-B14F-4D97-AF65-F5344CB8AC3E}">
        <p14:creationId xmlns:p14="http://schemas.microsoft.com/office/powerpoint/2010/main" val="15782134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1200"/>
              </a:spcAft>
              <a:buClr>
                <a:srgbClr val="24446C"/>
              </a:buClr>
              <a:buSzTx/>
              <a:buFont typeface="Arial" panose="020B0604020202020204" pitchFamily="34" charset="0"/>
              <a:buNone/>
              <a:tabLst/>
              <a:defRPr/>
            </a:pPr>
            <a:r>
              <a:rPr kumimoji="0" lang="en-US" sz="1200" b="0" i="1" u="none" strike="noStrike" kern="1200" cap="none" spc="0" normalizeH="0" baseline="0" noProof="0" dirty="0">
                <a:ln>
                  <a:noFill/>
                </a:ln>
                <a:solidFill>
                  <a:srgbClr val="385072"/>
                </a:solidFill>
                <a:effectLst/>
                <a:uLnTx/>
                <a:uFillTx/>
                <a:latin typeface="+mn-lt"/>
                <a:ea typeface="+mn-ea"/>
                <a:cs typeface="+mn-cs"/>
              </a:rPr>
              <a:t>Angela</a:t>
            </a:r>
          </a:p>
          <a:p>
            <a:pPr marL="0" marR="0" lvl="0" indent="0" algn="l" defTabSz="914400" rtl="0" eaLnBrk="1" fontAlgn="auto" latinLnBrk="0" hangingPunct="1">
              <a:lnSpc>
                <a:spcPct val="100000"/>
              </a:lnSpc>
              <a:spcBef>
                <a:spcPts val="0"/>
              </a:spcBef>
              <a:spcAft>
                <a:spcPts val="1200"/>
              </a:spcAft>
              <a:buClr>
                <a:srgbClr val="24446C"/>
              </a:buClr>
              <a:buSzTx/>
              <a:buFont typeface="Arial" panose="020B0604020202020204" pitchFamily="34" charset="0"/>
              <a:buNone/>
              <a:tabLst/>
              <a:defRPr/>
            </a:pPr>
            <a:r>
              <a:rPr kumimoji="0" lang="en-US" sz="1200" b="0" i="0" u="none" strike="noStrike" kern="1200" cap="none" spc="0" normalizeH="0" baseline="0" noProof="0" dirty="0">
                <a:ln>
                  <a:noFill/>
                </a:ln>
                <a:solidFill>
                  <a:srgbClr val="385072"/>
                </a:solidFill>
                <a:effectLst/>
                <a:uLnTx/>
                <a:uFillTx/>
                <a:latin typeface="+mn-lt"/>
                <a:ea typeface="+mn-ea"/>
                <a:cs typeface="+mn-cs"/>
              </a:rPr>
              <a:t>Factors that influenced the selection of the geographies:</a:t>
            </a:r>
          </a:p>
          <a:p>
            <a:pPr marL="285750" marR="0" lvl="0" indent="-285750" algn="l" defTabSz="914400" rtl="0" eaLnBrk="1" fontAlgn="auto" latinLnBrk="0" hangingPunct="1">
              <a:lnSpc>
                <a:spcPct val="100000"/>
              </a:lnSpc>
              <a:spcBef>
                <a:spcPts val="0"/>
              </a:spcBef>
              <a:spcAft>
                <a:spcPts val="1200"/>
              </a:spcAft>
              <a:buClr>
                <a:srgbClr val="24446C"/>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385072"/>
                </a:solidFill>
                <a:effectLst/>
                <a:uLnTx/>
                <a:uFillTx/>
                <a:latin typeface="+mn-lt"/>
                <a:ea typeface="+mn-ea"/>
                <a:cs typeface="+mn-cs"/>
              </a:rPr>
              <a:t>Lower than average life expectancy</a:t>
            </a:r>
          </a:p>
          <a:p>
            <a:pPr marL="285750" marR="0" lvl="0" indent="-285750" algn="l" defTabSz="914400" rtl="0" eaLnBrk="1" fontAlgn="auto" latinLnBrk="0" hangingPunct="1">
              <a:lnSpc>
                <a:spcPct val="100000"/>
              </a:lnSpc>
              <a:spcBef>
                <a:spcPts val="0"/>
              </a:spcBef>
              <a:spcAft>
                <a:spcPts val="1200"/>
              </a:spcAft>
              <a:buClr>
                <a:srgbClr val="24446C"/>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385072"/>
                </a:solidFill>
                <a:effectLst/>
                <a:uLnTx/>
                <a:uFillTx/>
                <a:latin typeface="+mn-lt"/>
                <a:ea typeface="+mn-ea"/>
                <a:cs typeface="+mn-cs"/>
              </a:rPr>
              <a:t>High behavioral health needs </a:t>
            </a:r>
          </a:p>
          <a:p>
            <a:pPr marL="285750" marR="0" lvl="0" indent="-285750" algn="l" defTabSz="914400" rtl="0" eaLnBrk="1" fontAlgn="auto" latinLnBrk="0" hangingPunct="1">
              <a:lnSpc>
                <a:spcPct val="100000"/>
              </a:lnSpc>
              <a:spcBef>
                <a:spcPts val="0"/>
              </a:spcBef>
              <a:spcAft>
                <a:spcPts val="1200"/>
              </a:spcAft>
              <a:buClr>
                <a:srgbClr val="24446C"/>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385072"/>
                </a:solidFill>
                <a:effectLst/>
                <a:uLnTx/>
                <a:uFillTx/>
                <a:latin typeface="+mn-lt"/>
                <a:ea typeface="+mn-ea"/>
                <a:cs typeface="+mn-cs"/>
              </a:rPr>
              <a:t>High emergency room use for non-emergency needs</a:t>
            </a:r>
          </a:p>
          <a:p>
            <a:pPr marL="285750" marR="0" lvl="0" indent="-285750" algn="l" defTabSz="914400" rtl="0" eaLnBrk="1" fontAlgn="auto" latinLnBrk="0" hangingPunct="1">
              <a:lnSpc>
                <a:spcPct val="100000"/>
              </a:lnSpc>
              <a:spcBef>
                <a:spcPts val="0"/>
              </a:spcBef>
              <a:spcAft>
                <a:spcPts val="1200"/>
              </a:spcAft>
              <a:buClr>
                <a:srgbClr val="24446C"/>
              </a:buClr>
              <a:buSzTx/>
              <a:buFont typeface="Arial" panose="020B0604020202020204" pitchFamily="34" charset="0"/>
              <a:buChar char="•"/>
              <a:tabLst/>
              <a:defRPr/>
            </a:pPr>
            <a:r>
              <a:rPr lang="en-US" sz="1200" b="1" dirty="0">
                <a:solidFill>
                  <a:srgbClr val="385072"/>
                </a:solidFill>
                <a:latin typeface="+mn-lt"/>
              </a:rPr>
              <a:t>Community readiness</a:t>
            </a:r>
            <a:endParaRPr kumimoji="0" lang="en-US" sz="1200" b="1" i="0" u="none" strike="noStrike" kern="1200" cap="none" spc="0" normalizeH="0" baseline="0" noProof="0" dirty="0">
              <a:ln>
                <a:noFill/>
              </a:ln>
              <a:solidFill>
                <a:srgbClr val="385072"/>
              </a:solidFill>
              <a:effectLst/>
              <a:uLnTx/>
              <a:uFillTx/>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57D93E-BA8C-42A6-A792-E79359AB2A89}" type="slidenum">
              <a:rPr kumimoji="0" lang="en-US" sz="2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2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26513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Angela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the Alliance aims to do is address these social and healthcare needs to lower the total cost of healthcare, create more health equity, and allow more people to the live the healthiest lives possible regardless of where they work, live, play or pray.</a:t>
            </a:r>
          </a:p>
          <a:p>
            <a:endParaRPr lang="en-US" dirty="0"/>
          </a:p>
        </p:txBody>
      </p:sp>
      <p:sp>
        <p:nvSpPr>
          <p:cNvPr id="4" name="Slide Number Placeholder 3"/>
          <p:cNvSpPr>
            <a:spLocks noGrp="1"/>
          </p:cNvSpPr>
          <p:nvPr>
            <p:ph type="sldNum" sz="quarter" idx="5"/>
          </p:nvPr>
        </p:nvSpPr>
        <p:spPr/>
        <p:txBody>
          <a:bodyPr/>
          <a:lstStyle/>
          <a:p>
            <a:fld id="{621D2C34-33D7-4D10-81B5-5D93379917E7}" type="slidenum">
              <a:rPr lang="en-US" smtClean="0"/>
              <a:t>9</a:t>
            </a:fld>
            <a:endParaRPr lang="en-US"/>
          </a:p>
        </p:txBody>
      </p:sp>
    </p:spTree>
    <p:extLst>
      <p:ext uri="{BB962C8B-B14F-4D97-AF65-F5344CB8AC3E}">
        <p14:creationId xmlns:p14="http://schemas.microsoft.com/office/powerpoint/2010/main" val="24524339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no photo">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944862" y="1822563"/>
            <a:ext cx="6261618" cy="1181849"/>
          </a:xfrm>
        </p:spPr>
        <p:txBody>
          <a:bodyPr anchor="b" anchorCtr="0">
            <a:noAutofit/>
          </a:bodyPr>
          <a:lstStyle>
            <a:lvl1pPr algn="l">
              <a:lnSpc>
                <a:spcPct val="100000"/>
              </a:lnSpc>
              <a:defRPr sz="4000" spc="0" baseline="0">
                <a:solidFill>
                  <a:srgbClr val="24446C"/>
                </a:solidFill>
                <a:latin typeface="Calibri" panose="020F0502020204030204" pitchFamily="34" charset="0"/>
              </a:defRPr>
            </a:lvl1pPr>
          </a:lstStyle>
          <a:p>
            <a:r>
              <a:rPr lang="en-US" dirty="0"/>
              <a:t>Presentation Title</a:t>
            </a:r>
            <a:br>
              <a:rPr lang="en-US" dirty="0"/>
            </a:br>
            <a:r>
              <a:rPr lang="en-US" dirty="0"/>
              <a:t>(Calibri Body 40 Pt.)</a:t>
            </a:r>
          </a:p>
        </p:txBody>
      </p:sp>
      <p:sp>
        <p:nvSpPr>
          <p:cNvPr id="3" name="Subtitle 2"/>
          <p:cNvSpPr>
            <a:spLocks noGrp="1"/>
          </p:cNvSpPr>
          <p:nvPr>
            <p:ph type="subTitle" idx="1" hasCustomPrompt="1"/>
          </p:nvPr>
        </p:nvSpPr>
        <p:spPr>
          <a:xfrm>
            <a:off x="4944862" y="3152886"/>
            <a:ext cx="6261618" cy="901567"/>
          </a:xfrm>
        </p:spPr>
        <p:txBody>
          <a:bodyPr>
            <a:noAutofit/>
          </a:bodyPr>
          <a:lstStyle>
            <a:lvl1pPr marL="0" indent="0" algn="l">
              <a:lnSpc>
                <a:spcPct val="100000"/>
              </a:lnSpc>
              <a:spcBef>
                <a:spcPts val="0"/>
              </a:spcBef>
              <a:buNone/>
              <a:defRPr sz="2600" b="0">
                <a:solidFill>
                  <a:srgbClr val="4E84C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Event Title</a:t>
            </a:r>
            <a:br>
              <a:rPr lang="en-US" dirty="0"/>
            </a:br>
            <a:r>
              <a:rPr lang="en-US" dirty="0"/>
              <a:t>Date (Calibri Body 26 pt.)</a:t>
            </a:r>
          </a:p>
        </p:txBody>
      </p:sp>
      <p:pic>
        <p:nvPicPr>
          <p:cNvPr id="10" name="Picture 9"/>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74388" y="2620325"/>
            <a:ext cx="2887109" cy="1154843"/>
          </a:xfrm>
          <a:prstGeom prst="rect">
            <a:avLst/>
          </a:prstGeom>
        </p:spPr>
      </p:pic>
      <p:cxnSp>
        <p:nvCxnSpPr>
          <p:cNvPr id="11" name="Straight Connector 10"/>
          <p:cNvCxnSpPr>
            <a:cxnSpLocks/>
          </p:cNvCxnSpPr>
          <p:nvPr userDrawn="1"/>
        </p:nvCxnSpPr>
        <p:spPr>
          <a:xfrm>
            <a:off x="4509858" y="1593368"/>
            <a:ext cx="0" cy="3756991"/>
          </a:xfrm>
          <a:prstGeom prst="line">
            <a:avLst/>
          </a:prstGeom>
          <a:ln w="15875">
            <a:solidFill>
              <a:srgbClr val="4E84C4"/>
            </a:solidFill>
          </a:ln>
        </p:spPr>
        <p:style>
          <a:lnRef idx="1">
            <a:schemeClr val="accent1"/>
          </a:lnRef>
          <a:fillRef idx="0">
            <a:schemeClr val="accent1"/>
          </a:fillRef>
          <a:effectRef idx="0">
            <a:schemeClr val="accent1"/>
          </a:effectRef>
          <a:fontRef idx="minor">
            <a:schemeClr val="tx1"/>
          </a:fontRef>
        </p:style>
      </p:cxnSp>
      <p:sp>
        <p:nvSpPr>
          <p:cNvPr id="5" name="Text Placeholder 4"/>
          <p:cNvSpPr>
            <a:spLocks noGrp="1"/>
          </p:cNvSpPr>
          <p:nvPr>
            <p:ph type="body" sz="quarter" idx="10" hasCustomPrompt="1"/>
          </p:nvPr>
        </p:nvSpPr>
        <p:spPr>
          <a:xfrm>
            <a:off x="4944862" y="4186388"/>
            <a:ext cx="6261618" cy="725518"/>
          </a:xfrm>
        </p:spPr>
        <p:txBody>
          <a:bodyPr>
            <a:noAutofit/>
          </a:bodyPr>
          <a:lstStyle>
            <a:lvl1pPr marL="0" indent="0">
              <a:lnSpc>
                <a:spcPct val="100000"/>
              </a:lnSpc>
              <a:spcBef>
                <a:spcPts val="0"/>
              </a:spcBef>
              <a:buNone/>
              <a:defRPr sz="2000" i="1">
                <a:solidFill>
                  <a:srgbClr val="4E84C4"/>
                </a:solidFill>
                <a:latin typeface="+mn-lt"/>
              </a:defRPr>
            </a:lvl1pPr>
            <a:lvl2pPr marL="457200" indent="0">
              <a:buNone/>
              <a:defRPr/>
            </a:lvl2pPr>
            <a:lvl5pPr marL="1828800" indent="0">
              <a:buNone/>
              <a:defRPr/>
            </a:lvl5pPr>
          </a:lstStyle>
          <a:p>
            <a:pPr lvl="0"/>
            <a:r>
              <a:rPr lang="en-US" dirty="0"/>
              <a:t>Presenter’s name and credentials</a:t>
            </a:r>
          </a:p>
          <a:p>
            <a:pPr lvl="0"/>
            <a:r>
              <a:rPr lang="en-US" dirty="0"/>
              <a:t>Presenter’s title</a:t>
            </a:r>
          </a:p>
          <a:p>
            <a:pPr lvl="0"/>
            <a:r>
              <a:rPr lang="en-US" dirty="0"/>
              <a:t>@twitter (Calibri Body 20 pt. italics)</a:t>
            </a:r>
          </a:p>
        </p:txBody>
      </p:sp>
    </p:spTree>
    <p:extLst>
      <p:ext uri="{BB962C8B-B14F-4D97-AF65-F5344CB8AC3E}">
        <p14:creationId xmlns:p14="http://schemas.microsoft.com/office/powerpoint/2010/main" val="38629335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88603" y="6460867"/>
            <a:ext cx="1473757" cy="241775"/>
          </a:xfrm>
          <a:prstGeom prst="rect">
            <a:avLst/>
          </a:prstGeom>
        </p:spPr>
      </p:pic>
    </p:spTree>
    <p:extLst>
      <p:ext uri="{BB962C8B-B14F-4D97-AF65-F5344CB8AC3E}">
        <p14:creationId xmlns:p14="http://schemas.microsoft.com/office/powerpoint/2010/main" val="4109638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Full page imag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88603" y="6460867"/>
            <a:ext cx="1473757" cy="241775"/>
          </a:xfrm>
          <a:prstGeom prst="rect">
            <a:avLst/>
          </a:prstGeom>
        </p:spPr>
      </p:pic>
      <p:sp useBgFill="1">
        <p:nvSpPr>
          <p:cNvPr id="3" name="Picture Placeholder 2">
            <a:extLst>
              <a:ext uri="{FF2B5EF4-FFF2-40B4-BE49-F238E27FC236}">
                <a16:creationId xmlns:a16="http://schemas.microsoft.com/office/drawing/2014/main" id="{71456F83-A3A3-2146-8CA4-021D050D8709}"/>
              </a:ext>
            </a:extLst>
          </p:cNvPr>
          <p:cNvSpPr>
            <a:spLocks noGrp="1"/>
          </p:cNvSpPr>
          <p:nvPr>
            <p:ph type="pic" sz="quarter" idx="10" hasCustomPrompt="1"/>
          </p:nvPr>
        </p:nvSpPr>
        <p:spPr>
          <a:xfrm>
            <a:off x="0" y="0"/>
            <a:ext cx="12192000" cy="6858000"/>
          </a:xfrm>
        </p:spPr>
        <p:txBody>
          <a:bodyPr/>
          <a:lstStyle/>
          <a:p>
            <a:r>
              <a:rPr lang="en-US" dirty="0"/>
              <a:t>Add image here</a:t>
            </a:r>
          </a:p>
        </p:txBody>
      </p:sp>
    </p:spTree>
    <p:extLst>
      <p:ext uri="{BB962C8B-B14F-4D97-AF65-F5344CB8AC3E}">
        <p14:creationId xmlns:p14="http://schemas.microsoft.com/office/powerpoint/2010/main" val="19448937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_single column_no phot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9545" y="553744"/>
            <a:ext cx="11076710" cy="1042658"/>
          </a:xfrm>
        </p:spPr>
        <p:txBody>
          <a:bodyPr anchor="b" anchorCtr="0">
            <a:normAutofit/>
          </a:bodyPr>
          <a:lstStyle>
            <a:lvl1pPr>
              <a:defRPr sz="3600" b="1" baseline="0"/>
            </a:lvl1pPr>
          </a:lstStyle>
          <a:p>
            <a:r>
              <a:rPr lang="en-US"/>
              <a:t>Slide Heading Calibri 36 Pt.</a:t>
            </a:r>
          </a:p>
        </p:txBody>
      </p:sp>
      <p:sp>
        <p:nvSpPr>
          <p:cNvPr id="8" name="Slide Number Placeholder 6"/>
          <p:cNvSpPr>
            <a:spLocks noGrp="1"/>
          </p:cNvSpPr>
          <p:nvPr>
            <p:ph type="sldNum" sz="quarter" idx="12"/>
          </p:nvPr>
        </p:nvSpPr>
        <p:spPr>
          <a:xfrm>
            <a:off x="5758162" y="6187207"/>
            <a:ext cx="594147" cy="352237"/>
          </a:xfrm>
        </p:spPr>
        <p:txBody>
          <a:bodyPr/>
          <a:lstStyle/>
          <a:p>
            <a:fld id="{82ECB687-F57F-49F9-B73A-487ED709F178}" type="slidenum">
              <a:rPr lang="en-US" smtClean="0"/>
              <a:t>‹#›</a:t>
            </a:fld>
            <a:endParaRPr lang="en-US"/>
          </a:p>
        </p:txBody>
      </p:sp>
      <p:sp>
        <p:nvSpPr>
          <p:cNvPr id="4" name="Text Placeholder 3"/>
          <p:cNvSpPr>
            <a:spLocks noGrp="1"/>
          </p:cNvSpPr>
          <p:nvPr>
            <p:ph type="body" sz="quarter" idx="14" hasCustomPrompt="1"/>
          </p:nvPr>
        </p:nvSpPr>
        <p:spPr>
          <a:xfrm>
            <a:off x="519545" y="1790589"/>
            <a:ext cx="11076710" cy="3970131"/>
          </a:xfrm>
        </p:spPr>
        <p:txBody>
          <a:bodyPr/>
          <a:lstStyle/>
          <a:p>
            <a:pPr lvl="0"/>
            <a:r>
              <a:rPr lang="en-US"/>
              <a:t>Subhead Calibri Body 30 pt.</a:t>
            </a:r>
          </a:p>
          <a:p>
            <a:pPr lvl="1"/>
            <a:r>
              <a:rPr lang="en-US"/>
              <a:t>Calibri Body 28 pt.</a:t>
            </a:r>
          </a:p>
          <a:p>
            <a:pPr lvl="2"/>
            <a:r>
              <a:rPr lang="en-US"/>
              <a:t>Calibri Body 24 pt.</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5732024"/>
            <a:ext cx="12192000" cy="1133927"/>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45092" y="6453932"/>
            <a:ext cx="1560777" cy="255644"/>
          </a:xfrm>
          <a:prstGeom prst="rect">
            <a:avLst/>
          </a:prstGeom>
        </p:spPr>
      </p:pic>
    </p:spTree>
    <p:extLst>
      <p:ext uri="{BB962C8B-B14F-4D97-AF65-F5344CB8AC3E}">
        <p14:creationId xmlns:p14="http://schemas.microsoft.com/office/powerpoint/2010/main" val="25194325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lank_heading without bottom wav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88603" y="6460867"/>
            <a:ext cx="1473757" cy="241775"/>
          </a:xfrm>
          <a:prstGeom prst="rect">
            <a:avLst/>
          </a:prstGeom>
        </p:spPr>
      </p:pic>
      <p:sp>
        <p:nvSpPr>
          <p:cNvPr id="2" name="Rectangle 1"/>
          <p:cNvSpPr/>
          <p:nvPr userDrawn="1"/>
        </p:nvSpPr>
        <p:spPr>
          <a:xfrm>
            <a:off x="0" y="5413664"/>
            <a:ext cx="12192000" cy="14547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hasCustomPrompt="1"/>
          </p:nvPr>
        </p:nvSpPr>
        <p:spPr>
          <a:xfrm>
            <a:off x="519545" y="562622"/>
            <a:ext cx="11076710" cy="568460"/>
          </a:xfrm>
        </p:spPr>
        <p:txBody>
          <a:bodyPr anchor="t" anchorCtr="0">
            <a:noAutofit/>
          </a:bodyPr>
          <a:lstStyle>
            <a:lvl1pPr>
              <a:defRPr sz="3600" b="1" baseline="0"/>
            </a:lvl1pPr>
          </a:lstStyle>
          <a:p>
            <a:r>
              <a:rPr lang="en-US"/>
              <a:t>Slide Heading Calibri 36 Pt.</a:t>
            </a:r>
          </a:p>
        </p:txBody>
      </p:sp>
      <p:sp>
        <p:nvSpPr>
          <p:cNvPr id="6" name="Text Placeholder 4"/>
          <p:cNvSpPr>
            <a:spLocks noGrp="1"/>
          </p:cNvSpPr>
          <p:nvPr>
            <p:ph type="body" sz="quarter" idx="13" hasCustomPrompt="1"/>
          </p:nvPr>
        </p:nvSpPr>
        <p:spPr>
          <a:xfrm>
            <a:off x="519545" y="1221629"/>
            <a:ext cx="11077575" cy="505571"/>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vl2pPr>
              <a:defRPr sz="2800"/>
            </a:lvl2pPr>
            <a:lvl3pPr marL="1143000" indent="-228600">
              <a:buFont typeface="Courier New" panose="02070309020205020404" pitchFamily="49" charset="0"/>
              <a:buChar char="o"/>
              <a:defRPr/>
            </a:lvl3pPr>
          </a:lstStyle>
          <a:p>
            <a:pPr lvl="0"/>
            <a:r>
              <a:rPr lang="en-US"/>
              <a:t>Subhead Calibri Body 30 pt.</a:t>
            </a:r>
          </a:p>
        </p:txBody>
      </p:sp>
    </p:spTree>
    <p:extLst>
      <p:ext uri="{BB962C8B-B14F-4D97-AF65-F5344CB8AC3E}">
        <p14:creationId xmlns:p14="http://schemas.microsoft.com/office/powerpoint/2010/main" val="3775806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_with photo">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885261" y="2364897"/>
            <a:ext cx="5368032" cy="901567"/>
          </a:xfrm>
        </p:spPr>
        <p:txBody>
          <a:bodyPr>
            <a:noAutofit/>
          </a:bodyPr>
          <a:lstStyle>
            <a:lvl1pPr marL="0" indent="0" algn="ctr">
              <a:lnSpc>
                <a:spcPct val="100000"/>
              </a:lnSpc>
              <a:spcBef>
                <a:spcPts val="0"/>
              </a:spcBef>
              <a:buNone/>
              <a:defRPr sz="2600" b="0" baseline="0">
                <a:solidFill>
                  <a:srgbClr val="4E84C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Event Title</a:t>
            </a:r>
            <a:br>
              <a:rPr lang="en-US" dirty="0"/>
            </a:br>
            <a:r>
              <a:rPr lang="en-US" dirty="0"/>
              <a:t>Date (Calibri Body 26 pt.)</a:t>
            </a:r>
          </a:p>
        </p:txBody>
      </p:sp>
      <p:pic>
        <p:nvPicPr>
          <p:cNvPr id="10" name="Picture 9"/>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530136" y="5576569"/>
            <a:ext cx="1936198" cy="774479"/>
          </a:xfrm>
          <a:prstGeom prst="rect">
            <a:avLst/>
          </a:prstGeom>
        </p:spPr>
      </p:pic>
      <p:sp>
        <p:nvSpPr>
          <p:cNvPr id="5" name="Text Placeholder 4"/>
          <p:cNvSpPr>
            <a:spLocks noGrp="1"/>
          </p:cNvSpPr>
          <p:nvPr>
            <p:ph type="body" sz="quarter" idx="10" hasCustomPrompt="1"/>
          </p:nvPr>
        </p:nvSpPr>
        <p:spPr>
          <a:xfrm>
            <a:off x="880077" y="3429747"/>
            <a:ext cx="5368032" cy="1102495"/>
          </a:xfrm>
        </p:spPr>
        <p:txBody>
          <a:bodyPr>
            <a:noAutofit/>
          </a:bodyPr>
          <a:lstStyle>
            <a:lvl1pPr marL="0" indent="0" algn="ctr">
              <a:lnSpc>
                <a:spcPct val="100000"/>
              </a:lnSpc>
              <a:spcBef>
                <a:spcPts val="0"/>
              </a:spcBef>
              <a:buNone/>
              <a:defRPr sz="2000" i="1" baseline="0">
                <a:solidFill>
                  <a:srgbClr val="4E84C4"/>
                </a:solidFill>
                <a:latin typeface="+mn-lt"/>
              </a:defRPr>
            </a:lvl1pPr>
            <a:lvl2pPr marL="457200" indent="0">
              <a:buNone/>
              <a:defRPr/>
            </a:lvl2pPr>
            <a:lvl5pPr marL="1828800" indent="0">
              <a:buNone/>
              <a:defRPr/>
            </a:lvl5pPr>
          </a:lstStyle>
          <a:p>
            <a:pPr lvl="0"/>
            <a:r>
              <a:rPr lang="en-US" dirty="0"/>
              <a:t>Presenter’s name and credentials</a:t>
            </a:r>
          </a:p>
          <a:p>
            <a:pPr lvl="0"/>
            <a:r>
              <a:rPr lang="en-US" dirty="0"/>
              <a:t>Presenter’s title</a:t>
            </a:r>
          </a:p>
          <a:p>
            <a:pPr lvl="0"/>
            <a:r>
              <a:rPr lang="en-US" dirty="0"/>
              <a:t>@twitter (Calibri Body 20 pt. italics)</a:t>
            </a:r>
          </a:p>
        </p:txBody>
      </p:sp>
      <p:sp>
        <p:nvSpPr>
          <p:cNvPr id="4" name="Title 3"/>
          <p:cNvSpPr>
            <a:spLocks noGrp="1"/>
          </p:cNvSpPr>
          <p:nvPr>
            <p:ph type="title" hasCustomPrompt="1"/>
          </p:nvPr>
        </p:nvSpPr>
        <p:spPr>
          <a:xfrm>
            <a:off x="311726" y="894191"/>
            <a:ext cx="6380019" cy="1325563"/>
          </a:xfrm>
        </p:spPr>
        <p:txBody>
          <a:bodyPr anchor="b" anchorCtr="0">
            <a:noAutofit/>
          </a:bodyPr>
          <a:lstStyle>
            <a:lvl1pPr algn="ctr">
              <a:lnSpc>
                <a:spcPct val="100000"/>
              </a:lnSpc>
              <a:defRPr sz="4000" spc="0" baseline="0"/>
            </a:lvl1pPr>
          </a:lstStyle>
          <a:p>
            <a:r>
              <a:rPr lang="en-US" dirty="0"/>
              <a:t>Presentation Title </a:t>
            </a:r>
            <a:br>
              <a:rPr lang="en-US" dirty="0"/>
            </a:br>
            <a:r>
              <a:rPr lang="en-US" dirty="0"/>
              <a:t>Calibri 40 Pt. </a:t>
            </a:r>
          </a:p>
        </p:txBody>
      </p:sp>
      <p:sp>
        <p:nvSpPr>
          <p:cNvPr id="6" name="Picture Placeholder 5"/>
          <p:cNvSpPr>
            <a:spLocks noGrp="1"/>
          </p:cNvSpPr>
          <p:nvPr>
            <p:ph type="pic" sz="quarter" idx="12" hasCustomPrompt="1"/>
          </p:nvPr>
        </p:nvSpPr>
        <p:spPr>
          <a:xfrm>
            <a:off x="7040563" y="0"/>
            <a:ext cx="5151437" cy="6858000"/>
          </a:xfrm>
        </p:spPr>
        <p:txBody>
          <a:bodyPr>
            <a:normAutofit/>
          </a:bodyPr>
          <a:lstStyle>
            <a:lvl1pPr>
              <a:defRPr sz="1400" baseline="0"/>
            </a:lvl1pPr>
          </a:lstStyle>
          <a:p>
            <a:r>
              <a:rPr lang="en-US" dirty="0"/>
              <a:t>Choose a vertical-oriented photo</a:t>
            </a:r>
          </a:p>
        </p:txBody>
      </p:sp>
    </p:spTree>
    <p:extLst>
      <p:ext uri="{BB962C8B-B14F-4D97-AF65-F5344CB8AC3E}">
        <p14:creationId xmlns:p14="http://schemas.microsoft.com/office/powerpoint/2010/main" val="2272255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Section_no photo-Drkblue">
    <p:bg>
      <p:bgPr>
        <a:solidFill>
          <a:schemeClr val="accent1"/>
        </a:solidFill>
        <a:effectLst/>
      </p:bgPr>
    </p:bg>
    <p:spTree>
      <p:nvGrpSpPr>
        <p:cNvPr id="1" name=""/>
        <p:cNvGrpSpPr/>
        <p:nvPr/>
      </p:nvGrpSpPr>
      <p:grpSpPr>
        <a:xfrm>
          <a:off x="0" y="0"/>
          <a:ext cx="0" cy="0"/>
          <a:chOff x="0" y="0"/>
          <a:chExt cx="0" cy="0"/>
        </a:xfrm>
      </p:grpSpPr>
      <p:sp>
        <p:nvSpPr>
          <p:cNvPr id="10" name="Text Placeholder 5"/>
          <p:cNvSpPr>
            <a:spLocks noGrp="1"/>
          </p:cNvSpPr>
          <p:nvPr>
            <p:ph type="body" sz="quarter" idx="13" hasCustomPrompt="1"/>
          </p:nvPr>
        </p:nvSpPr>
        <p:spPr>
          <a:xfrm>
            <a:off x="612531" y="3079063"/>
            <a:ext cx="10972946" cy="565352"/>
          </a:xfrm>
          <a:noFill/>
        </p:spPr>
        <p:txBody>
          <a:bodyPr>
            <a:noAutofit/>
          </a:bodyPr>
          <a:lstStyle>
            <a:lvl1pPr algn="ctr">
              <a:defRPr sz="3800">
                <a:solidFill>
                  <a:schemeClr val="accent2"/>
                </a:solidFill>
              </a:defRPr>
            </a:lvl1pPr>
          </a:lstStyle>
          <a:p>
            <a:pPr lvl="0"/>
            <a:r>
              <a:rPr lang="en-US" dirty="0"/>
              <a:t>Section subhead (Calibri Body 38 pt.)</a:t>
            </a:r>
          </a:p>
        </p:txBody>
      </p:sp>
      <p:sp>
        <p:nvSpPr>
          <p:cNvPr id="15" name="Title 1"/>
          <p:cNvSpPr>
            <a:spLocks noGrp="1"/>
          </p:cNvSpPr>
          <p:nvPr>
            <p:ph type="title" hasCustomPrompt="1"/>
          </p:nvPr>
        </p:nvSpPr>
        <p:spPr>
          <a:xfrm>
            <a:off x="612559" y="1838961"/>
            <a:ext cx="10972800" cy="1108478"/>
          </a:xfrm>
        </p:spPr>
        <p:txBody>
          <a:bodyPr anchor="b" anchorCtr="0">
            <a:noAutofit/>
          </a:bodyPr>
          <a:lstStyle>
            <a:lvl1pPr algn="ctr">
              <a:defRPr sz="4600" baseline="0">
                <a:solidFill>
                  <a:schemeClr val="bg1"/>
                </a:solidFill>
              </a:defRPr>
            </a:lvl1pPr>
          </a:lstStyle>
          <a:p>
            <a:r>
              <a:rPr lang="en-US" dirty="0"/>
              <a:t>Section Heading, (Calibri 46 Pt.)</a:t>
            </a:r>
          </a:p>
        </p:txBody>
      </p:sp>
      <p:pic>
        <p:nvPicPr>
          <p:cNvPr id="6" name="Picture 5">
            <a:extLst>
              <a:ext uri="{FF2B5EF4-FFF2-40B4-BE49-F238E27FC236}">
                <a16:creationId xmlns:a16="http://schemas.microsoft.com/office/drawing/2014/main" id="{93423497-4E23-424C-8CC6-9F3DF83195E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221779" y="6453932"/>
            <a:ext cx="1560777" cy="255644"/>
          </a:xfrm>
          <a:prstGeom prst="rect">
            <a:avLst/>
          </a:prstGeom>
        </p:spPr>
      </p:pic>
    </p:spTree>
    <p:extLst>
      <p:ext uri="{BB962C8B-B14F-4D97-AF65-F5344CB8AC3E}">
        <p14:creationId xmlns:p14="http://schemas.microsoft.com/office/powerpoint/2010/main" val="4086232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Major_Section_no photo-Drkblue">
    <p:bg>
      <p:bgPr>
        <a:solidFill>
          <a:schemeClr val="accent1"/>
        </a:solidFill>
        <a:effectLst/>
      </p:bgPr>
    </p:bg>
    <p:spTree>
      <p:nvGrpSpPr>
        <p:cNvPr id="1" name=""/>
        <p:cNvGrpSpPr/>
        <p:nvPr/>
      </p:nvGrpSpPr>
      <p:grpSpPr>
        <a:xfrm>
          <a:off x="0" y="0"/>
          <a:ext cx="0" cy="0"/>
          <a:chOff x="0" y="0"/>
          <a:chExt cx="0" cy="0"/>
        </a:xfrm>
      </p:grpSpPr>
      <p:sp>
        <p:nvSpPr>
          <p:cNvPr id="15" name="Title 1"/>
          <p:cNvSpPr>
            <a:spLocks noGrp="1"/>
          </p:cNvSpPr>
          <p:nvPr>
            <p:ph type="title" hasCustomPrompt="1"/>
          </p:nvPr>
        </p:nvSpPr>
        <p:spPr>
          <a:xfrm>
            <a:off x="612559" y="2262716"/>
            <a:ext cx="10972800" cy="1643800"/>
          </a:xfrm>
        </p:spPr>
        <p:txBody>
          <a:bodyPr anchor="ctr" anchorCtr="1">
            <a:noAutofit/>
          </a:bodyPr>
          <a:lstStyle>
            <a:lvl1pPr algn="ctr">
              <a:defRPr sz="6600" baseline="0">
                <a:solidFill>
                  <a:schemeClr val="bg1"/>
                </a:solidFill>
              </a:defRPr>
            </a:lvl1pPr>
          </a:lstStyle>
          <a:p>
            <a:r>
              <a:rPr lang="en-US" dirty="0"/>
              <a:t>MAJOR SECTION HEADING,</a:t>
            </a:r>
            <a:br>
              <a:rPr lang="en-US" dirty="0"/>
            </a:br>
            <a:r>
              <a:rPr lang="en-US" dirty="0"/>
              <a:t>ALL CAPS CALIBRI 66 PT.</a:t>
            </a:r>
          </a:p>
        </p:txBody>
      </p:sp>
      <p:pic>
        <p:nvPicPr>
          <p:cNvPr id="5" name="Graphic 4">
            <a:extLst>
              <a:ext uri="{FF2B5EF4-FFF2-40B4-BE49-F238E27FC236}">
                <a16:creationId xmlns:a16="http://schemas.microsoft.com/office/drawing/2014/main" id="{98E95FD5-63B4-5B4A-B472-A3288D7EB2F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699687" y="4344376"/>
            <a:ext cx="792625" cy="548258"/>
          </a:xfrm>
          <a:prstGeom prst="rect">
            <a:avLst/>
          </a:prstGeom>
        </p:spPr>
      </p:pic>
    </p:spTree>
    <p:extLst>
      <p:ext uri="{BB962C8B-B14F-4D97-AF65-F5344CB8AC3E}">
        <p14:creationId xmlns:p14="http://schemas.microsoft.com/office/powerpoint/2010/main" val="3847542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Major_Section_no photo-medblue">
    <p:bg>
      <p:bgPr>
        <a:solidFill>
          <a:schemeClr val="accent2">
            <a:lumMod val="75000"/>
          </a:schemeClr>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CB7BA3B-7515-6249-8D0D-F0FEEF02B4A1}"/>
              </a:ext>
            </a:extLst>
          </p:cNvPr>
          <p:cNvSpPr>
            <a:spLocks noGrp="1"/>
          </p:cNvSpPr>
          <p:nvPr>
            <p:ph type="title" hasCustomPrompt="1"/>
          </p:nvPr>
        </p:nvSpPr>
        <p:spPr>
          <a:xfrm>
            <a:off x="612559" y="2262716"/>
            <a:ext cx="10972800" cy="1643800"/>
          </a:xfrm>
        </p:spPr>
        <p:txBody>
          <a:bodyPr anchor="ctr" anchorCtr="1">
            <a:noAutofit/>
          </a:bodyPr>
          <a:lstStyle>
            <a:lvl1pPr algn="ctr">
              <a:defRPr sz="6600" baseline="0">
                <a:solidFill>
                  <a:schemeClr val="bg1"/>
                </a:solidFill>
              </a:defRPr>
            </a:lvl1pPr>
          </a:lstStyle>
          <a:p>
            <a:r>
              <a:rPr lang="en-US" dirty="0"/>
              <a:t>MAJOR SECTION HEADING,</a:t>
            </a:r>
            <a:br>
              <a:rPr lang="en-US" dirty="0"/>
            </a:br>
            <a:r>
              <a:rPr lang="en-US" dirty="0"/>
              <a:t>ALL CAPS CALIBRI 66 PT.</a:t>
            </a:r>
          </a:p>
        </p:txBody>
      </p:sp>
      <p:pic>
        <p:nvPicPr>
          <p:cNvPr id="7" name="Graphic 6">
            <a:extLst>
              <a:ext uri="{FF2B5EF4-FFF2-40B4-BE49-F238E27FC236}">
                <a16:creationId xmlns:a16="http://schemas.microsoft.com/office/drawing/2014/main" id="{10C6700E-FD2B-F241-A271-14DD9D61CC2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699687" y="4344376"/>
            <a:ext cx="792625" cy="548258"/>
          </a:xfrm>
          <a:prstGeom prst="rect">
            <a:avLst/>
          </a:prstGeom>
        </p:spPr>
      </p:pic>
    </p:spTree>
    <p:extLst>
      <p:ext uri="{BB962C8B-B14F-4D97-AF65-F5344CB8AC3E}">
        <p14:creationId xmlns:p14="http://schemas.microsoft.com/office/powerpoint/2010/main" val="13725479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Section_no photo-Whit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3423497-4E23-424C-8CC6-9F3DF83195E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221779" y="6453932"/>
            <a:ext cx="1560777" cy="255644"/>
          </a:xfrm>
          <a:prstGeom prst="rect">
            <a:avLst/>
          </a:prstGeom>
        </p:spPr>
      </p:pic>
      <p:pic>
        <p:nvPicPr>
          <p:cNvPr id="7" name="Picture 6">
            <a:extLst>
              <a:ext uri="{FF2B5EF4-FFF2-40B4-BE49-F238E27FC236}">
                <a16:creationId xmlns:a16="http://schemas.microsoft.com/office/drawing/2014/main" id="{10A76191-4336-9B4D-A724-79CB8B4D883A}"/>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0227490" y="6453932"/>
            <a:ext cx="1549357" cy="255644"/>
          </a:xfrm>
          <a:prstGeom prst="rect">
            <a:avLst/>
          </a:prstGeom>
        </p:spPr>
      </p:pic>
      <p:sp>
        <p:nvSpPr>
          <p:cNvPr id="8" name="Text Placeholder 5">
            <a:extLst>
              <a:ext uri="{FF2B5EF4-FFF2-40B4-BE49-F238E27FC236}">
                <a16:creationId xmlns:a16="http://schemas.microsoft.com/office/drawing/2014/main" id="{96DE2963-9B40-3F48-87DD-2338348D3371}"/>
              </a:ext>
            </a:extLst>
          </p:cNvPr>
          <p:cNvSpPr>
            <a:spLocks noGrp="1"/>
          </p:cNvSpPr>
          <p:nvPr>
            <p:ph type="body" sz="quarter" idx="13" hasCustomPrompt="1"/>
          </p:nvPr>
        </p:nvSpPr>
        <p:spPr>
          <a:xfrm>
            <a:off x="612531" y="3079063"/>
            <a:ext cx="10972946" cy="565352"/>
          </a:xfrm>
          <a:noFill/>
        </p:spPr>
        <p:txBody>
          <a:bodyPr>
            <a:noAutofit/>
          </a:bodyPr>
          <a:lstStyle>
            <a:lvl1pPr algn="ctr">
              <a:defRPr sz="3800">
                <a:solidFill>
                  <a:schemeClr val="accent2">
                    <a:lumMod val="75000"/>
                  </a:schemeClr>
                </a:solidFill>
              </a:defRPr>
            </a:lvl1pPr>
          </a:lstStyle>
          <a:p>
            <a:pPr lvl="0"/>
            <a:r>
              <a:rPr lang="en-US" dirty="0"/>
              <a:t>Section subhead (Calibri Body 38 pt.)</a:t>
            </a:r>
          </a:p>
        </p:txBody>
      </p:sp>
      <p:sp>
        <p:nvSpPr>
          <p:cNvPr id="9" name="Title 1">
            <a:extLst>
              <a:ext uri="{FF2B5EF4-FFF2-40B4-BE49-F238E27FC236}">
                <a16:creationId xmlns:a16="http://schemas.microsoft.com/office/drawing/2014/main" id="{5D31C993-3479-2F45-9897-920BFCA6E799}"/>
              </a:ext>
            </a:extLst>
          </p:cNvPr>
          <p:cNvSpPr>
            <a:spLocks noGrp="1"/>
          </p:cNvSpPr>
          <p:nvPr>
            <p:ph type="title" hasCustomPrompt="1"/>
          </p:nvPr>
        </p:nvSpPr>
        <p:spPr>
          <a:xfrm>
            <a:off x="612559" y="1838961"/>
            <a:ext cx="10972800" cy="1108478"/>
          </a:xfrm>
        </p:spPr>
        <p:txBody>
          <a:bodyPr anchor="b" anchorCtr="0">
            <a:noAutofit/>
          </a:bodyPr>
          <a:lstStyle>
            <a:lvl1pPr algn="ctr">
              <a:defRPr sz="4600" baseline="0">
                <a:solidFill>
                  <a:schemeClr val="accent1"/>
                </a:solidFill>
              </a:defRPr>
            </a:lvl1pPr>
          </a:lstStyle>
          <a:p>
            <a:r>
              <a:rPr lang="en-US" dirty="0"/>
              <a:t>Section Heading, (Calibri 46 Pt.)</a:t>
            </a:r>
          </a:p>
        </p:txBody>
      </p:sp>
    </p:spTree>
    <p:extLst>
      <p:ext uri="{BB962C8B-B14F-4D97-AF65-F5344CB8AC3E}">
        <p14:creationId xmlns:p14="http://schemas.microsoft.com/office/powerpoint/2010/main" val="25085305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ajor_Section_no photo-Whit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3423497-4E23-424C-8CC6-9F3DF83195E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221779" y="6453932"/>
            <a:ext cx="1560777" cy="255644"/>
          </a:xfrm>
          <a:prstGeom prst="rect">
            <a:avLst/>
          </a:prstGeom>
        </p:spPr>
      </p:pic>
      <p:pic>
        <p:nvPicPr>
          <p:cNvPr id="7" name="Picture 6">
            <a:extLst>
              <a:ext uri="{FF2B5EF4-FFF2-40B4-BE49-F238E27FC236}">
                <a16:creationId xmlns:a16="http://schemas.microsoft.com/office/drawing/2014/main" id="{10A76191-4336-9B4D-A724-79CB8B4D883A}"/>
              </a:ext>
            </a:extLst>
          </p:cNvPr>
          <p:cNvPicPr>
            <a:picLocks noChangeAspect="1"/>
          </p:cNvPicPr>
          <p:nvPr userDrawn="1"/>
        </p:nvPicPr>
        <p:blipFill rotWithShape="1">
          <a:blip r:embed="rId3">
            <a:extLst>
              <a:ext uri="{28A0092B-C50C-407E-A947-70E740481C1C}">
                <a14:useLocalDpi xmlns:a14="http://schemas.microsoft.com/office/drawing/2010/main"/>
              </a:ext>
            </a:extLst>
          </a:blip>
          <a:srcRect r="76835"/>
          <a:stretch/>
        </p:blipFill>
        <p:spPr>
          <a:xfrm>
            <a:off x="5672847" y="4320407"/>
            <a:ext cx="869493" cy="619342"/>
          </a:xfrm>
          <a:prstGeom prst="rect">
            <a:avLst/>
          </a:prstGeom>
        </p:spPr>
      </p:pic>
      <p:sp>
        <p:nvSpPr>
          <p:cNvPr id="10" name="Title 1">
            <a:extLst>
              <a:ext uri="{FF2B5EF4-FFF2-40B4-BE49-F238E27FC236}">
                <a16:creationId xmlns:a16="http://schemas.microsoft.com/office/drawing/2014/main" id="{5931FBF8-CA44-5A40-A55D-A962B0CCE122}"/>
              </a:ext>
            </a:extLst>
          </p:cNvPr>
          <p:cNvSpPr>
            <a:spLocks noGrp="1"/>
          </p:cNvSpPr>
          <p:nvPr>
            <p:ph type="title" hasCustomPrompt="1"/>
          </p:nvPr>
        </p:nvSpPr>
        <p:spPr>
          <a:xfrm>
            <a:off x="612559" y="2262716"/>
            <a:ext cx="10972800" cy="1643800"/>
          </a:xfrm>
        </p:spPr>
        <p:txBody>
          <a:bodyPr anchor="ctr" anchorCtr="1">
            <a:noAutofit/>
          </a:bodyPr>
          <a:lstStyle>
            <a:lvl1pPr algn="ctr">
              <a:defRPr sz="6600" baseline="0">
                <a:solidFill>
                  <a:schemeClr val="accent1"/>
                </a:solidFill>
              </a:defRPr>
            </a:lvl1pPr>
          </a:lstStyle>
          <a:p>
            <a:r>
              <a:rPr lang="en-US" dirty="0"/>
              <a:t>MAJOR SECTION HEADING,</a:t>
            </a:r>
            <a:br>
              <a:rPr lang="en-US" dirty="0"/>
            </a:br>
            <a:r>
              <a:rPr lang="en-US" dirty="0"/>
              <a:t>ALL CAPS CALIBRI 66 PT.</a:t>
            </a:r>
          </a:p>
        </p:txBody>
      </p:sp>
    </p:spTree>
    <p:extLst>
      <p:ext uri="{BB962C8B-B14F-4D97-AF65-F5344CB8AC3E}">
        <p14:creationId xmlns:p14="http://schemas.microsoft.com/office/powerpoint/2010/main" val="3335786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ing with text and image options">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88603" y="6460867"/>
            <a:ext cx="1473757" cy="241775"/>
          </a:xfrm>
          <a:prstGeom prst="rect">
            <a:avLst/>
          </a:prstGeom>
        </p:spPr>
      </p:pic>
      <p:sp>
        <p:nvSpPr>
          <p:cNvPr id="2" name="Rectangle 1"/>
          <p:cNvSpPr/>
          <p:nvPr userDrawn="1"/>
        </p:nvSpPr>
        <p:spPr>
          <a:xfrm>
            <a:off x="0" y="5413664"/>
            <a:ext cx="12192000" cy="14547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hasCustomPrompt="1"/>
          </p:nvPr>
        </p:nvSpPr>
        <p:spPr>
          <a:xfrm>
            <a:off x="519545" y="562622"/>
            <a:ext cx="11076710" cy="568460"/>
          </a:xfrm>
        </p:spPr>
        <p:txBody>
          <a:bodyPr anchor="t" anchorCtr="0">
            <a:noAutofit/>
          </a:bodyPr>
          <a:lstStyle>
            <a:lvl1pPr>
              <a:defRPr sz="4000" baseline="0"/>
            </a:lvl1pPr>
          </a:lstStyle>
          <a:p>
            <a:r>
              <a:rPr lang="en-US" dirty="0"/>
              <a:t>Slide Heading Calibri 40 Pt.</a:t>
            </a:r>
            <a:br>
              <a:rPr lang="en-US" dirty="0"/>
            </a:br>
            <a:endParaRPr lang="en-US" dirty="0"/>
          </a:p>
        </p:txBody>
      </p:sp>
      <p:sp>
        <p:nvSpPr>
          <p:cNvPr id="9" name="Content Placeholder 8">
            <a:extLst>
              <a:ext uri="{FF2B5EF4-FFF2-40B4-BE49-F238E27FC236}">
                <a16:creationId xmlns:a16="http://schemas.microsoft.com/office/drawing/2014/main" id="{3F763EC8-9831-F242-9C78-9FCECAD28E7C}"/>
              </a:ext>
            </a:extLst>
          </p:cNvPr>
          <p:cNvSpPr>
            <a:spLocks noGrp="1"/>
          </p:cNvSpPr>
          <p:nvPr>
            <p:ph sz="quarter" idx="14" hasCustomPrompt="1"/>
          </p:nvPr>
        </p:nvSpPr>
        <p:spPr>
          <a:xfrm>
            <a:off x="519112" y="1500704"/>
            <a:ext cx="11077575" cy="4878862"/>
          </a:xfrm>
        </p:spPr>
        <p:txBody>
          <a:bodyPr/>
          <a:lstStyle>
            <a:lvl1pPr>
              <a:defRPr sz="3600"/>
            </a:lvl1pPr>
            <a:lvl4pPr>
              <a:buSzPct val="80000"/>
              <a:defRPr/>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pic>
        <p:nvPicPr>
          <p:cNvPr id="10" name="Picture 9">
            <a:extLst>
              <a:ext uri="{FF2B5EF4-FFF2-40B4-BE49-F238E27FC236}">
                <a16:creationId xmlns:a16="http://schemas.microsoft.com/office/drawing/2014/main" id="{AFBD9F22-C6C5-6F4B-B334-BB9CBA9AFEF9}"/>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0227490" y="6453932"/>
            <a:ext cx="1549357" cy="255644"/>
          </a:xfrm>
          <a:prstGeom prst="rect">
            <a:avLst/>
          </a:prstGeom>
        </p:spPr>
      </p:pic>
    </p:spTree>
    <p:extLst>
      <p:ext uri="{BB962C8B-B14F-4D97-AF65-F5344CB8AC3E}">
        <p14:creationId xmlns:p14="http://schemas.microsoft.com/office/powerpoint/2010/main" val="87297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88603" y="6460867"/>
            <a:ext cx="1473757" cy="241775"/>
          </a:xfrm>
          <a:prstGeom prst="rect">
            <a:avLst/>
          </a:prstGeom>
        </p:spPr>
      </p:pic>
      <p:sp>
        <p:nvSpPr>
          <p:cNvPr id="2" name="Rectangle 1"/>
          <p:cNvSpPr/>
          <p:nvPr userDrawn="1"/>
        </p:nvSpPr>
        <p:spPr>
          <a:xfrm>
            <a:off x="0" y="5413664"/>
            <a:ext cx="12192000" cy="14547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hasCustomPrompt="1"/>
          </p:nvPr>
        </p:nvSpPr>
        <p:spPr>
          <a:xfrm>
            <a:off x="519545" y="562622"/>
            <a:ext cx="11076710" cy="568460"/>
          </a:xfrm>
        </p:spPr>
        <p:txBody>
          <a:bodyPr anchor="t" anchorCtr="0">
            <a:noAutofit/>
          </a:bodyPr>
          <a:lstStyle>
            <a:lvl1pPr>
              <a:defRPr sz="4000" baseline="0"/>
            </a:lvl1pPr>
          </a:lstStyle>
          <a:p>
            <a:r>
              <a:rPr lang="en-US" dirty="0"/>
              <a:t>Slide Heading Calibri 40 Pt.</a:t>
            </a:r>
          </a:p>
        </p:txBody>
      </p:sp>
      <p:pic>
        <p:nvPicPr>
          <p:cNvPr id="10" name="Picture 9">
            <a:extLst>
              <a:ext uri="{FF2B5EF4-FFF2-40B4-BE49-F238E27FC236}">
                <a16:creationId xmlns:a16="http://schemas.microsoft.com/office/drawing/2014/main" id="{AFBD9F22-C6C5-6F4B-B334-BB9CBA9AFEF9}"/>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0227490" y="6453932"/>
            <a:ext cx="1549357" cy="255644"/>
          </a:xfrm>
          <a:prstGeom prst="rect">
            <a:avLst/>
          </a:prstGeom>
        </p:spPr>
      </p:pic>
      <p:sp>
        <p:nvSpPr>
          <p:cNvPr id="6" name="Text Placeholder 5">
            <a:extLst>
              <a:ext uri="{FF2B5EF4-FFF2-40B4-BE49-F238E27FC236}">
                <a16:creationId xmlns:a16="http://schemas.microsoft.com/office/drawing/2014/main" id="{0D32F396-C0B9-A54B-B29F-1A6FBE65B464}"/>
              </a:ext>
            </a:extLst>
          </p:cNvPr>
          <p:cNvSpPr>
            <a:spLocks noGrp="1"/>
          </p:cNvSpPr>
          <p:nvPr>
            <p:ph type="body" sz="quarter" idx="10" hasCustomPrompt="1"/>
          </p:nvPr>
        </p:nvSpPr>
        <p:spPr>
          <a:xfrm>
            <a:off x="519113" y="1200655"/>
            <a:ext cx="11077142" cy="508000"/>
          </a:xfrm>
        </p:spPr>
        <p:txBody>
          <a:bodyPr>
            <a:noAutofit/>
          </a:bodyPr>
          <a:lstStyle>
            <a:lvl1pPr>
              <a:defRPr sz="3600" b="0"/>
            </a:lvl1pPr>
          </a:lstStyle>
          <a:p>
            <a:pPr lvl="0"/>
            <a:r>
              <a:rPr lang="en-US" dirty="0"/>
              <a:t>Subtitle Calibri 36 pt.</a:t>
            </a:r>
          </a:p>
        </p:txBody>
      </p:sp>
    </p:spTree>
    <p:extLst>
      <p:ext uri="{BB962C8B-B14F-4D97-AF65-F5344CB8AC3E}">
        <p14:creationId xmlns:p14="http://schemas.microsoft.com/office/powerpoint/2010/main" val="1590914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56404"/>
            <a:ext cx="10515600" cy="1208192"/>
          </a:xfrm>
          <a:prstGeom prst="rect">
            <a:avLst/>
          </a:prstGeom>
        </p:spPr>
        <p:txBody>
          <a:bodyPr vert="horz" lIns="91440" tIns="45720" rIns="91440" bIns="4572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067750"/>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2"/>
            <a:endParaRPr lang="en-US" dirty="0"/>
          </a:p>
        </p:txBody>
      </p:sp>
    </p:spTree>
    <p:extLst>
      <p:ext uri="{BB962C8B-B14F-4D97-AF65-F5344CB8AC3E}">
        <p14:creationId xmlns:p14="http://schemas.microsoft.com/office/powerpoint/2010/main" val="4184713264"/>
      </p:ext>
    </p:extLst>
  </p:cSld>
  <p:clrMap bg1="lt1" tx1="dk1" bg2="lt2" tx2="dk2" accent1="accent1" accent2="accent2" accent3="accent3" accent4="accent4" accent5="accent5" accent6="accent6" hlink="hlink" folHlink="folHlink"/>
  <p:sldLayoutIdLst>
    <p:sldLayoutId id="2147483658" r:id="rId1"/>
    <p:sldLayoutId id="2147483649" r:id="rId2"/>
    <p:sldLayoutId id="2147483669" r:id="rId3"/>
    <p:sldLayoutId id="2147483681" r:id="rId4"/>
    <p:sldLayoutId id="2147483683" r:id="rId5"/>
    <p:sldLayoutId id="2147483679" r:id="rId6"/>
    <p:sldLayoutId id="2147483684" r:id="rId7"/>
    <p:sldLayoutId id="2147483660" r:id="rId8"/>
    <p:sldLayoutId id="2147483672" r:id="rId9"/>
    <p:sldLayoutId id="2147483661" r:id="rId10"/>
    <p:sldLayoutId id="2147483678" r:id="rId11"/>
    <p:sldLayoutId id="2147483686" r:id="rId12"/>
    <p:sldLayoutId id="2147483688" r:id="rId13"/>
  </p:sldLayoutIdLst>
  <p:txStyles>
    <p:titleStyle>
      <a:lvl1pPr algn="l" defTabSz="914400" rtl="0" eaLnBrk="1" latinLnBrk="0" hangingPunct="1">
        <a:lnSpc>
          <a:spcPct val="90000"/>
        </a:lnSpc>
        <a:spcBef>
          <a:spcPct val="0"/>
        </a:spcBef>
        <a:buNone/>
        <a:defRPr sz="4000" b="0" kern="1200" spc="0">
          <a:solidFill>
            <a:srgbClr val="24446C"/>
          </a:solidFill>
          <a:latin typeface="Calibri" panose="020F0502020204030204" pitchFamily="34"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3600" kern="1200">
          <a:solidFill>
            <a:schemeClr val="accent2">
              <a:lumMod val="75000"/>
            </a:schemeClr>
          </a:solidFill>
          <a:latin typeface="+mn-lt"/>
          <a:ea typeface="+mn-ea"/>
          <a:cs typeface="+mn-cs"/>
        </a:defRPr>
      </a:lvl1pPr>
      <a:lvl2pPr marL="230188" indent="-230188" algn="l" defTabSz="914400" rtl="0" eaLnBrk="1" latinLnBrk="0" hangingPunct="1">
        <a:lnSpc>
          <a:spcPct val="100000"/>
        </a:lnSpc>
        <a:spcBef>
          <a:spcPts val="500"/>
        </a:spcBef>
        <a:buFont typeface="Arial" panose="020B0604020202020204" pitchFamily="34" charset="0"/>
        <a:buChar char="•"/>
        <a:defRPr sz="3400" kern="1200">
          <a:solidFill>
            <a:schemeClr val="tx1"/>
          </a:solidFill>
          <a:latin typeface="+mn-lt"/>
          <a:ea typeface="+mn-ea"/>
          <a:cs typeface="+mn-cs"/>
        </a:defRPr>
      </a:lvl2pPr>
      <a:lvl3pPr marL="461963" indent="-231775" algn="l" defTabSz="914400" rtl="0" eaLnBrk="1" latinLnBrk="0" hangingPunct="1">
        <a:lnSpc>
          <a:spcPct val="100000"/>
        </a:lnSpc>
        <a:spcBef>
          <a:spcPts val="500"/>
        </a:spcBef>
        <a:buSzPct val="70000"/>
        <a:buFont typeface="Courier New" panose="02070309020205020404" pitchFamily="49" charset="0"/>
        <a:buChar char="o"/>
        <a:defRPr sz="3200" kern="1200" baseline="0">
          <a:solidFill>
            <a:schemeClr val="tx1"/>
          </a:solidFill>
          <a:latin typeface="+mn-lt"/>
          <a:ea typeface="+mn-ea"/>
          <a:cs typeface="+mn-cs"/>
        </a:defRPr>
      </a:lvl3pPr>
      <a:lvl4pPr marL="684213" indent="-222250" algn="l" defTabSz="914400" rtl="0" eaLnBrk="1" latinLnBrk="0" hangingPunct="1">
        <a:lnSpc>
          <a:spcPct val="100000"/>
        </a:lnSpc>
        <a:spcBef>
          <a:spcPts val="500"/>
        </a:spcBef>
        <a:buSzPct val="80000"/>
        <a:buFont typeface="Wingdings" pitchFamily="2" charset="2"/>
        <a:buChar char="§"/>
        <a:defRPr sz="2800" kern="1200">
          <a:solidFill>
            <a:schemeClr val="tx1"/>
          </a:solidFill>
          <a:latin typeface="+mn-lt"/>
          <a:ea typeface="+mn-ea"/>
          <a:cs typeface="+mn-cs"/>
        </a:defRPr>
      </a:lvl4pPr>
      <a:lvl5pPr marL="801688" indent="0" algn="l" defTabSz="914400" rtl="0" eaLnBrk="1" latinLnBrk="0" hangingPunct="1">
        <a:lnSpc>
          <a:spcPct val="90000"/>
        </a:lnSpc>
        <a:spcBef>
          <a:spcPts val="500"/>
        </a:spcBef>
        <a:buFont typeface="Arial" panose="020B0604020202020204" pitchFamily="34" charset="0"/>
        <a:buNone/>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png"/><Relationship Id="rId18" Type="http://schemas.openxmlformats.org/officeDocument/2006/relationships/image" Target="../media/image51.png"/><Relationship Id="rId26" Type="http://schemas.openxmlformats.org/officeDocument/2006/relationships/image" Target="../media/image59.png"/><Relationship Id="rId3" Type="http://schemas.openxmlformats.org/officeDocument/2006/relationships/image" Target="../media/image36.png"/><Relationship Id="rId21" Type="http://schemas.openxmlformats.org/officeDocument/2006/relationships/image" Target="../media/image54.png"/><Relationship Id="rId7" Type="http://schemas.openxmlformats.org/officeDocument/2006/relationships/image" Target="../media/image40.png"/><Relationship Id="rId12" Type="http://schemas.openxmlformats.org/officeDocument/2006/relationships/image" Target="../media/image45.png"/><Relationship Id="rId17" Type="http://schemas.openxmlformats.org/officeDocument/2006/relationships/image" Target="../media/image50.png"/><Relationship Id="rId25" Type="http://schemas.openxmlformats.org/officeDocument/2006/relationships/image" Target="../media/image58.svg"/><Relationship Id="rId2" Type="http://schemas.openxmlformats.org/officeDocument/2006/relationships/notesSlide" Target="../notesSlides/notesSlide10.xml"/><Relationship Id="rId16" Type="http://schemas.openxmlformats.org/officeDocument/2006/relationships/image" Target="../media/image49.png"/><Relationship Id="rId20" Type="http://schemas.openxmlformats.org/officeDocument/2006/relationships/image" Target="../media/image53.png"/><Relationship Id="rId29" Type="http://schemas.openxmlformats.org/officeDocument/2006/relationships/image" Target="../media/image62.png"/><Relationship Id="rId1" Type="http://schemas.openxmlformats.org/officeDocument/2006/relationships/slideLayout" Target="../slideLayouts/slideLayout10.xml"/><Relationship Id="rId6" Type="http://schemas.openxmlformats.org/officeDocument/2006/relationships/image" Target="../media/image39.png"/><Relationship Id="rId11" Type="http://schemas.openxmlformats.org/officeDocument/2006/relationships/image" Target="../media/image44.png"/><Relationship Id="rId24" Type="http://schemas.openxmlformats.org/officeDocument/2006/relationships/image" Target="../media/image57.png"/><Relationship Id="rId5" Type="http://schemas.openxmlformats.org/officeDocument/2006/relationships/image" Target="../media/image38.png"/><Relationship Id="rId15" Type="http://schemas.openxmlformats.org/officeDocument/2006/relationships/image" Target="../media/image48.png"/><Relationship Id="rId23" Type="http://schemas.openxmlformats.org/officeDocument/2006/relationships/image" Target="../media/image56.png"/><Relationship Id="rId28" Type="http://schemas.openxmlformats.org/officeDocument/2006/relationships/image" Target="../media/image61.jpeg"/><Relationship Id="rId10" Type="http://schemas.openxmlformats.org/officeDocument/2006/relationships/image" Target="../media/image43.png"/><Relationship Id="rId19" Type="http://schemas.openxmlformats.org/officeDocument/2006/relationships/image" Target="../media/image52.png"/><Relationship Id="rId4" Type="http://schemas.openxmlformats.org/officeDocument/2006/relationships/image" Target="../media/image37.png"/><Relationship Id="rId9" Type="http://schemas.openxmlformats.org/officeDocument/2006/relationships/image" Target="../media/image42.png"/><Relationship Id="rId14" Type="http://schemas.openxmlformats.org/officeDocument/2006/relationships/image" Target="../media/image47.png"/><Relationship Id="rId22" Type="http://schemas.openxmlformats.org/officeDocument/2006/relationships/image" Target="../media/image55.jpeg"/><Relationship Id="rId27" Type="http://schemas.openxmlformats.org/officeDocument/2006/relationships/image" Target="../media/image60.png"/><Relationship Id="rId30" Type="http://schemas.openxmlformats.org/officeDocument/2006/relationships/image" Target="../media/image63.png"/></Relationships>
</file>

<file path=ppt/slides/_rels/slide11.x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67.svg"/><Relationship Id="rId5" Type="http://schemas.openxmlformats.org/officeDocument/2006/relationships/image" Target="../media/image66.png"/><Relationship Id="rId4" Type="http://schemas.openxmlformats.org/officeDocument/2006/relationships/image" Target="../media/image65.emf"/></Relationships>
</file>

<file path=ppt/slides/_rels/slide12.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8.xml"/><Relationship Id="rId1" Type="http://schemas.openxmlformats.org/officeDocument/2006/relationships/slideLayout" Target="../slideLayouts/slideLayout10.xml"/><Relationship Id="rId5" Type="http://schemas.openxmlformats.org/officeDocument/2006/relationships/image" Target="cid:ii_k06z6p7r1" TargetMode="External"/><Relationship Id="rId4" Type="http://schemas.openxmlformats.org/officeDocument/2006/relationships/image" Target="../media/image73.png"/></Relationships>
</file>

<file path=ppt/slides/_rels/slide19.xml.rels><?xml version="1.0" encoding="UTF-8" standalone="yes"?>
<Relationships xmlns="http://schemas.openxmlformats.org/package/2006/relationships"><Relationship Id="rId8" Type="http://schemas.openxmlformats.org/officeDocument/2006/relationships/image" Target="../media/image79.png"/><Relationship Id="rId13" Type="http://schemas.openxmlformats.org/officeDocument/2006/relationships/image" Target="../media/image84.png"/><Relationship Id="rId18" Type="http://schemas.openxmlformats.org/officeDocument/2006/relationships/image" Target="../media/image89.png"/><Relationship Id="rId3" Type="http://schemas.openxmlformats.org/officeDocument/2006/relationships/image" Target="../media/image74.png"/><Relationship Id="rId21" Type="http://schemas.openxmlformats.org/officeDocument/2006/relationships/image" Target="../media/image92.png"/><Relationship Id="rId7" Type="http://schemas.openxmlformats.org/officeDocument/2006/relationships/image" Target="../media/image78.png"/><Relationship Id="rId12" Type="http://schemas.openxmlformats.org/officeDocument/2006/relationships/image" Target="../media/image83.png"/><Relationship Id="rId17" Type="http://schemas.openxmlformats.org/officeDocument/2006/relationships/image" Target="../media/image88.jpeg"/><Relationship Id="rId2" Type="http://schemas.openxmlformats.org/officeDocument/2006/relationships/notesSlide" Target="../notesSlides/notesSlide19.xml"/><Relationship Id="rId16" Type="http://schemas.openxmlformats.org/officeDocument/2006/relationships/image" Target="../media/image87.png"/><Relationship Id="rId20" Type="http://schemas.openxmlformats.org/officeDocument/2006/relationships/image" Target="../media/image91.jpeg"/><Relationship Id="rId1" Type="http://schemas.openxmlformats.org/officeDocument/2006/relationships/slideLayout" Target="../slideLayouts/slideLayout8.xml"/><Relationship Id="rId6" Type="http://schemas.openxmlformats.org/officeDocument/2006/relationships/image" Target="../media/image77.png"/><Relationship Id="rId11" Type="http://schemas.openxmlformats.org/officeDocument/2006/relationships/image" Target="../media/image82.png"/><Relationship Id="rId5" Type="http://schemas.openxmlformats.org/officeDocument/2006/relationships/image" Target="../media/image76.png"/><Relationship Id="rId15" Type="http://schemas.openxmlformats.org/officeDocument/2006/relationships/image" Target="../media/image86.tiff"/><Relationship Id="rId23" Type="http://schemas.openxmlformats.org/officeDocument/2006/relationships/image" Target="../media/image94.png"/><Relationship Id="rId10" Type="http://schemas.openxmlformats.org/officeDocument/2006/relationships/image" Target="../media/image81.png"/><Relationship Id="rId19" Type="http://schemas.openxmlformats.org/officeDocument/2006/relationships/image" Target="../media/image90.jpeg"/><Relationship Id="rId4" Type="http://schemas.openxmlformats.org/officeDocument/2006/relationships/image" Target="../media/image75.png"/><Relationship Id="rId9" Type="http://schemas.openxmlformats.org/officeDocument/2006/relationships/image" Target="../media/image80.png"/><Relationship Id="rId14" Type="http://schemas.openxmlformats.org/officeDocument/2006/relationships/image" Target="../media/image85.png"/><Relationship Id="rId22" Type="http://schemas.openxmlformats.org/officeDocument/2006/relationships/image" Target="../media/image93.png"/></Relationships>
</file>

<file path=ppt/slides/_rels/slide2.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sv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3.sv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slides/_rels/slide20.xml.rels><?xml version="1.0" encoding="UTF-8" standalone="yes"?>
<Relationships xmlns="http://schemas.openxmlformats.org/package/2006/relationships"><Relationship Id="rId8" Type="http://schemas.openxmlformats.org/officeDocument/2006/relationships/image" Target="../media/image100.png"/><Relationship Id="rId13" Type="http://schemas.openxmlformats.org/officeDocument/2006/relationships/image" Target="../media/image105.svg"/><Relationship Id="rId18" Type="http://schemas.openxmlformats.org/officeDocument/2006/relationships/image" Target="../media/image110.png"/><Relationship Id="rId3" Type="http://schemas.openxmlformats.org/officeDocument/2006/relationships/image" Target="../media/image95.tiff"/><Relationship Id="rId21" Type="http://schemas.openxmlformats.org/officeDocument/2006/relationships/image" Target="../media/image113.svg"/><Relationship Id="rId7" Type="http://schemas.openxmlformats.org/officeDocument/2006/relationships/image" Target="../media/image99.svg"/><Relationship Id="rId12" Type="http://schemas.openxmlformats.org/officeDocument/2006/relationships/image" Target="../media/image104.png"/><Relationship Id="rId17" Type="http://schemas.openxmlformats.org/officeDocument/2006/relationships/image" Target="../media/image109.svg"/><Relationship Id="rId2" Type="http://schemas.openxmlformats.org/officeDocument/2006/relationships/notesSlide" Target="../notesSlides/notesSlide20.xml"/><Relationship Id="rId16" Type="http://schemas.openxmlformats.org/officeDocument/2006/relationships/image" Target="../media/image108.png"/><Relationship Id="rId20" Type="http://schemas.openxmlformats.org/officeDocument/2006/relationships/image" Target="../media/image112.png"/><Relationship Id="rId1" Type="http://schemas.openxmlformats.org/officeDocument/2006/relationships/slideLayout" Target="../slideLayouts/slideLayout8.xml"/><Relationship Id="rId6" Type="http://schemas.openxmlformats.org/officeDocument/2006/relationships/image" Target="../media/image98.png"/><Relationship Id="rId11" Type="http://schemas.openxmlformats.org/officeDocument/2006/relationships/image" Target="../media/image103.svg"/><Relationship Id="rId5" Type="http://schemas.openxmlformats.org/officeDocument/2006/relationships/image" Target="../media/image97.svg"/><Relationship Id="rId15" Type="http://schemas.openxmlformats.org/officeDocument/2006/relationships/image" Target="../media/image107.svg"/><Relationship Id="rId10" Type="http://schemas.openxmlformats.org/officeDocument/2006/relationships/image" Target="../media/image102.png"/><Relationship Id="rId19" Type="http://schemas.openxmlformats.org/officeDocument/2006/relationships/image" Target="../media/image111.svg"/><Relationship Id="rId4" Type="http://schemas.openxmlformats.org/officeDocument/2006/relationships/image" Target="../media/image96.png"/><Relationship Id="rId9" Type="http://schemas.openxmlformats.org/officeDocument/2006/relationships/image" Target="../media/image101.svg"/><Relationship Id="rId14" Type="http://schemas.openxmlformats.org/officeDocument/2006/relationships/image" Target="../media/image106.png"/></Relationships>
</file>

<file path=ppt/slides/_rels/slide21.xml.rels><?xml version="1.0" encoding="UTF-8" standalone="yes"?>
<Relationships xmlns="http://schemas.openxmlformats.org/package/2006/relationships"><Relationship Id="rId8" Type="http://schemas.openxmlformats.org/officeDocument/2006/relationships/image" Target="../media/image119.png"/><Relationship Id="rId3" Type="http://schemas.openxmlformats.org/officeDocument/2006/relationships/image" Target="../media/image114.png"/><Relationship Id="rId7" Type="http://schemas.openxmlformats.org/officeDocument/2006/relationships/image" Target="../media/image118.png"/><Relationship Id="rId2" Type="http://schemas.openxmlformats.org/officeDocument/2006/relationships/notesSlide" Target="../notesSlides/notesSlide21.xml"/><Relationship Id="rId1" Type="http://schemas.openxmlformats.org/officeDocument/2006/relationships/slideLayout" Target="../slideLayouts/slideLayout8.xml"/><Relationship Id="rId6" Type="http://schemas.openxmlformats.org/officeDocument/2006/relationships/image" Target="../media/image117.png"/><Relationship Id="rId5" Type="http://schemas.openxmlformats.org/officeDocument/2006/relationships/image" Target="../media/image116.png"/><Relationship Id="rId4" Type="http://schemas.openxmlformats.org/officeDocument/2006/relationships/image" Target="../media/image115.png"/></Relationships>
</file>

<file path=ppt/slides/_rels/slide22.xml.rels><?xml version="1.0" encoding="UTF-8" standalone="yes"?>
<Relationships xmlns="http://schemas.openxmlformats.org/package/2006/relationships"><Relationship Id="rId8" Type="http://schemas.openxmlformats.org/officeDocument/2006/relationships/image" Target="../media/image125.png"/><Relationship Id="rId3" Type="http://schemas.openxmlformats.org/officeDocument/2006/relationships/image" Target="../media/image120.png"/><Relationship Id="rId7" Type="http://schemas.openxmlformats.org/officeDocument/2006/relationships/image" Target="../media/image124.png"/><Relationship Id="rId2" Type="http://schemas.openxmlformats.org/officeDocument/2006/relationships/notesSlide" Target="../notesSlides/notesSlide22.xml"/><Relationship Id="rId1" Type="http://schemas.openxmlformats.org/officeDocument/2006/relationships/slideLayout" Target="../slideLayouts/slideLayout8.xml"/><Relationship Id="rId6" Type="http://schemas.openxmlformats.org/officeDocument/2006/relationships/image" Target="../media/image123.png"/><Relationship Id="rId5" Type="http://schemas.openxmlformats.org/officeDocument/2006/relationships/image" Target="../media/image122.png"/><Relationship Id="rId10" Type="http://schemas.openxmlformats.org/officeDocument/2006/relationships/image" Target="../media/image127.png"/><Relationship Id="rId4" Type="http://schemas.openxmlformats.org/officeDocument/2006/relationships/image" Target="../media/image121.jpeg"/><Relationship Id="rId9" Type="http://schemas.openxmlformats.org/officeDocument/2006/relationships/image" Target="../media/image126.png"/></Relationships>
</file>

<file path=ppt/slides/_rels/slide23.xml.rels><?xml version="1.0" encoding="UTF-8" standalone="yes"?>
<Relationships xmlns="http://schemas.openxmlformats.org/package/2006/relationships"><Relationship Id="rId8" Type="http://schemas.openxmlformats.org/officeDocument/2006/relationships/image" Target="../media/image133.png"/><Relationship Id="rId13" Type="http://schemas.openxmlformats.org/officeDocument/2006/relationships/image" Target="../media/image104.png"/><Relationship Id="rId18" Type="http://schemas.openxmlformats.org/officeDocument/2006/relationships/image" Target="../media/image101.svg"/><Relationship Id="rId26" Type="http://schemas.openxmlformats.org/officeDocument/2006/relationships/image" Target="../media/image135.svg"/><Relationship Id="rId3" Type="http://schemas.openxmlformats.org/officeDocument/2006/relationships/image" Target="../media/image128.png"/><Relationship Id="rId21" Type="http://schemas.openxmlformats.org/officeDocument/2006/relationships/image" Target="../media/image98.png"/><Relationship Id="rId7" Type="http://schemas.openxmlformats.org/officeDocument/2006/relationships/image" Target="../media/image132.png"/><Relationship Id="rId12" Type="http://schemas.openxmlformats.org/officeDocument/2006/relationships/image" Target="../media/image97.svg"/><Relationship Id="rId17" Type="http://schemas.openxmlformats.org/officeDocument/2006/relationships/image" Target="../media/image100.png"/><Relationship Id="rId25" Type="http://schemas.openxmlformats.org/officeDocument/2006/relationships/image" Target="../media/image134.png"/><Relationship Id="rId2" Type="http://schemas.openxmlformats.org/officeDocument/2006/relationships/notesSlide" Target="../notesSlides/notesSlide23.xml"/><Relationship Id="rId16" Type="http://schemas.openxmlformats.org/officeDocument/2006/relationships/image" Target="../media/image103.svg"/><Relationship Id="rId20" Type="http://schemas.openxmlformats.org/officeDocument/2006/relationships/image" Target="../media/image111.svg"/><Relationship Id="rId1" Type="http://schemas.openxmlformats.org/officeDocument/2006/relationships/slideLayout" Target="../slideLayouts/slideLayout8.xml"/><Relationship Id="rId6" Type="http://schemas.openxmlformats.org/officeDocument/2006/relationships/image" Target="../media/image131.png"/><Relationship Id="rId11" Type="http://schemas.openxmlformats.org/officeDocument/2006/relationships/image" Target="../media/image96.png"/><Relationship Id="rId24" Type="http://schemas.openxmlformats.org/officeDocument/2006/relationships/image" Target="../media/image107.svg"/><Relationship Id="rId5" Type="http://schemas.openxmlformats.org/officeDocument/2006/relationships/image" Target="../media/image130.png"/><Relationship Id="rId15" Type="http://schemas.openxmlformats.org/officeDocument/2006/relationships/image" Target="../media/image102.png"/><Relationship Id="rId23" Type="http://schemas.openxmlformats.org/officeDocument/2006/relationships/image" Target="../media/image106.png"/><Relationship Id="rId10" Type="http://schemas.openxmlformats.org/officeDocument/2006/relationships/image" Target="../media/image109.svg"/><Relationship Id="rId19" Type="http://schemas.openxmlformats.org/officeDocument/2006/relationships/image" Target="../media/image110.png"/><Relationship Id="rId4" Type="http://schemas.openxmlformats.org/officeDocument/2006/relationships/image" Target="../media/image129.png"/><Relationship Id="rId9" Type="http://schemas.openxmlformats.org/officeDocument/2006/relationships/image" Target="../media/image108.png"/><Relationship Id="rId14" Type="http://schemas.openxmlformats.org/officeDocument/2006/relationships/image" Target="../media/image105.svg"/><Relationship Id="rId22" Type="http://schemas.openxmlformats.org/officeDocument/2006/relationships/image" Target="../media/image99.svg"/></Relationships>
</file>

<file path=ppt/slides/_rels/slide24.xml.rels><?xml version="1.0" encoding="UTF-8" standalone="yes"?>
<Relationships xmlns="http://schemas.openxmlformats.org/package/2006/relationships"><Relationship Id="rId8" Type="http://schemas.openxmlformats.org/officeDocument/2006/relationships/image" Target="../media/image136.tiff"/><Relationship Id="rId13" Type="http://schemas.openxmlformats.org/officeDocument/2006/relationships/image" Target="../media/image102.png"/><Relationship Id="rId3" Type="http://schemas.openxmlformats.org/officeDocument/2006/relationships/image" Target="../media/image127.png"/><Relationship Id="rId7" Type="http://schemas.openxmlformats.org/officeDocument/2006/relationships/image" Target="../media/image131.png"/><Relationship Id="rId12" Type="http://schemas.openxmlformats.org/officeDocument/2006/relationships/image" Target="../media/image105.svg"/><Relationship Id="rId2" Type="http://schemas.openxmlformats.org/officeDocument/2006/relationships/notesSlide" Target="../notesSlides/notesSlide24.xml"/><Relationship Id="rId16" Type="http://schemas.openxmlformats.org/officeDocument/2006/relationships/image" Target="../media/image101.svg"/><Relationship Id="rId1" Type="http://schemas.openxmlformats.org/officeDocument/2006/relationships/slideLayout" Target="../slideLayouts/slideLayout8.xml"/><Relationship Id="rId6" Type="http://schemas.openxmlformats.org/officeDocument/2006/relationships/image" Target="../media/image130.png"/><Relationship Id="rId11" Type="http://schemas.openxmlformats.org/officeDocument/2006/relationships/image" Target="../media/image104.png"/><Relationship Id="rId5" Type="http://schemas.openxmlformats.org/officeDocument/2006/relationships/image" Target="../media/image129.png"/><Relationship Id="rId15" Type="http://schemas.openxmlformats.org/officeDocument/2006/relationships/image" Target="../media/image100.png"/><Relationship Id="rId10" Type="http://schemas.openxmlformats.org/officeDocument/2006/relationships/image" Target="../media/image97.svg"/><Relationship Id="rId4" Type="http://schemas.openxmlformats.org/officeDocument/2006/relationships/image" Target="../media/image126.png"/><Relationship Id="rId9" Type="http://schemas.openxmlformats.org/officeDocument/2006/relationships/image" Target="../media/image96.png"/><Relationship Id="rId14" Type="http://schemas.openxmlformats.org/officeDocument/2006/relationships/image" Target="../media/image103.svg"/></Relationships>
</file>

<file path=ppt/slides/_rels/slide25.xml.rels><?xml version="1.0" encoding="UTF-8" standalone="yes"?>
<Relationships xmlns="http://schemas.openxmlformats.org/package/2006/relationships"><Relationship Id="rId8" Type="http://schemas.openxmlformats.org/officeDocument/2006/relationships/image" Target="../media/image142.png"/><Relationship Id="rId3" Type="http://schemas.openxmlformats.org/officeDocument/2006/relationships/image" Target="../media/image137.png"/><Relationship Id="rId7" Type="http://schemas.openxmlformats.org/officeDocument/2006/relationships/image" Target="../media/image141.tiff"/><Relationship Id="rId2" Type="http://schemas.openxmlformats.org/officeDocument/2006/relationships/notesSlide" Target="../notesSlides/notesSlide25.xml"/><Relationship Id="rId1" Type="http://schemas.openxmlformats.org/officeDocument/2006/relationships/slideLayout" Target="../slideLayouts/slideLayout8.xml"/><Relationship Id="rId6" Type="http://schemas.openxmlformats.org/officeDocument/2006/relationships/image" Target="../media/image140.png"/><Relationship Id="rId11" Type="http://schemas.openxmlformats.org/officeDocument/2006/relationships/image" Target="../media/image145.tiff"/><Relationship Id="rId5" Type="http://schemas.openxmlformats.org/officeDocument/2006/relationships/image" Target="../media/image139.png"/><Relationship Id="rId10" Type="http://schemas.openxmlformats.org/officeDocument/2006/relationships/image" Target="../media/image144.tiff"/><Relationship Id="rId4" Type="http://schemas.openxmlformats.org/officeDocument/2006/relationships/image" Target="../media/image138.png"/><Relationship Id="rId9" Type="http://schemas.openxmlformats.org/officeDocument/2006/relationships/image" Target="../media/image143.png"/></Relationships>
</file>

<file path=ppt/slides/_rels/slide26.xml.rels><?xml version="1.0" encoding="UTF-8" standalone="yes"?>
<Relationships xmlns="http://schemas.openxmlformats.org/package/2006/relationships"><Relationship Id="rId3" Type="http://schemas.openxmlformats.org/officeDocument/2006/relationships/image" Target="../media/image146.png"/><Relationship Id="rId2" Type="http://schemas.openxmlformats.org/officeDocument/2006/relationships/notesSlide" Target="../notesSlides/notesSlide26.xml"/><Relationship Id="rId1" Type="http://schemas.openxmlformats.org/officeDocument/2006/relationships/slideLayout" Target="../slideLayouts/slideLayout8.xml"/><Relationship Id="rId4" Type="http://schemas.openxmlformats.org/officeDocument/2006/relationships/image" Target="../media/image14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23.sv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slides/_rels/slide9.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Placeholder 8">
            <a:extLst>
              <a:ext uri="{FF2B5EF4-FFF2-40B4-BE49-F238E27FC236}">
                <a16:creationId xmlns:a16="http://schemas.microsoft.com/office/drawing/2014/main" id="{28EF638F-6CC9-4B97-9A76-34009FE9C51A}"/>
              </a:ext>
            </a:extLst>
          </p:cNvPr>
          <p:cNvPicPr>
            <a:picLocks noGrp="1" noChangeAspect="1"/>
          </p:cNvPicPr>
          <p:nvPr>
            <p:ph type="pic" sz="quarter" idx="12"/>
          </p:nvPr>
        </p:nvPicPr>
        <p:blipFill>
          <a:blip r:embed="rId3"/>
          <a:srcRect l="173" r="173"/>
          <a:stretch>
            <a:fillRect/>
          </a:stretch>
        </p:blipFill>
        <p:spPr>
          <a:xfrm>
            <a:off x="7040563" y="0"/>
            <a:ext cx="5151437" cy="6858000"/>
          </a:xfrm>
          <a:prstGeom prst="rect">
            <a:avLst/>
          </a:prstGeom>
        </p:spPr>
      </p:pic>
      <p:sp>
        <p:nvSpPr>
          <p:cNvPr id="8" name="Text Placeholder 2">
            <a:extLst>
              <a:ext uri="{FF2B5EF4-FFF2-40B4-BE49-F238E27FC236}">
                <a16:creationId xmlns:a16="http://schemas.microsoft.com/office/drawing/2014/main" id="{B13F583C-70B4-4272-86BE-3B04372A7A92}"/>
              </a:ext>
            </a:extLst>
          </p:cNvPr>
          <p:cNvSpPr>
            <a:spLocks noGrp="1"/>
          </p:cNvSpPr>
          <p:nvPr>
            <p:ph type="body" sz="quarter" idx="10"/>
          </p:nvPr>
        </p:nvSpPr>
        <p:spPr>
          <a:xfrm>
            <a:off x="975327" y="4493850"/>
            <a:ext cx="5368032" cy="1102495"/>
          </a:xfrm>
        </p:spPr>
        <p:txBody>
          <a:bodyPr/>
          <a:lstStyle/>
          <a:p>
            <a:r>
              <a:rPr lang="en-US" dirty="0"/>
              <a:t>Amber Rich and Angela Choberka,</a:t>
            </a:r>
          </a:p>
          <a:p>
            <a:r>
              <a:rPr lang="en-US" dirty="0"/>
              <a:t>Community Partnership Specialists</a:t>
            </a:r>
          </a:p>
        </p:txBody>
      </p:sp>
      <p:sp>
        <p:nvSpPr>
          <p:cNvPr id="9" name="Subtitle 5">
            <a:extLst>
              <a:ext uri="{FF2B5EF4-FFF2-40B4-BE49-F238E27FC236}">
                <a16:creationId xmlns:a16="http://schemas.microsoft.com/office/drawing/2014/main" id="{63CE001A-BDA6-4913-98BD-41FC59C16C7C}"/>
              </a:ext>
            </a:extLst>
          </p:cNvPr>
          <p:cNvSpPr>
            <a:spLocks noGrp="1"/>
          </p:cNvSpPr>
          <p:nvPr>
            <p:ph type="subTitle" idx="1"/>
          </p:nvPr>
        </p:nvSpPr>
        <p:spPr>
          <a:xfrm>
            <a:off x="840444" y="3215366"/>
            <a:ext cx="5368032" cy="901567"/>
          </a:xfrm>
        </p:spPr>
        <p:txBody>
          <a:bodyPr/>
          <a:lstStyle/>
          <a:p>
            <a:r>
              <a:rPr lang="en-US" dirty="0"/>
              <a:t>Community Action Partnership Utah Virtual Conference</a:t>
            </a:r>
          </a:p>
          <a:p>
            <a:r>
              <a:rPr lang="en-US" dirty="0"/>
              <a:t>June 24, 2020</a:t>
            </a:r>
          </a:p>
        </p:txBody>
      </p:sp>
      <p:pic>
        <p:nvPicPr>
          <p:cNvPr id="6" name="Picture Placeholder 5">
            <a:extLst>
              <a:ext uri="{FF2B5EF4-FFF2-40B4-BE49-F238E27FC236}">
                <a16:creationId xmlns:a16="http://schemas.microsoft.com/office/drawing/2014/main" id="{9054C414-29F6-4CE0-BAB6-83E360B8B5FE}"/>
              </a:ext>
            </a:extLst>
          </p:cNvPr>
          <p:cNvPicPr>
            <a:picLocks noChangeAspect="1"/>
          </p:cNvPicPr>
          <p:nvPr/>
        </p:nvPicPr>
        <p:blipFill rotWithShape="1">
          <a:blip r:embed="rId4"/>
          <a:srcRect l="9893" t="12921" r="3743" b="21348"/>
          <a:stretch/>
        </p:blipFill>
        <p:spPr>
          <a:xfrm>
            <a:off x="1157284" y="1123855"/>
            <a:ext cx="4734352" cy="1714594"/>
          </a:xfrm>
          <a:prstGeom prst="rect">
            <a:avLst/>
          </a:prstGeom>
        </p:spPr>
      </p:pic>
    </p:spTree>
    <p:extLst>
      <p:ext uri="{BB962C8B-B14F-4D97-AF65-F5344CB8AC3E}">
        <p14:creationId xmlns:p14="http://schemas.microsoft.com/office/powerpoint/2010/main" val="9063487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AutoShape 2" descr="Image result for State of Utah logo"/>
          <p:cNvSpPr>
            <a:spLocks noChangeAspect="1" noChangeArrowheads="1"/>
          </p:cNvSpPr>
          <p:nvPr/>
        </p:nvSpPr>
        <p:spPr bwMode="auto">
          <a:xfrm>
            <a:off x="155575" y="-15240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7" name="Rectangle 66"/>
          <p:cNvSpPr/>
          <p:nvPr/>
        </p:nvSpPr>
        <p:spPr>
          <a:xfrm>
            <a:off x="0" y="5167746"/>
            <a:ext cx="12192000" cy="137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6" name="Group 5"/>
          <p:cNvGrpSpPr/>
          <p:nvPr/>
        </p:nvGrpSpPr>
        <p:grpSpPr>
          <a:xfrm>
            <a:off x="35295" y="1353719"/>
            <a:ext cx="12192000" cy="2922304"/>
            <a:chOff x="-57150" y="1940642"/>
            <a:chExt cx="12192000" cy="2922304"/>
          </a:xfrm>
        </p:grpSpPr>
        <p:sp>
          <p:nvSpPr>
            <p:cNvPr id="58" name="Rectangle 57"/>
            <p:cNvSpPr/>
            <p:nvPr/>
          </p:nvSpPr>
          <p:spPr>
            <a:xfrm>
              <a:off x="-57150" y="3491346"/>
              <a:ext cx="12192000" cy="137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75" name="Picture 74">
              <a:extLst>
                <a:ext uri="{FF2B5EF4-FFF2-40B4-BE49-F238E27FC236}">
                  <a16:creationId xmlns:a16="http://schemas.microsoft.com/office/drawing/2014/main" id="{3C74161F-43B8-4050-9814-88A79A5447F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6964" y="3731406"/>
              <a:ext cx="1342739" cy="761486"/>
            </a:xfrm>
            <a:prstGeom prst="rect">
              <a:avLst/>
            </a:prstGeom>
          </p:spPr>
        </p:pic>
        <p:pic>
          <p:nvPicPr>
            <p:cNvPr id="76" name="Picture 75">
              <a:extLst>
                <a:ext uri="{FF2B5EF4-FFF2-40B4-BE49-F238E27FC236}">
                  <a16:creationId xmlns:a16="http://schemas.microsoft.com/office/drawing/2014/main" id="{535CD94F-242A-4F7F-8A16-6AC9857D22B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734408" y="3620921"/>
              <a:ext cx="1343005" cy="843407"/>
            </a:xfrm>
            <a:prstGeom prst="rect">
              <a:avLst/>
            </a:prstGeom>
          </p:spPr>
        </p:pic>
        <p:pic>
          <p:nvPicPr>
            <p:cNvPr id="77" name="Picture 76">
              <a:extLst>
                <a:ext uri="{FF2B5EF4-FFF2-40B4-BE49-F238E27FC236}">
                  <a16:creationId xmlns:a16="http://schemas.microsoft.com/office/drawing/2014/main" id="{5C9B8E99-AC40-4BCE-86C0-1C524C49546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227870" y="3965182"/>
              <a:ext cx="1894139" cy="455060"/>
            </a:xfrm>
            <a:prstGeom prst="rect">
              <a:avLst/>
            </a:prstGeom>
          </p:spPr>
        </p:pic>
        <p:pic>
          <p:nvPicPr>
            <p:cNvPr id="78" name="Picture 77">
              <a:extLst>
                <a:ext uri="{FF2B5EF4-FFF2-40B4-BE49-F238E27FC236}">
                  <a16:creationId xmlns:a16="http://schemas.microsoft.com/office/drawing/2014/main" id="{143C0A45-F2BC-45E8-AD7A-12E43E45C271}"/>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7883164" y="3893026"/>
              <a:ext cx="1376599" cy="529461"/>
            </a:xfrm>
            <a:prstGeom prst="rect">
              <a:avLst/>
            </a:prstGeom>
          </p:spPr>
        </p:pic>
        <p:pic>
          <p:nvPicPr>
            <p:cNvPr id="79" name="Picture 78">
              <a:extLst>
                <a:ext uri="{FF2B5EF4-FFF2-40B4-BE49-F238E27FC236}">
                  <a16:creationId xmlns:a16="http://schemas.microsoft.com/office/drawing/2014/main" id="{72B1CD26-96E7-4D9B-93AB-ED2EDC9674D3}"/>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9302101" y="3728488"/>
              <a:ext cx="1635404" cy="708675"/>
            </a:xfrm>
            <a:prstGeom prst="rect">
              <a:avLst/>
            </a:prstGeom>
          </p:spPr>
        </p:pic>
        <p:pic>
          <p:nvPicPr>
            <p:cNvPr id="80" name="Picture 79">
              <a:extLst>
                <a:ext uri="{FF2B5EF4-FFF2-40B4-BE49-F238E27FC236}">
                  <a16:creationId xmlns:a16="http://schemas.microsoft.com/office/drawing/2014/main" id="{E0C772D3-EB2A-4690-9343-E70CA5091B15}"/>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4113020" y="1940642"/>
              <a:ext cx="1311738" cy="983804"/>
            </a:xfrm>
            <a:prstGeom prst="rect">
              <a:avLst/>
            </a:prstGeom>
          </p:spPr>
        </p:pic>
      </p:grpSp>
      <p:pic>
        <p:nvPicPr>
          <p:cNvPr id="83" name="Picture 82">
            <a:extLst>
              <a:ext uri="{FF2B5EF4-FFF2-40B4-BE49-F238E27FC236}">
                <a16:creationId xmlns:a16="http://schemas.microsoft.com/office/drawing/2014/main" id="{4EC6B9B2-84D0-48C5-8A58-8A864415912E}"/>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2091067" y="1271461"/>
            <a:ext cx="1925753" cy="1038397"/>
          </a:xfrm>
          <a:prstGeom prst="rect">
            <a:avLst/>
          </a:prstGeom>
        </p:spPr>
      </p:pic>
      <p:grpSp>
        <p:nvGrpSpPr>
          <p:cNvPr id="7" name="Group 6"/>
          <p:cNvGrpSpPr/>
          <p:nvPr/>
        </p:nvGrpSpPr>
        <p:grpSpPr>
          <a:xfrm>
            <a:off x="104889" y="1074201"/>
            <a:ext cx="11946937" cy="2828610"/>
            <a:chOff x="16629" y="5012112"/>
            <a:chExt cx="12243515" cy="2898830"/>
          </a:xfrm>
        </p:grpSpPr>
        <p:pic>
          <p:nvPicPr>
            <p:cNvPr id="82" name="Picture 81">
              <a:extLst>
                <a:ext uri="{FF2B5EF4-FFF2-40B4-BE49-F238E27FC236}">
                  <a16:creationId xmlns:a16="http://schemas.microsoft.com/office/drawing/2014/main" id="{5FB2738B-8E5D-40BD-9B12-C40323AF2B60}"/>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6629" y="5358521"/>
              <a:ext cx="1842156" cy="921078"/>
            </a:xfrm>
            <a:prstGeom prst="rect">
              <a:avLst/>
            </a:prstGeom>
          </p:spPr>
        </p:pic>
        <p:pic>
          <p:nvPicPr>
            <p:cNvPr id="84" name="Picture 83">
              <a:extLst>
                <a:ext uri="{FF2B5EF4-FFF2-40B4-BE49-F238E27FC236}">
                  <a16:creationId xmlns:a16="http://schemas.microsoft.com/office/drawing/2014/main" id="{1C30D81E-02CB-45C4-AE5D-D4A1C83C24B1}"/>
                </a:ext>
              </a:extLst>
            </p:cNvPr>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9742582" y="5656043"/>
              <a:ext cx="2234685" cy="619328"/>
            </a:xfrm>
            <a:prstGeom prst="rect">
              <a:avLst/>
            </a:prstGeom>
          </p:spPr>
        </p:pic>
        <p:pic>
          <p:nvPicPr>
            <p:cNvPr id="85" name="Picture 84">
              <a:extLst>
                <a:ext uri="{FF2B5EF4-FFF2-40B4-BE49-F238E27FC236}">
                  <a16:creationId xmlns:a16="http://schemas.microsoft.com/office/drawing/2014/main" id="{66CD7019-C3EE-49E7-9149-70C24C7C408D}"/>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11325624" y="6976422"/>
              <a:ext cx="934520" cy="934520"/>
            </a:xfrm>
            <a:prstGeom prst="rect">
              <a:avLst/>
            </a:prstGeom>
          </p:spPr>
        </p:pic>
        <p:pic>
          <p:nvPicPr>
            <p:cNvPr id="86" name="Picture 85">
              <a:extLst>
                <a:ext uri="{FF2B5EF4-FFF2-40B4-BE49-F238E27FC236}">
                  <a16:creationId xmlns:a16="http://schemas.microsoft.com/office/drawing/2014/main" id="{AE25D38F-3A34-4B8E-8BF9-155BADC3A329}"/>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5756629" y="5764476"/>
              <a:ext cx="2429010" cy="512449"/>
            </a:xfrm>
            <a:prstGeom prst="rect">
              <a:avLst/>
            </a:prstGeom>
          </p:spPr>
        </p:pic>
        <p:pic>
          <p:nvPicPr>
            <p:cNvPr id="87" name="Picture 86">
              <a:extLst>
                <a:ext uri="{FF2B5EF4-FFF2-40B4-BE49-F238E27FC236}">
                  <a16:creationId xmlns:a16="http://schemas.microsoft.com/office/drawing/2014/main" id="{3A19ACB4-C32E-49DA-8DEB-B9CCBAA5850A}"/>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8396594" y="5012112"/>
              <a:ext cx="1121709" cy="1346050"/>
            </a:xfrm>
            <a:prstGeom prst="rect">
              <a:avLst/>
            </a:prstGeom>
          </p:spPr>
        </p:pic>
      </p:grpSp>
      <p:pic>
        <p:nvPicPr>
          <p:cNvPr id="50" name="Picture 49"/>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126564" y="4520821"/>
            <a:ext cx="1065615" cy="1067394"/>
          </a:xfrm>
          <a:prstGeom prst="rect">
            <a:avLst/>
          </a:prstGeom>
        </p:spPr>
      </p:pic>
      <p:pic>
        <p:nvPicPr>
          <p:cNvPr id="53" name="Picture 52"/>
          <p:cNvPicPr>
            <a:picLocks noChangeAspect="1"/>
          </p:cNvPicPr>
          <p:nvPr/>
        </p:nvPicPr>
        <p:blipFill rotWithShape="1">
          <a:blip r:embed="rId16" cstate="screen">
            <a:extLst>
              <a:ext uri="{28A0092B-C50C-407E-A947-70E740481C1C}">
                <a14:useLocalDpi xmlns:a14="http://schemas.microsoft.com/office/drawing/2010/main"/>
              </a:ext>
            </a:extLst>
          </a:blip>
          <a:srcRect/>
          <a:stretch/>
        </p:blipFill>
        <p:spPr>
          <a:xfrm>
            <a:off x="5589332" y="4469400"/>
            <a:ext cx="1213147" cy="613239"/>
          </a:xfrm>
          <a:prstGeom prst="rect">
            <a:avLst/>
          </a:prstGeom>
        </p:spPr>
      </p:pic>
      <p:pic>
        <p:nvPicPr>
          <p:cNvPr id="55" name="Picture 54"/>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6505158" y="5212503"/>
            <a:ext cx="1060748" cy="519021"/>
          </a:xfrm>
          <a:prstGeom prst="rect">
            <a:avLst/>
          </a:prstGeom>
        </p:spPr>
      </p:pic>
      <p:pic>
        <p:nvPicPr>
          <p:cNvPr id="51" name="Picture 50"/>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243556" y="4596219"/>
            <a:ext cx="2082989" cy="343818"/>
          </a:xfrm>
          <a:prstGeom prst="rect">
            <a:avLst/>
          </a:prstGeom>
        </p:spPr>
      </p:pic>
      <p:pic>
        <p:nvPicPr>
          <p:cNvPr id="4" name="Picture 3"/>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940133" y="5341720"/>
            <a:ext cx="1355788" cy="395891"/>
          </a:xfrm>
          <a:prstGeom prst="rect">
            <a:avLst/>
          </a:prstGeom>
        </p:spPr>
      </p:pic>
      <p:pic>
        <p:nvPicPr>
          <p:cNvPr id="10" name="Picture 9">
            <a:extLst>
              <a:ext uri="{FF2B5EF4-FFF2-40B4-BE49-F238E27FC236}">
                <a16:creationId xmlns:a16="http://schemas.microsoft.com/office/drawing/2014/main" id="{49CFEAC1-8F24-48D3-824A-863BDF7C557D}"/>
              </a:ext>
            </a:extLst>
          </p:cNvPr>
          <p:cNvPicPr>
            <a:picLocks noChangeAspect="1"/>
          </p:cNvPicPr>
          <p:nvPr/>
        </p:nvPicPr>
        <p:blipFill rotWithShape="1">
          <a:blip r:embed="rId20"/>
          <a:srcRect t="30503" b="34054"/>
          <a:stretch/>
        </p:blipFill>
        <p:spPr>
          <a:xfrm>
            <a:off x="2285050" y="6269333"/>
            <a:ext cx="2071140" cy="410733"/>
          </a:xfrm>
          <a:prstGeom prst="rect">
            <a:avLst/>
          </a:prstGeom>
        </p:spPr>
      </p:pic>
      <p:pic>
        <p:nvPicPr>
          <p:cNvPr id="8" name="Picture 7"/>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3567809" y="4652597"/>
            <a:ext cx="1806009" cy="410456"/>
          </a:xfrm>
          <a:prstGeom prst="rect">
            <a:avLst/>
          </a:prstGeom>
        </p:spPr>
      </p:pic>
      <p:pic>
        <p:nvPicPr>
          <p:cNvPr id="9" name="Picture 8">
            <a:extLst>
              <a:ext uri="{FF2B5EF4-FFF2-40B4-BE49-F238E27FC236}">
                <a16:creationId xmlns:a16="http://schemas.microsoft.com/office/drawing/2014/main" id="{5BB821CD-F0EB-4F13-8FA1-4346DC230B40}"/>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7182665" y="4535480"/>
            <a:ext cx="2399945" cy="510106"/>
          </a:xfrm>
          <a:prstGeom prst="rect">
            <a:avLst/>
          </a:prstGeom>
        </p:spPr>
      </p:pic>
      <p:pic>
        <p:nvPicPr>
          <p:cNvPr id="52" name="Picture 51"/>
          <p:cNvPicPr>
            <a:picLocks noChangeAspect="1"/>
          </p:cNvPicPr>
          <p:nvPr/>
        </p:nvPicPr>
        <p:blipFill>
          <a:blip r:embed="rId23" cstate="screen">
            <a:extLst>
              <a:ext uri="{28A0092B-C50C-407E-A947-70E740481C1C}">
                <a14:useLocalDpi xmlns:a14="http://schemas.microsoft.com/office/drawing/2010/main"/>
              </a:ext>
            </a:extLst>
          </a:blip>
          <a:stretch>
            <a:fillRect/>
          </a:stretch>
        </p:blipFill>
        <p:spPr>
          <a:xfrm>
            <a:off x="11029950" y="4520363"/>
            <a:ext cx="1067421" cy="1068310"/>
          </a:xfrm>
          <a:prstGeom prst="rect">
            <a:avLst/>
          </a:prstGeom>
        </p:spPr>
      </p:pic>
      <p:pic>
        <p:nvPicPr>
          <p:cNvPr id="12" name="Graphic 11">
            <a:extLst>
              <a:ext uri="{FF2B5EF4-FFF2-40B4-BE49-F238E27FC236}">
                <a16:creationId xmlns:a16="http://schemas.microsoft.com/office/drawing/2014/main" id="{83C0478D-429D-4681-A548-86FE71881892}"/>
              </a:ext>
            </a:extLst>
          </p:cNvPr>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6326811" y="3224435"/>
            <a:ext cx="1538148" cy="665765"/>
          </a:xfrm>
          <a:prstGeom prst="rect">
            <a:avLst/>
          </a:prstGeom>
        </p:spPr>
      </p:pic>
      <p:pic>
        <p:nvPicPr>
          <p:cNvPr id="14" name="Picture 13">
            <a:extLst>
              <a:ext uri="{FF2B5EF4-FFF2-40B4-BE49-F238E27FC236}">
                <a16:creationId xmlns:a16="http://schemas.microsoft.com/office/drawing/2014/main" id="{57558A41-6793-439A-B401-791E8BD20AFC}"/>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4694833" y="5194397"/>
            <a:ext cx="1613467" cy="619768"/>
          </a:xfrm>
          <a:prstGeom prst="rect">
            <a:avLst/>
          </a:prstGeom>
        </p:spPr>
      </p:pic>
      <p:pic>
        <p:nvPicPr>
          <p:cNvPr id="16" name="Picture 15">
            <a:extLst>
              <a:ext uri="{FF2B5EF4-FFF2-40B4-BE49-F238E27FC236}">
                <a16:creationId xmlns:a16="http://schemas.microsoft.com/office/drawing/2014/main" id="{D1BF591D-E5DC-4AD9-B622-57BEE3A92F6C}"/>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9637139" y="4509898"/>
            <a:ext cx="1281089" cy="1327208"/>
          </a:xfrm>
          <a:prstGeom prst="rect">
            <a:avLst/>
          </a:prstGeom>
        </p:spPr>
      </p:pic>
      <p:pic>
        <p:nvPicPr>
          <p:cNvPr id="18" name="Picture 17">
            <a:extLst>
              <a:ext uri="{FF2B5EF4-FFF2-40B4-BE49-F238E27FC236}">
                <a16:creationId xmlns:a16="http://schemas.microsoft.com/office/drawing/2014/main" id="{72735A41-EEBD-41BA-84B2-D4A630FCDC63}"/>
              </a:ext>
            </a:extLst>
          </p:cNvPr>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7840507" y="5341720"/>
            <a:ext cx="1739503" cy="350674"/>
          </a:xfrm>
          <a:prstGeom prst="rect">
            <a:avLst/>
          </a:prstGeom>
        </p:spPr>
      </p:pic>
      <p:sp>
        <p:nvSpPr>
          <p:cNvPr id="39" name="Title 2">
            <a:extLst>
              <a:ext uri="{FF2B5EF4-FFF2-40B4-BE49-F238E27FC236}">
                <a16:creationId xmlns:a16="http://schemas.microsoft.com/office/drawing/2014/main" id="{EB83790F-E273-4F13-AEAC-4821CBF199E9}"/>
              </a:ext>
            </a:extLst>
          </p:cNvPr>
          <p:cNvSpPr txBox="1">
            <a:spLocks/>
          </p:cNvSpPr>
          <p:nvPr/>
        </p:nvSpPr>
        <p:spPr>
          <a:xfrm>
            <a:off x="519545" y="562622"/>
            <a:ext cx="11076710" cy="568460"/>
          </a:xfrm>
          <a:prstGeom prst="rect">
            <a:avLst/>
          </a:prstGeom>
        </p:spPr>
        <p:txBody>
          <a:bodyPr/>
          <a:lstStyle>
            <a:lvl1pPr algn="l" defTabSz="914400" rtl="0" eaLnBrk="1" latinLnBrk="0" hangingPunct="1">
              <a:lnSpc>
                <a:spcPct val="90000"/>
              </a:lnSpc>
              <a:spcBef>
                <a:spcPct val="0"/>
              </a:spcBef>
              <a:buNone/>
              <a:defRPr sz="3600" b="1" kern="1200" spc="0">
                <a:solidFill>
                  <a:schemeClr val="tx2"/>
                </a:solidFill>
                <a:latin typeface="Calibri" panose="020F0502020204030204" pitchFamily="34" charset="0"/>
                <a:ea typeface="+mj-ea"/>
                <a:cs typeface="+mj-cs"/>
              </a:defRPr>
            </a:lvl1pPr>
          </a:lstStyle>
          <a:p>
            <a:r>
              <a:rPr lang="en-US" sz="4000" dirty="0"/>
              <a:t>Alliance Steering Committees</a:t>
            </a:r>
          </a:p>
        </p:txBody>
      </p:sp>
      <p:sp>
        <p:nvSpPr>
          <p:cNvPr id="11" name="Rectangle 10">
            <a:extLst>
              <a:ext uri="{FF2B5EF4-FFF2-40B4-BE49-F238E27FC236}">
                <a16:creationId xmlns:a16="http://schemas.microsoft.com/office/drawing/2014/main" id="{762F8D6B-CF7A-4868-8404-A4D755DC9A1B}"/>
              </a:ext>
            </a:extLst>
          </p:cNvPr>
          <p:cNvSpPr/>
          <p:nvPr/>
        </p:nvSpPr>
        <p:spPr>
          <a:xfrm>
            <a:off x="0" y="2497183"/>
            <a:ext cx="12192000" cy="273901"/>
          </a:xfrm>
          <a:prstGeom prst="rect">
            <a:avLst/>
          </a:prstGeom>
          <a:solidFill>
            <a:srgbClr val="385072"/>
          </a:solidFill>
          <a:ln>
            <a:solidFill>
              <a:srgbClr val="3850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78F5606-AA7B-4EAB-8A3F-99FC09CC05F9}"/>
              </a:ext>
            </a:extLst>
          </p:cNvPr>
          <p:cNvSpPr/>
          <p:nvPr/>
        </p:nvSpPr>
        <p:spPr>
          <a:xfrm>
            <a:off x="0" y="4059140"/>
            <a:ext cx="12192000" cy="273901"/>
          </a:xfrm>
          <a:prstGeom prst="rect">
            <a:avLst/>
          </a:prstGeom>
          <a:solidFill>
            <a:srgbClr val="385072"/>
          </a:solidFill>
          <a:ln>
            <a:solidFill>
              <a:srgbClr val="3850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19E40471-A262-4F32-BA24-BD1AD2C4FB41}"/>
              </a:ext>
            </a:extLst>
          </p:cNvPr>
          <p:cNvSpPr/>
          <p:nvPr/>
        </p:nvSpPr>
        <p:spPr>
          <a:xfrm>
            <a:off x="0" y="5891886"/>
            <a:ext cx="12192000" cy="273901"/>
          </a:xfrm>
          <a:prstGeom prst="rect">
            <a:avLst/>
          </a:prstGeom>
          <a:solidFill>
            <a:srgbClr val="385072"/>
          </a:solidFill>
          <a:ln>
            <a:solidFill>
              <a:srgbClr val="3850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23670A40-E474-4D46-AFAB-31A86E2A9102}"/>
              </a:ext>
            </a:extLst>
          </p:cNvPr>
          <p:cNvSpPr/>
          <p:nvPr/>
        </p:nvSpPr>
        <p:spPr>
          <a:xfrm>
            <a:off x="133841" y="6202791"/>
            <a:ext cx="2582064" cy="954107"/>
          </a:xfrm>
          <a:prstGeom prst="rect">
            <a:avLst/>
          </a:prstGeom>
        </p:spPr>
        <p:txBody>
          <a:bodyPr wrap="square">
            <a:spAutoFit/>
          </a:bodyPr>
          <a:lstStyle/>
          <a:p>
            <a:pPr marR="0" lvl="0">
              <a:spcBef>
                <a:spcPts val="0"/>
              </a:spcBef>
              <a:spcAft>
                <a:spcPts val="0"/>
              </a:spcAft>
            </a:pPr>
            <a:r>
              <a:rPr lang="en-US" sz="2800">
                <a:solidFill>
                  <a:srgbClr val="5581C9"/>
                </a:solidFill>
              </a:rPr>
              <a:t>Supporters:</a:t>
            </a:r>
            <a:endParaRPr lang="en-US" sz="2800">
              <a:solidFill>
                <a:srgbClr val="444444"/>
              </a:solidFill>
              <a:ea typeface="Times New Roman" panose="02020603050405020304" pitchFamily="18" charset="0"/>
            </a:endParaRPr>
          </a:p>
          <a:p>
            <a:pPr marL="2286000" indent="-2286000"/>
            <a:endParaRPr lang="en-US" sz="2800">
              <a:solidFill>
                <a:srgbClr val="444444"/>
              </a:solidFill>
              <a:ea typeface="Calibri" panose="020F0502020204030204" pitchFamily="34" charset="0"/>
              <a:cs typeface="Calibri Light" panose="020F0302020204030204" pitchFamily="34" charset="0"/>
            </a:endParaRPr>
          </a:p>
        </p:txBody>
      </p:sp>
      <p:sp>
        <p:nvSpPr>
          <p:cNvPr id="45" name="Rectangle 44">
            <a:extLst>
              <a:ext uri="{FF2B5EF4-FFF2-40B4-BE49-F238E27FC236}">
                <a16:creationId xmlns:a16="http://schemas.microsoft.com/office/drawing/2014/main" id="{FF5ADB8C-6919-4D5D-AA5E-A94B9DC83882}"/>
              </a:ext>
            </a:extLst>
          </p:cNvPr>
          <p:cNvSpPr/>
          <p:nvPr/>
        </p:nvSpPr>
        <p:spPr>
          <a:xfrm>
            <a:off x="4690667" y="6225026"/>
            <a:ext cx="8215952" cy="523220"/>
          </a:xfrm>
          <a:prstGeom prst="rect">
            <a:avLst/>
          </a:prstGeom>
        </p:spPr>
        <p:txBody>
          <a:bodyPr wrap="square" anchor="t">
            <a:spAutoFit/>
          </a:bodyPr>
          <a:lstStyle/>
          <a:p>
            <a:pPr marL="2286000" indent="-2286000"/>
            <a:r>
              <a:rPr lang="en-US" sz="2800" dirty="0">
                <a:solidFill>
                  <a:srgbClr val="444444"/>
                </a:solidFill>
                <a:ea typeface="Calibri" panose="020F0502020204030204" pitchFamily="34" charset="0"/>
                <a:cs typeface="Calibri Light"/>
              </a:rPr>
              <a:t>Dr. Ezekiel R. &amp; Edna Wattis Dumke Foundation</a:t>
            </a:r>
          </a:p>
        </p:txBody>
      </p:sp>
      <p:pic>
        <p:nvPicPr>
          <p:cNvPr id="3" name="Picture 2">
            <a:extLst>
              <a:ext uri="{FF2B5EF4-FFF2-40B4-BE49-F238E27FC236}">
                <a16:creationId xmlns:a16="http://schemas.microsoft.com/office/drawing/2014/main" id="{8C1A7FF4-8BA1-4851-9FFC-0F1B5B871421}"/>
              </a:ext>
            </a:extLst>
          </p:cNvPr>
          <p:cNvPicPr>
            <a:picLocks noChangeAspect="1"/>
          </p:cNvPicPr>
          <p:nvPr/>
        </p:nvPicPr>
        <p:blipFill rotWithShape="1">
          <a:blip r:embed="rId29">
            <a:extLst>
              <a:ext uri="{28A0092B-C50C-407E-A947-70E740481C1C}">
                <a14:useLocalDpi xmlns:a14="http://schemas.microsoft.com/office/drawing/2010/main" val="0"/>
              </a:ext>
            </a:extLst>
          </a:blip>
          <a:srcRect r="63669"/>
          <a:stretch/>
        </p:blipFill>
        <p:spPr>
          <a:xfrm>
            <a:off x="1686916" y="3011870"/>
            <a:ext cx="985169" cy="899787"/>
          </a:xfrm>
          <a:prstGeom prst="rect">
            <a:avLst/>
          </a:prstGeom>
        </p:spPr>
      </p:pic>
      <p:pic>
        <p:nvPicPr>
          <p:cNvPr id="15" name="Picture 14">
            <a:extLst>
              <a:ext uri="{FF2B5EF4-FFF2-40B4-BE49-F238E27FC236}">
                <a16:creationId xmlns:a16="http://schemas.microsoft.com/office/drawing/2014/main" id="{C8A3CFBC-0AAF-4E84-AF9D-CD6E6B0D573C}"/>
              </a:ext>
            </a:extLst>
          </p:cNvPr>
          <p:cNvPicPr>
            <a:picLocks noChangeAspect="1"/>
          </p:cNvPicPr>
          <p:nvPr/>
        </p:nvPicPr>
        <p:blipFill rotWithShape="1">
          <a:blip r:embed="rId30" cstate="print">
            <a:extLst>
              <a:ext uri="{28A0092B-C50C-407E-A947-70E740481C1C}">
                <a14:useLocalDpi xmlns:a14="http://schemas.microsoft.com/office/drawing/2010/main" val="0"/>
              </a:ext>
            </a:extLst>
          </a:blip>
          <a:srcRect b="18299"/>
          <a:stretch/>
        </p:blipFill>
        <p:spPr>
          <a:xfrm>
            <a:off x="1361785" y="5215436"/>
            <a:ext cx="1311557" cy="598729"/>
          </a:xfrm>
          <a:prstGeom prst="rect">
            <a:avLst/>
          </a:prstGeom>
        </p:spPr>
      </p:pic>
      <p:sp>
        <p:nvSpPr>
          <p:cNvPr id="2" name="Rectangle 1">
            <a:extLst>
              <a:ext uri="{FF2B5EF4-FFF2-40B4-BE49-F238E27FC236}">
                <a16:creationId xmlns:a16="http://schemas.microsoft.com/office/drawing/2014/main" id="{5572F753-6490-429C-9C4D-2C18DC2C079E}"/>
              </a:ext>
            </a:extLst>
          </p:cNvPr>
          <p:cNvSpPr/>
          <p:nvPr/>
        </p:nvSpPr>
        <p:spPr>
          <a:xfrm>
            <a:off x="5977217" y="3244334"/>
            <a:ext cx="237566" cy="369332"/>
          </a:xfrm>
          <a:prstGeom prst="rect">
            <a:avLst/>
          </a:prstGeom>
        </p:spPr>
        <p:txBody>
          <a:bodyPr wrap="none">
            <a:spAutoFit/>
          </a:bodyPr>
          <a:lstStyle/>
          <a:p>
            <a:r>
              <a:rPr lang="en-US" dirty="0"/>
              <a:t> </a:t>
            </a:r>
          </a:p>
        </p:txBody>
      </p:sp>
      <p:sp>
        <p:nvSpPr>
          <p:cNvPr id="5" name="Rectangle 4">
            <a:extLst>
              <a:ext uri="{FF2B5EF4-FFF2-40B4-BE49-F238E27FC236}">
                <a16:creationId xmlns:a16="http://schemas.microsoft.com/office/drawing/2014/main" id="{895B3BB6-D43D-4EEE-AD25-515B301ED6CE}"/>
              </a:ext>
            </a:extLst>
          </p:cNvPr>
          <p:cNvSpPr/>
          <p:nvPr/>
        </p:nvSpPr>
        <p:spPr>
          <a:xfrm>
            <a:off x="5977217" y="3244334"/>
            <a:ext cx="237566" cy="369332"/>
          </a:xfrm>
          <a:prstGeom prst="rect">
            <a:avLst/>
          </a:prstGeom>
        </p:spPr>
        <p:txBody>
          <a:bodyPr wrap="none">
            <a:spAutoFit/>
          </a:bodyPr>
          <a:lstStyle/>
          <a:p>
            <a:r>
              <a:rPr lang="en-US" dirty="0"/>
              <a:t> </a:t>
            </a:r>
          </a:p>
        </p:txBody>
      </p:sp>
    </p:spTree>
    <p:extLst>
      <p:ext uri="{BB962C8B-B14F-4D97-AF65-F5344CB8AC3E}">
        <p14:creationId xmlns:p14="http://schemas.microsoft.com/office/powerpoint/2010/main" val="20439192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7297D-0CCE-46BB-8504-968C81AF34D6}"/>
              </a:ext>
            </a:extLst>
          </p:cNvPr>
          <p:cNvSpPr>
            <a:spLocks noGrp="1"/>
          </p:cNvSpPr>
          <p:nvPr>
            <p:ph type="title"/>
          </p:nvPr>
        </p:nvSpPr>
        <p:spPr>
          <a:xfrm>
            <a:off x="609600" y="764966"/>
            <a:ext cx="10972800" cy="1282271"/>
          </a:xfrm>
        </p:spPr>
        <p:txBody>
          <a:bodyPr/>
          <a:lstStyle/>
          <a:p>
            <a:r>
              <a:rPr lang="en-US" dirty="0"/>
              <a:t>The Value Community Health Workers Can Add to the Care Team</a:t>
            </a:r>
          </a:p>
        </p:txBody>
      </p:sp>
      <p:pic>
        <p:nvPicPr>
          <p:cNvPr id="7" name="Picture 6">
            <a:extLst>
              <a:ext uri="{FF2B5EF4-FFF2-40B4-BE49-F238E27FC236}">
                <a16:creationId xmlns:a16="http://schemas.microsoft.com/office/drawing/2014/main" id="{1A068A43-027E-4BFC-B389-F1A3F72DB401}"/>
              </a:ext>
            </a:extLst>
          </p:cNvPr>
          <p:cNvPicPr>
            <a:picLocks noChangeAspect="1"/>
          </p:cNvPicPr>
          <p:nvPr/>
        </p:nvPicPr>
        <p:blipFill rotWithShape="1">
          <a:blip r:embed="rId3"/>
          <a:srcRect l="17107" t="12383" r="16536" b="377"/>
          <a:stretch/>
        </p:blipFill>
        <p:spPr>
          <a:xfrm>
            <a:off x="8162621" y="3033505"/>
            <a:ext cx="3419779" cy="2131508"/>
          </a:xfrm>
          <a:prstGeom prst="rect">
            <a:avLst/>
          </a:prstGeom>
          <a:ln w="9525">
            <a:solidFill>
              <a:schemeClr val="bg1"/>
            </a:solidFill>
          </a:ln>
        </p:spPr>
      </p:pic>
      <p:pic>
        <p:nvPicPr>
          <p:cNvPr id="8" name="Picture 7">
            <a:extLst>
              <a:ext uri="{FF2B5EF4-FFF2-40B4-BE49-F238E27FC236}">
                <a16:creationId xmlns:a16="http://schemas.microsoft.com/office/drawing/2014/main" id="{F972CD97-4518-48AD-B945-478F5DFED105}"/>
              </a:ext>
            </a:extLst>
          </p:cNvPr>
          <p:cNvPicPr>
            <a:picLocks noChangeAspect="1"/>
          </p:cNvPicPr>
          <p:nvPr/>
        </p:nvPicPr>
        <p:blipFill rotWithShape="1">
          <a:blip r:embed="rId4"/>
          <a:srcRect l="4220" t="6459" r="12812" b="8599"/>
          <a:stretch/>
        </p:blipFill>
        <p:spPr>
          <a:xfrm>
            <a:off x="841521" y="3033505"/>
            <a:ext cx="3187858" cy="2131508"/>
          </a:xfrm>
          <a:prstGeom prst="rect">
            <a:avLst/>
          </a:prstGeom>
          <a:ln w="9525">
            <a:solidFill>
              <a:schemeClr val="bg1"/>
            </a:solidFill>
          </a:ln>
        </p:spPr>
      </p:pic>
      <p:pic>
        <p:nvPicPr>
          <p:cNvPr id="4" name="Graphic 3" descr="Social network">
            <a:extLst>
              <a:ext uri="{FF2B5EF4-FFF2-40B4-BE49-F238E27FC236}">
                <a16:creationId xmlns:a16="http://schemas.microsoft.com/office/drawing/2014/main" id="{15F3094F-4617-4743-9B97-D22FA2F08EE0}"/>
              </a:ext>
            </a:extLst>
          </p:cNvPr>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5514" t="9253" r="7286" b="8866"/>
          <a:stretch/>
        </p:blipFill>
        <p:spPr>
          <a:xfrm>
            <a:off x="4100986" y="2221333"/>
            <a:ext cx="3990027" cy="3746604"/>
          </a:xfrm>
          <a:prstGeom prst="rect">
            <a:avLst/>
          </a:prstGeom>
        </p:spPr>
      </p:pic>
    </p:spTree>
    <p:extLst>
      <p:ext uri="{BB962C8B-B14F-4D97-AF65-F5344CB8AC3E}">
        <p14:creationId xmlns:p14="http://schemas.microsoft.com/office/powerpoint/2010/main" val="27517399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BFE466-7CEA-42BC-9A86-26D7545FAB8B}"/>
              </a:ext>
            </a:extLst>
          </p:cNvPr>
          <p:cNvPicPr>
            <a:picLocks noChangeAspect="1"/>
          </p:cNvPicPr>
          <p:nvPr/>
        </p:nvPicPr>
        <p:blipFill rotWithShape="1">
          <a:blip r:embed="rId3">
            <a:extLst>
              <a:ext uri="{28A0092B-C50C-407E-A947-70E740481C1C}">
                <a14:useLocalDpi xmlns:a14="http://schemas.microsoft.com/office/drawing/2010/main" val="0"/>
              </a:ext>
            </a:extLst>
          </a:blip>
          <a:srcRect l="2745" t="2211" r="2167" b="2550"/>
          <a:stretch/>
        </p:blipFill>
        <p:spPr>
          <a:xfrm>
            <a:off x="80534" y="40005"/>
            <a:ext cx="12030931" cy="6777989"/>
          </a:xfrm>
          <a:prstGeom prst="rect">
            <a:avLst/>
          </a:prstGeom>
        </p:spPr>
      </p:pic>
      <p:sp>
        <p:nvSpPr>
          <p:cNvPr id="5" name="Circle: Hollow 4">
            <a:extLst>
              <a:ext uri="{FF2B5EF4-FFF2-40B4-BE49-F238E27FC236}">
                <a16:creationId xmlns:a16="http://schemas.microsoft.com/office/drawing/2014/main" id="{81ECF841-4A27-4809-BEC2-C65FD392BBEA}"/>
              </a:ext>
            </a:extLst>
          </p:cNvPr>
          <p:cNvSpPr/>
          <p:nvPr/>
        </p:nvSpPr>
        <p:spPr>
          <a:xfrm>
            <a:off x="4354830" y="1508760"/>
            <a:ext cx="2388870" cy="4446270"/>
          </a:xfrm>
          <a:prstGeom prst="donut">
            <a:avLst>
              <a:gd name="adj" fmla="val 2244"/>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570787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07903" y="1358783"/>
            <a:ext cx="6729464" cy="4972830"/>
          </a:xfrm>
          <a:prstGeom prst="rect">
            <a:avLst/>
          </a:prstGeom>
        </p:spPr>
      </p:pic>
      <p:sp>
        <p:nvSpPr>
          <p:cNvPr id="5" name="Title 3"/>
          <p:cNvSpPr>
            <a:spLocks noGrp="1"/>
          </p:cNvSpPr>
          <p:nvPr>
            <p:ph type="title"/>
          </p:nvPr>
        </p:nvSpPr>
        <p:spPr>
          <a:xfrm>
            <a:off x="372880" y="435842"/>
            <a:ext cx="9238954" cy="497493"/>
          </a:xfrm>
        </p:spPr>
        <p:txBody>
          <a:bodyPr/>
          <a:lstStyle/>
          <a:p>
            <a:r>
              <a:rPr lang="en-US" sz="4000" b="0" dirty="0"/>
              <a:t>A Personal Health Story</a:t>
            </a:r>
          </a:p>
        </p:txBody>
      </p:sp>
      <p:sp>
        <p:nvSpPr>
          <p:cNvPr id="2" name="TextBox 1">
            <a:extLst>
              <a:ext uri="{FF2B5EF4-FFF2-40B4-BE49-F238E27FC236}">
                <a16:creationId xmlns:a16="http://schemas.microsoft.com/office/drawing/2014/main" id="{BE9A0368-2977-4D32-A00A-637C73829B4F}"/>
              </a:ext>
            </a:extLst>
          </p:cNvPr>
          <p:cNvSpPr txBox="1"/>
          <p:nvPr/>
        </p:nvSpPr>
        <p:spPr>
          <a:xfrm>
            <a:off x="9908861" y="3256216"/>
            <a:ext cx="1977655" cy="646331"/>
          </a:xfrm>
          <a:prstGeom prst="rect">
            <a:avLst/>
          </a:prstGeom>
          <a:solidFill>
            <a:srgbClr val="006699"/>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US" dirty="0"/>
              <a:t>Living in a motel for the last 5 years</a:t>
            </a:r>
          </a:p>
        </p:txBody>
      </p:sp>
      <p:cxnSp>
        <p:nvCxnSpPr>
          <p:cNvPr id="13" name="Straight Arrow Connector 12">
            <a:extLst>
              <a:ext uri="{FF2B5EF4-FFF2-40B4-BE49-F238E27FC236}">
                <a16:creationId xmlns:a16="http://schemas.microsoft.com/office/drawing/2014/main" id="{33FEE967-02A4-414F-A8C0-9936CB9C2FA0}"/>
              </a:ext>
            </a:extLst>
          </p:cNvPr>
          <p:cNvCxnSpPr>
            <a:cxnSpLocks/>
          </p:cNvCxnSpPr>
          <p:nvPr/>
        </p:nvCxnSpPr>
        <p:spPr>
          <a:xfrm>
            <a:off x="9537405" y="3423684"/>
            <a:ext cx="329610"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23" name="Straight Arrow Connector 22">
            <a:extLst>
              <a:ext uri="{FF2B5EF4-FFF2-40B4-BE49-F238E27FC236}">
                <a16:creationId xmlns:a16="http://schemas.microsoft.com/office/drawing/2014/main" id="{1DF2B9BE-36DD-4B15-9259-294CD168E616}"/>
              </a:ext>
            </a:extLst>
          </p:cNvPr>
          <p:cNvCxnSpPr>
            <a:cxnSpLocks/>
          </p:cNvCxnSpPr>
          <p:nvPr/>
        </p:nvCxnSpPr>
        <p:spPr>
          <a:xfrm>
            <a:off x="8786038" y="2374443"/>
            <a:ext cx="457200"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24" name="TextBox 23">
            <a:extLst>
              <a:ext uri="{FF2B5EF4-FFF2-40B4-BE49-F238E27FC236}">
                <a16:creationId xmlns:a16="http://schemas.microsoft.com/office/drawing/2014/main" id="{8E961363-FA3B-4F1E-94DB-1A4BE33EC3A7}"/>
              </a:ext>
            </a:extLst>
          </p:cNvPr>
          <p:cNvSpPr txBox="1"/>
          <p:nvPr/>
        </p:nvSpPr>
        <p:spPr>
          <a:xfrm>
            <a:off x="9282224" y="2281846"/>
            <a:ext cx="2191035" cy="646331"/>
          </a:xfrm>
          <a:prstGeom prst="rect">
            <a:avLst/>
          </a:prstGeom>
          <a:solidFill>
            <a:srgbClr val="006699"/>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US" dirty="0"/>
              <a:t>Runs out of money the 10</a:t>
            </a:r>
            <a:r>
              <a:rPr lang="en-US" baseline="30000" dirty="0"/>
              <a:t>th</a:t>
            </a:r>
            <a:r>
              <a:rPr lang="en-US" dirty="0"/>
              <a:t> of the month </a:t>
            </a:r>
          </a:p>
        </p:txBody>
      </p:sp>
      <p:sp>
        <p:nvSpPr>
          <p:cNvPr id="28" name="TextBox 27">
            <a:extLst>
              <a:ext uri="{FF2B5EF4-FFF2-40B4-BE49-F238E27FC236}">
                <a16:creationId xmlns:a16="http://schemas.microsoft.com/office/drawing/2014/main" id="{EE5A4ECA-ED53-444F-A3C6-0E422AD8292C}"/>
              </a:ext>
            </a:extLst>
          </p:cNvPr>
          <p:cNvSpPr txBox="1"/>
          <p:nvPr/>
        </p:nvSpPr>
        <p:spPr>
          <a:xfrm>
            <a:off x="9641636" y="4547995"/>
            <a:ext cx="1261006" cy="646331"/>
          </a:xfrm>
          <a:prstGeom prst="rect">
            <a:avLst/>
          </a:prstGeom>
          <a:solidFill>
            <a:srgbClr val="006699"/>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US" dirty="0"/>
              <a:t>Used illicit substances </a:t>
            </a:r>
          </a:p>
        </p:txBody>
      </p:sp>
      <p:cxnSp>
        <p:nvCxnSpPr>
          <p:cNvPr id="29" name="Straight Arrow Connector 28">
            <a:extLst>
              <a:ext uri="{FF2B5EF4-FFF2-40B4-BE49-F238E27FC236}">
                <a16:creationId xmlns:a16="http://schemas.microsoft.com/office/drawing/2014/main" id="{477A0E8B-93FD-49FB-A011-C3DEBEC86748}"/>
              </a:ext>
            </a:extLst>
          </p:cNvPr>
          <p:cNvCxnSpPr>
            <a:cxnSpLocks/>
          </p:cNvCxnSpPr>
          <p:nvPr/>
        </p:nvCxnSpPr>
        <p:spPr>
          <a:xfrm>
            <a:off x="9282224" y="4682075"/>
            <a:ext cx="329610"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31" name="TextBox 30">
            <a:extLst>
              <a:ext uri="{FF2B5EF4-FFF2-40B4-BE49-F238E27FC236}">
                <a16:creationId xmlns:a16="http://schemas.microsoft.com/office/drawing/2014/main" id="{19D9D631-E124-41B4-837B-BBD07F7EE1A0}"/>
              </a:ext>
            </a:extLst>
          </p:cNvPr>
          <p:cNvSpPr txBox="1"/>
          <p:nvPr/>
        </p:nvSpPr>
        <p:spPr>
          <a:xfrm>
            <a:off x="722758" y="4625573"/>
            <a:ext cx="1977655" cy="646331"/>
          </a:xfrm>
          <a:prstGeom prst="rect">
            <a:avLst/>
          </a:prstGeom>
          <a:solidFill>
            <a:srgbClr val="006699"/>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US" dirty="0"/>
              <a:t>Did not graduate high school </a:t>
            </a:r>
          </a:p>
        </p:txBody>
      </p:sp>
      <p:cxnSp>
        <p:nvCxnSpPr>
          <p:cNvPr id="32" name="Straight Arrow Connector 31">
            <a:extLst>
              <a:ext uri="{FF2B5EF4-FFF2-40B4-BE49-F238E27FC236}">
                <a16:creationId xmlns:a16="http://schemas.microsoft.com/office/drawing/2014/main" id="{1DD4E339-0F27-47BD-8EB9-EF938ACE17D9}"/>
              </a:ext>
            </a:extLst>
          </p:cNvPr>
          <p:cNvCxnSpPr>
            <a:cxnSpLocks/>
          </p:cNvCxnSpPr>
          <p:nvPr/>
        </p:nvCxnSpPr>
        <p:spPr>
          <a:xfrm flipH="1">
            <a:off x="2716517" y="4777562"/>
            <a:ext cx="288069"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38" name="TextBox 37">
            <a:extLst>
              <a:ext uri="{FF2B5EF4-FFF2-40B4-BE49-F238E27FC236}">
                <a16:creationId xmlns:a16="http://schemas.microsoft.com/office/drawing/2014/main" id="{D348934D-38BF-4D59-85CC-705A8BEB8FDC}"/>
              </a:ext>
            </a:extLst>
          </p:cNvPr>
          <p:cNvSpPr txBox="1"/>
          <p:nvPr/>
        </p:nvSpPr>
        <p:spPr>
          <a:xfrm>
            <a:off x="112054" y="2172377"/>
            <a:ext cx="3069685" cy="646331"/>
          </a:xfrm>
          <a:prstGeom prst="rect">
            <a:avLst/>
          </a:prstGeom>
          <a:solidFill>
            <a:srgbClr val="006699"/>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US" dirty="0"/>
              <a:t>Foster care as child; support from church and pastor </a:t>
            </a:r>
          </a:p>
        </p:txBody>
      </p:sp>
      <p:cxnSp>
        <p:nvCxnSpPr>
          <p:cNvPr id="39" name="Straight Arrow Connector 38">
            <a:extLst>
              <a:ext uri="{FF2B5EF4-FFF2-40B4-BE49-F238E27FC236}">
                <a16:creationId xmlns:a16="http://schemas.microsoft.com/office/drawing/2014/main" id="{27EBEAC5-1D0A-4BAA-B0AA-B4A1CADCB2CC}"/>
              </a:ext>
            </a:extLst>
          </p:cNvPr>
          <p:cNvCxnSpPr>
            <a:cxnSpLocks/>
          </p:cNvCxnSpPr>
          <p:nvPr/>
        </p:nvCxnSpPr>
        <p:spPr>
          <a:xfrm flipH="1">
            <a:off x="3177262" y="2395708"/>
            <a:ext cx="639827"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42" name="TextBox 41">
            <a:extLst>
              <a:ext uri="{FF2B5EF4-FFF2-40B4-BE49-F238E27FC236}">
                <a16:creationId xmlns:a16="http://schemas.microsoft.com/office/drawing/2014/main" id="{5DADC7B3-FC00-4DE1-BBF2-135DD864EB64}"/>
              </a:ext>
            </a:extLst>
          </p:cNvPr>
          <p:cNvSpPr txBox="1"/>
          <p:nvPr/>
        </p:nvSpPr>
        <p:spPr>
          <a:xfrm>
            <a:off x="400632" y="5517593"/>
            <a:ext cx="2616492" cy="917464"/>
          </a:xfrm>
          <a:prstGeom prst="rect">
            <a:avLst/>
          </a:prstGeom>
          <a:solidFill>
            <a:srgbClr val="006699"/>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US" dirty="0"/>
              <a:t>Physical removal of mother in episode where firearm was present</a:t>
            </a:r>
          </a:p>
        </p:txBody>
      </p:sp>
      <p:cxnSp>
        <p:nvCxnSpPr>
          <p:cNvPr id="43" name="Straight Arrow Connector 42">
            <a:extLst>
              <a:ext uri="{FF2B5EF4-FFF2-40B4-BE49-F238E27FC236}">
                <a16:creationId xmlns:a16="http://schemas.microsoft.com/office/drawing/2014/main" id="{E44761BD-95BF-4A33-AFCB-EAE153BDCC1F}"/>
              </a:ext>
            </a:extLst>
          </p:cNvPr>
          <p:cNvCxnSpPr>
            <a:cxnSpLocks/>
          </p:cNvCxnSpPr>
          <p:nvPr/>
        </p:nvCxnSpPr>
        <p:spPr>
          <a:xfrm flipH="1">
            <a:off x="3033227" y="5733129"/>
            <a:ext cx="288069"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45" name="TextBox 44">
            <a:extLst>
              <a:ext uri="{FF2B5EF4-FFF2-40B4-BE49-F238E27FC236}">
                <a16:creationId xmlns:a16="http://schemas.microsoft.com/office/drawing/2014/main" id="{D03D97D7-E355-44D7-90C2-4B9A6EF14393}"/>
              </a:ext>
            </a:extLst>
          </p:cNvPr>
          <p:cNvSpPr txBox="1"/>
          <p:nvPr/>
        </p:nvSpPr>
        <p:spPr>
          <a:xfrm>
            <a:off x="202020" y="3256216"/>
            <a:ext cx="2641470" cy="646331"/>
          </a:xfrm>
          <a:prstGeom prst="rect">
            <a:avLst/>
          </a:prstGeom>
          <a:solidFill>
            <a:srgbClr val="006699"/>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US" dirty="0"/>
              <a:t>Using government support (ex. Food stamps) </a:t>
            </a:r>
          </a:p>
        </p:txBody>
      </p:sp>
      <p:cxnSp>
        <p:nvCxnSpPr>
          <p:cNvPr id="46" name="Straight Arrow Connector 45">
            <a:extLst>
              <a:ext uri="{FF2B5EF4-FFF2-40B4-BE49-F238E27FC236}">
                <a16:creationId xmlns:a16="http://schemas.microsoft.com/office/drawing/2014/main" id="{D565E29B-982B-4BA5-B96E-2843D6A288BF}"/>
              </a:ext>
            </a:extLst>
          </p:cNvPr>
          <p:cNvCxnSpPr>
            <a:cxnSpLocks/>
          </p:cNvCxnSpPr>
          <p:nvPr/>
        </p:nvCxnSpPr>
        <p:spPr>
          <a:xfrm flipH="1">
            <a:off x="2843489" y="3429171"/>
            <a:ext cx="428215"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52" name="TextBox 51">
            <a:extLst>
              <a:ext uri="{FF2B5EF4-FFF2-40B4-BE49-F238E27FC236}">
                <a16:creationId xmlns:a16="http://schemas.microsoft.com/office/drawing/2014/main" id="{B5B8CF3D-DF87-4794-84DA-65C3B8DF72C2}"/>
              </a:ext>
            </a:extLst>
          </p:cNvPr>
          <p:cNvSpPr txBox="1"/>
          <p:nvPr/>
        </p:nvSpPr>
        <p:spPr>
          <a:xfrm>
            <a:off x="9290037" y="1236332"/>
            <a:ext cx="2797716" cy="923330"/>
          </a:xfrm>
          <a:prstGeom prst="rect">
            <a:avLst/>
          </a:prstGeom>
          <a:solidFill>
            <a:srgbClr val="006699"/>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US" dirty="0"/>
              <a:t>Unemployed and on disability due to mental health conditions </a:t>
            </a:r>
          </a:p>
        </p:txBody>
      </p:sp>
      <p:cxnSp>
        <p:nvCxnSpPr>
          <p:cNvPr id="53" name="Straight Arrow Connector 52">
            <a:extLst>
              <a:ext uri="{FF2B5EF4-FFF2-40B4-BE49-F238E27FC236}">
                <a16:creationId xmlns:a16="http://schemas.microsoft.com/office/drawing/2014/main" id="{9E1A375F-3D02-42F6-B05F-3BED1C144BCE}"/>
              </a:ext>
            </a:extLst>
          </p:cNvPr>
          <p:cNvCxnSpPr>
            <a:cxnSpLocks/>
          </p:cNvCxnSpPr>
          <p:nvPr/>
        </p:nvCxnSpPr>
        <p:spPr>
          <a:xfrm flipV="1">
            <a:off x="8786038" y="1652552"/>
            <a:ext cx="473427" cy="72189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9858928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028BC3D-8669-4A40-AD65-1B7A045088FC}"/>
              </a:ext>
            </a:extLst>
          </p:cNvPr>
          <p:cNvPicPr>
            <a:picLocks noChangeAspect="1"/>
          </p:cNvPicPr>
          <p:nvPr/>
        </p:nvPicPr>
        <p:blipFill rotWithShape="1">
          <a:blip r:embed="rId3">
            <a:extLst>
              <a:ext uri="{28A0092B-C50C-407E-A947-70E740481C1C}">
                <a14:useLocalDpi xmlns:a14="http://schemas.microsoft.com/office/drawing/2010/main" val="0"/>
              </a:ext>
            </a:extLst>
          </a:blip>
          <a:srcRect l="4108" t="2833" r="4838" b="7668"/>
          <a:stretch/>
        </p:blipFill>
        <p:spPr>
          <a:xfrm>
            <a:off x="1716904" y="102870"/>
            <a:ext cx="8758191" cy="6652260"/>
          </a:xfrm>
          <a:prstGeom prst="rect">
            <a:avLst/>
          </a:prstGeom>
        </p:spPr>
      </p:pic>
    </p:spTree>
    <p:extLst>
      <p:ext uri="{BB962C8B-B14F-4D97-AF65-F5344CB8AC3E}">
        <p14:creationId xmlns:p14="http://schemas.microsoft.com/office/powerpoint/2010/main" val="28267353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908E8247-BE0B-40D4-92D9-FF3DE6438A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2016" y="97005"/>
            <a:ext cx="10247967" cy="6760995"/>
          </a:xfrm>
          <a:prstGeom prst="rect">
            <a:avLst/>
          </a:prstGeom>
        </p:spPr>
      </p:pic>
    </p:spTree>
    <p:extLst>
      <p:ext uri="{BB962C8B-B14F-4D97-AF65-F5344CB8AC3E}">
        <p14:creationId xmlns:p14="http://schemas.microsoft.com/office/powerpoint/2010/main" val="17481583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71F19-9F11-4F80-A60B-892EEDD2BB03}"/>
              </a:ext>
            </a:extLst>
          </p:cNvPr>
          <p:cNvSpPr>
            <a:spLocks noGrp="1"/>
          </p:cNvSpPr>
          <p:nvPr>
            <p:ph type="title"/>
          </p:nvPr>
        </p:nvSpPr>
        <p:spPr/>
        <p:txBody>
          <a:bodyPr/>
          <a:lstStyle/>
          <a:p>
            <a:r>
              <a:rPr lang="en-US" dirty="0"/>
              <a:t>Connect Us Coordinated Network</a:t>
            </a:r>
          </a:p>
        </p:txBody>
      </p:sp>
    </p:spTree>
    <p:extLst>
      <p:ext uri="{BB962C8B-B14F-4D97-AF65-F5344CB8AC3E}">
        <p14:creationId xmlns:p14="http://schemas.microsoft.com/office/powerpoint/2010/main" val="29392506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generated with high confidence">
            <a:extLst>
              <a:ext uri="{FF2B5EF4-FFF2-40B4-BE49-F238E27FC236}">
                <a16:creationId xmlns:a16="http://schemas.microsoft.com/office/drawing/2014/main" id="{67282A7D-1AB6-4769-AE31-D6BB172CDC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31414" cy="6858000"/>
          </a:xfrm>
          <a:prstGeom prst="rect">
            <a:avLst/>
          </a:prstGeom>
        </p:spPr>
      </p:pic>
    </p:spTree>
    <p:extLst>
      <p:ext uri="{BB962C8B-B14F-4D97-AF65-F5344CB8AC3E}">
        <p14:creationId xmlns:p14="http://schemas.microsoft.com/office/powerpoint/2010/main" val="22368997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C4C27A8-14B3-4695-BEDD-29EE4BE81706}"/>
              </a:ext>
            </a:extLst>
          </p:cNvPr>
          <p:cNvSpPr/>
          <p:nvPr/>
        </p:nvSpPr>
        <p:spPr>
          <a:xfrm>
            <a:off x="0" y="3144254"/>
            <a:ext cx="12192000" cy="3713746"/>
          </a:xfrm>
          <a:prstGeom prst="rect">
            <a:avLst/>
          </a:pr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D32DD0CA-2659-444D-A7BF-566E9133C82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18056" y="6415589"/>
            <a:ext cx="1560777" cy="255644"/>
          </a:xfrm>
          <a:prstGeom prst="rect">
            <a:avLst/>
          </a:prstGeom>
        </p:spPr>
      </p:pic>
      <p:sp>
        <p:nvSpPr>
          <p:cNvPr id="4" name="Oval 3">
            <a:extLst>
              <a:ext uri="{FF2B5EF4-FFF2-40B4-BE49-F238E27FC236}">
                <a16:creationId xmlns:a16="http://schemas.microsoft.com/office/drawing/2014/main" id="{C2D98D07-530D-4E67-B7BD-B2CD2CCC8F42}"/>
              </a:ext>
            </a:extLst>
          </p:cNvPr>
          <p:cNvSpPr/>
          <p:nvPr/>
        </p:nvSpPr>
        <p:spPr>
          <a:xfrm>
            <a:off x="820503" y="2139699"/>
            <a:ext cx="1855305" cy="1855305"/>
          </a:xfrm>
          <a:prstGeom prst="ellipse">
            <a:avLst/>
          </a:prstGeom>
          <a:solidFill>
            <a:schemeClr val="bg1"/>
          </a:solidFill>
          <a:ln w="76200">
            <a:solidFill>
              <a:srgbClr val="4E84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24446C">
                  <a:lumMod val="75000"/>
                </a:srgbClr>
              </a:solidFill>
              <a:effectLst/>
              <a:uLnTx/>
              <a:uFillTx/>
              <a:latin typeface="Calibri" panose="020F0502020204030204"/>
              <a:ea typeface="+mn-ea"/>
              <a:cs typeface="+mn-cs"/>
            </a:endParaRPr>
          </a:p>
        </p:txBody>
      </p:sp>
      <p:sp>
        <p:nvSpPr>
          <p:cNvPr id="5" name="Oval 4">
            <a:extLst>
              <a:ext uri="{FF2B5EF4-FFF2-40B4-BE49-F238E27FC236}">
                <a16:creationId xmlns:a16="http://schemas.microsoft.com/office/drawing/2014/main" id="{1BD9E94E-CD20-4E4E-B06D-B1540251FAC2}"/>
              </a:ext>
            </a:extLst>
          </p:cNvPr>
          <p:cNvSpPr/>
          <p:nvPr/>
        </p:nvSpPr>
        <p:spPr>
          <a:xfrm>
            <a:off x="3688769" y="2139699"/>
            <a:ext cx="1855305" cy="1855305"/>
          </a:xfrm>
          <a:prstGeom prst="ellipse">
            <a:avLst/>
          </a:prstGeom>
          <a:solidFill>
            <a:schemeClr val="bg1"/>
          </a:solidFill>
          <a:ln w="76200">
            <a:solidFill>
              <a:srgbClr val="4E84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24446C">
                  <a:lumMod val="75000"/>
                </a:srgbClr>
              </a:solidFill>
              <a:effectLst/>
              <a:uLnTx/>
              <a:uFillTx/>
              <a:latin typeface="Calibri" panose="020F0502020204030204"/>
              <a:ea typeface="+mn-ea"/>
              <a:cs typeface="+mn-cs"/>
            </a:endParaRPr>
          </a:p>
        </p:txBody>
      </p:sp>
      <p:sp>
        <p:nvSpPr>
          <p:cNvPr id="6" name="Oval 5">
            <a:extLst>
              <a:ext uri="{FF2B5EF4-FFF2-40B4-BE49-F238E27FC236}">
                <a16:creationId xmlns:a16="http://schemas.microsoft.com/office/drawing/2014/main" id="{842F5688-7D71-4525-B1A0-C7E01299C65C}"/>
              </a:ext>
            </a:extLst>
          </p:cNvPr>
          <p:cNvSpPr/>
          <p:nvPr/>
        </p:nvSpPr>
        <p:spPr>
          <a:xfrm>
            <a:off x="6572597" y="2139699"/>
            <a:ext cx="1855305" cy="1855305"/>
          </a:xfrm>
          <a:prstGeom prst="ellipse">
            <a:avLst/>
          </a:prstGeom>
          <a:solidFill>
            <a:schemeClr val="bg1"/>
          </a:solidFill>
          <a:ln w="76200">
            <a:solidFill>
              <a:srgbClr val="4E84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24446C">
                  <a:lumMod val="75000"/>
                </a:srgbClr>
              </a:solidFill>
              <a:effectLst/>
              <a:uLnTx/>
              <a:uFillTx/>
              <a:latin typeface="Calibri" panose="020F0502020204030204"/>
              <a:ea typeface="+mn-ea"/>
              <a:cs typeface="+mn-cs"/>
            </a:endParaRPr>
          </a:p>
        </p:txBody>
      </p:sp>
      <p:sp>
        <p:nvSpPr>
          <p:cNvPr id="7" name="Oval 6">
            <a:extLst>
              <a:ext uri="{FF2B5EF4-FFF2-40B4-BE49-F238E27FC236}">
                <a16:creationId xmlns:a16="http://schemas.microsoft.com/office/drawing/2014/main" id="{35B20B17-3529-4DFF-9A12-DA7E57B58CDD}"/>
              </a:ext>
            </a:extLst>
          </p:cNvPr>
          <p:cNvSpPr/>
          <p:nvPr/>
        </p:nvSpPr>
        <p:spPr>
          <a:xfrm>
            <a:off x="9456425" y="2139699"/>
            <a:ext cx="1855305" cy="1855305"/>
          </a:xfrm>
          <a:prstGeom prst="ellipse">
            <a:avLst/>
          </a:prstGeom>
          <a:solidFill>
            <a:schemeClr val="bg1"/>
          </a:solidFill>
          <a:ln w="76200">
            <a:solidFill>
              <a:srgbClr val="4E84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24446C">
                  <a:lumMod val="75000"/>
                </a:srgbClr>
              </a:solidFill>
              <a:effectLst/>
              <a:uLnTx/>
              <a:uFillTx/>
              <a:latin typeface="Calibri" panose="020F0502020204030204"/>
              <a:ea typeface="+mn-ea"/>
              <a:cs typeface="+mn-cs"/>
            </a:endParaRPr>
          </a:p>
        </p:txBody>
      </p:sp>
      <p:sp>
        <p:nvSpPr>
          <p:cNvPr id="8" name="Title 4">
            <a:extLst>
              <a:ext uri="{FF2B5EF4-FFF2-40B4-BE49-F238E27FC236}">
                <a16:creationId xmlns:a16="http://schemas.microsoft.com/office/drawing/2014/main" id="{D7EF3820-2489-4EB7-AAC9-C569541217F9}"/>
              </a:ext>
            </a:extLst>
          </p:cNvPr>
          <p:cNvSpPr txBox="1">
            <a:spLocks/>
          </p:cNvSpPr>
          <p:nvPr/>
        </p:nvSpPr>
        <p:spPr>
          <a:xfrm>
            <a:off x="509953" y="596324"/>
            <a:ext cx="11076710" cy="568460"/>
          </a:xfrm>
          <a:prstGeom prst="rect">
            <a:avLst/>
          </a:prstGeom>
        </p:spPr>
        <p:txBody>
          <a:bodyPr/>
          <a:lstStyle>
            <a:lvl1pPr algn="l" defTabSz="914400" rtl="0" eaLnBrk="1" latinLnBrk="0" hangingPunct="1">
              <a:lnSpc>
                <a:spcPct val="90000"/>
              </a:lnSpc>
              <a:spcBef>
                <a:spcPct val="0"/>
              </a:spcBef>
              <a:buNone/>
              <a:defRPr sz="4000" b="1" kern="1200" spc="0">
                <a:solidFill>
                  <a:srgbClr val="24446C"/>
                </a:solidFill>
                <a:latin typeface="Calibri" panose="020F0502020204030204" pitchFamily="34" charset="0"/>
                <a:ea typeface="+mj-ea"/>
                <a:cs typeface="+mj-cs"/>
              </a:defRPr>
            </a:lvl1pPr>
          </a:lstStyle>
          <a:p>
            <a:pPr lvl="0"/>
            <a:r>
              <a:rPr lang="en-US" dirty="0"/>
              <a:t>Connect Us Network</a:t>
            </a:r>
            <a:endParaRPr kumimoji="0" lang="en-US" sz="4000" i="0" u="none" strike="noStrike" kern="1200" cap="none" spc="0" normalizeH="0" baseline="0" noProof="0" dirty="0">
              <a:ln>
                <a:noFill/>
              </a:ln>
              <a:solidFill>
                <a:srgbClr val="24446C"/>
              </a:solidFill>
              <a:effectLst/>
              <a:uLnTx/>
              <a:uFillTx/>
              <a:latin typeface="Calibri" panose="020F0502020204030204" pitchFamily="34" charset="0"/>
              <a:ea typeface="+mj-ea"/>
              <a:cs typeface="+mj-cs"/>
            </a:endParaRPr>
          </a:p>
        </p:txBody>
      </p:sp>
      <p:sp>
        <p:nvSpPr>
          <p:cNvPr id="9" name="TextBox 8">
            <a:extLst>
              <a:ext uri="{FF2B5EF4-FFF2-40B4-BE49-F238E27FC236}">
                <a16:creationId xmlns:a16="http://schemas.microsoft.com/office/drawing/2014/main" id="{348E53F8-84D5-4DA0-ADF8-400849F44782}"/>
              </a:ext>
            </a:extLst>
          </p:cNvPr>
          <p:cNvSpPr txBox="1"/>
          <p:nvPr/>
        </p:nvSpPr>
        <p:spPr>
          <a:xfrm>
            <a:off x="9021766" y="4076568"/>
            <a:ext cx="272462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FFFFFF"/>
                </a:solidFill>
                <a:effectLst/>
                <a:uLnTx/>
                <a:uFillTx/>
                <a:latin typeface="Calibri" panose="020F0502020204030204"/>
                <a:ea typeface="+mn-ea"/>
                <a:cs typeface="+mn-cs"/>
              </a:rPr>
              <a:t>Referrals</a:t>
            </a:r>
          </a:p>
        </p:txBody>
      </p:sp>
      <p:sp>
        <p:nvSpPr>
          <p:cNvPr id="10" name="TextBox 9">
            <a:extLst>
              <a:ext uri="{FF2B5EF4-FFF2-40B4-BE49-F238E27FC236}">
                <a16:creationId xmlns:a16="http://schemas.microsoft.com/office/drawing/2014/main" id="{9704E68B-B2E4-4AB0-8ACE-776C9AE48D41}"/>
              </a:ext>
            </a:extLst>
          </p:cNvPr>
          <p:cNvSpPr txBox="1"/>
          <p:nvPr/>
        </p:nvSpPr>
        <p:spPr>
          <a:xfrm>
            <a:off x="6405276" y="4076568"/>
            <a:ext cx="2189940"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FFFFFF"/>
                </a:solidFill>
                <a:effectLst/>
                <a:uLnTx/>
                <a:uFillTx/>
                <a:latin typeface="Calibri" panose="020F0502020204030204"/>
                <a:ea typeface="+mn-ea"/>
                <a:cs typeface="+mn-cs"/>
              </a:rPr>
              <a:t>Unique Clients</a:t>
            </a:r>
          </a:p>
        </p:txBody>
      </p:sp>
      <p:sp>
        <p:nvSpPr>
          <p:cNvPr id="11" name="TextBox 10">
            <a:extLst>
              <a:ext uri="{FF2B5EF4-FFF2-40B4-BE49-F238E27FC236}">
                <a16:creationId xmlns:a16="http://schemas.microsoft.com/office/drawing/2014/main" id="{4FE6D3FA-3A81-4141-A363-13D1EF9A8CDE}"/>
              </a:ext>
            </a:extLst>
          </p:cNvPr>
          <p:cNvSpPr txBox="1"/>
          <p:nvPr/>
        </p:nvSpPr>
        <p:spPr>
          <a:xfrm>
            <a:off x="3545413" y="4094206"/>
            <a:ext cx="2142016"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FFFFFF"/>
                </a:solidFill>
                <a:effectLst/>
                <a:uLnTx/>
                <a:uFillTx/>
                <a:latin typeface="Calibri" panose="020F0502020204030204"/>
                <a:ea typeface="+mn-ea"/>
                <a:cs typeface="+mn-cs"/>
              </a:rPr>
              <a:t>Unite Us Users</a:t>
            </a:r>
          </a:p>
        </p:txBody>
      </p:sp>
      <p:sp>
        <p:nvSpPr>
          <p:cNvPr id="12" name="TextBox 11">
            <a:extLst>
              <a:ext uri="{FF2B5EF4-FFF2-40B4-BE49-F238E27FC236}">
                <a16:creationId xmlns:a16="http://schemas.microsoft.com/office/drawing/2014/main" id="{AF38B159-57F3-4080-AA31-A384749E3EBD}"/>
              </a:ext>
            </a:extLst>
          </p:cNvPr>
          <p:cNvSpPr txBox="1"/>
          <p:nvPr/>
        </p:nvSpPr>
        <p:spPr>
          <a:xfrm>
            <a:off x="442853" y="4093813"/>
            <a:ext cx="2554077"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solidFill>
                  <a:srgbClr val="FFFFFF"/>
                </a:solidFill>
                <a:latin typeface="Calibri" panose="020F0502020204030204"/>
              </a:rPr>
              <a:t>Organizational Sites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6887A148-5426-4816-8CF8-29C30F598DCE}"/>
              </a:ext>
            </a:extLst>
          </p:cNvPr>
          <p:cNvSpPr txBox="1"/>
          <p:nvPr/>
        </p:nvSpPr>
        <p:spPr>
          <a:xfrm>
            <a:off x="888922" y="2707972"/>
            <a:ext cx="1718459" cy="707886"/>
          </a:xfrm>
          <a:prstGeom prst="rect">
            <a:avLst/>
          </a:prstGeom>
          <a:noFill/>
          <a:ln w="7620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24446C">
                    <a:lumMod val="75000"/>
                  </a:srgbClr>
                </a:solidFill>
                <a:effectLst/>
                <a:uLnTx/>
                <a:uFillTx/>
                <a:latin typeface="Calibri" panose="020F0502020204030204"/>
                <a:ea typeface="+mn-ea"/>
                <a:cs typeface="+mn-cs"/>
              </a:rPr>
              <a:t>53</a:t>
            </a:r>
          </a:p>
        </p:txBody>
      </p:sp>
      <p:sp>
        <p:nvSpPr>
          <p:cNvPr id="14" name="TextBox 13">
            <a:extLst>
              <a:ext uri="{FF2B5EF4-FFF2-40B4-BE49-F238E27FC236}">
                <a16:creationId xmlns:a16="http://schemas.microsoft.com/office/drawing/2014/main" id="{7AC876BC-B2A3-48F4-A5E2-E24A3907C27A}"/>
              </a:ext>
            </a:extLst>
          </p:cNvPr>
          <p:cNvSpPr txBox="1"/>
          <p:nvPr/>
        </p:nvSpPr>
        <p:spPr>
          <a:xfrm>
            <a:off x="3764652" y="2712641"/>
            <a:ext cx="1718459" cy="707886"/>
          </a:xfrm>
          <a:prstGeom prst="rect">
            <a:avLst/>
          </a:prstGeom>
          <a:noFill/>
          <a:ln w="7620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a:solidFill>
                  <a:srgbClr val="24446C">
                    <a:lumMod val="75000"/>
                  </a:srgbClr>
                </a:solidFill>
                <a:latin typeface="Calibri" panose="020F0502020204030204"/>
              </a:rPr>
              <a:t>468</a:t>
            </a:r>
            <a:endParaRPr kumimoji="0" lang="en-US" sz="4000" b="1" i="0" u="none" strike="noStrike" kern="1200" cap="none" spc="0" normalizeH="0" baseline="0" noProof="0" dirty="0">
              <a:ln>
                <a:noFill/>
              </a:ln>
              <a:solidFill>
                <a:srgbClr val="24446C">
                  <a:lumMod val="75000"/>
                </a:srgbClr>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808F2160-1BA1-4222-9A3D-E74D2151D0FE}"/>
              </a:ext>
            </a:extLst>
          </p:cNvPr>
          <p:cNvSpPr txBox="1"/>
          <p:nvPr/>
        </p:nvSpPr>
        <p:spPr>
          <a:xfrm>
            <a:off x="6641017" y="2712641"/>
            <a:ext cx="1718459" cy="707886"/>
          </a:xfrm>
          <a:prstGeom prst="rect">
            <a:avLst/>
          </a:prstGeom>
          <a:noFill/>
          <a:ln w="7620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24446C">
                    <a:lumMod val="75000"/>
                  </a:srgbClr>
                </a:solidFill>
                <a:effectLst/>
                <a:uLnTx/>
                <a:uFillTx/>
                <a:latin typeface="Calibri" panose="020F0502020204030204"/>
                <a:ea typeface="+mn-ea"/>
                <a:cs typeface="+mn-cs"/>
              </a:rPr>
              <a:t>239</a:t>
            </a:r>
          </a:p>
        </p:txBody>
      </p:sp>
      <p:sp>
        <p:nvSpPr>
          <p:cNvPr id="16" name="TextBox 15">
            <a:extLst>
              <a:ext uri="{FF2B5EF4-FFF2-40B4-BE49-F238E27FC236}">
                <a16:creationId xmlns:a16="http://schemas.microsoft.com/office/drawing/2014/main" id="{324518E7-D722-4B47-A2E5-84D86DCE408A}"/>
              </a:ext>
            </a:extLst>
          </p:cNvPr>
          <p:cNvSpPr txBox="1"/>
          <p:nvPr/>
        </p:nvSpPr>
        <p:spPr>
          <a:xfrm>
            <a:off x="9558248" y="2697131"/>
            <a:ext cx="1718459" cy="707886"/>
          </a:xfrm>
          <a:prstGeom prst="rect">
            <a:avLst/>
          </a:prstGeom>
          <a:noFill/>
          <a:ln w="7620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24446C">
                    <a:lumMod val="75000"/>
                  </a:srgbClr>
                </a:solidFill>
                <a:effectLst/>
                <a:uLnTx/>
                <a:uFillTx/>
                <a:latin typeface="Calibri" panose="020F0502020204030204"/>
                <a:ea typeface="+mn-ea"/>
                <a:cs typeface="+mn-cs"/>
              </a:rPr>
              <a:t>732</a:t>
            </a:r>
          </a:p>
        </p:txBody>
      </p:sp>
      <p:sp>
        <p:nvSpPr>
          <p:cNvPr id="17" name="TextBox 16">
            <a:extLst>
              <a:ext uri="{FF2B5EF4-FFF2-40B4-BE49-F238E27FC236}">
                <a16:creationId xmlns:a16="http://schemas.microsoft.com/office/drawing/2014/main" id="{5FE9E8F9-2871-4267-A4DF-D5E9766407CF}"/>
              </a:ext>
            </a:extLst>
          </p:cNvPr>
          <p:cNvSpPr txBox="1"/>
          <p:nvPr/>
        </p:nvSpPr>
        <p:spPr>
          <a:xfrm>
            <a:off x="509952" y="1329720"/>
            <a:ext cx="8208021" cy="461665"/>
          </a:xfrm>
          <a:prstGeom prst="rect">
            <a:avLst/>
          </a:prstGeom>
          <a:noFill/>
        </p:spPr>
        <p:txBody>
          <a:bodyPr wrap="square" rtlCol="0">
            <a:spAutoFit/>
          </a:bodyPr>
          <a:lstStyle/>
          <a:p>
            <a:r>
              <a:rPr lang="en-US" sz="2400" b="1" dirty="0"/>
              <a:t>Launched August 1, 2019 in Weber and Washington Counties</a:t>
            </a:r>
          </a:p>
        </p:txBody>
      </p:sp>
      <p:pic>
        <p:nvPicPr>
          <p:cNvPr id="18" name="Picture 17" descr="Connect Us Logo.png">
            <a:extLst>
              <a:ext uri="{FF2B5EF4-FFF2-40B4-BE49-F238E27FC236}">
                <a16:creationId xmlns:a16="http://schemas.microsoft.com/office/drawing/2014/main" id="{83539329-6182-4FE8-BAEA-3039977413A8}"/>
              </a:ext>
            </a:extLst>
          </p:cNvPr>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7984308" y="398896"/>
            <a:ext cx="3602355" cy="974725"/>
          </a:xfrm>
          <a:prstGeom prst="rect">
            <a:avLst/>
          </a:prstGeom>
          <a:noFill/>
          <a:ln>
            <a:noFill/>
          </a:ln>
        </p:spPr>
      </p:pic>
    </p:spTree>
    <p:extLst>
      <p:ext uri="{BB962C8B-B14F-4D97-AF65-F5344CB8AC3E}">
        <p14:creationId xmlns:p14="http://schemas.microsoft.com/office/powerpoint/2010/main" val="21173083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C6EE363-568A-6E47-A772-1F9C928BC28E}"/>
              </a:ext>
            </a:extLst>
          </p:cNvPr>
          <p:cNvSpPr/>
          <p:nvPr/>
        </p:nvSpPr>
        <p:spPr>
          <a:xfrm>
            <a:off x="322217" y="1859561"/>
            <a:ext cx="11451772" cy="200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EFFB153F-7EAF-804B-B9AD-7FB60138D1A6}"/>
              </a:ext>
            </a:extLst>
          </p:cNvPr>
          <p:cNvSpPr txBox="1"/>
          <p:nvPr/>
        </p:nvSpPr>
        <p:spPr>
          <a:xfrm>
            <a:off x="2874902" y="420738"/>
            <a:ext cx="644219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2C405A"/>
                </a:solidFill>
                <a:effectLst/>
                <a:uLnTx/>
                <a:uFillTx/>
                <a:latin typeface="Avenir Roman" charset="0"/>
                <a:ea typeface="Avenir Roman" charset="0"/>
                <a:cs typeface="Avenir Roman" charset="0"/>
              </a:rPr>
              <a:t>About Unite Us</a:t>
            </a:r>
          </a:p>
        </p:txBody>
      </p:sp>
      <p:grpSp>
        <p:nvGrpSpPr>
          <p:cNvPr id="12" name="Group 11">
            <a:extLst>
              <a:ext uri="{FF2B5EF4-FFF2-40B4-BE49-F238E27FC236}">
                <a16:creationId xmlns:a16="http://schemas.microsoft.com/office/drawing/2014/main" id="{F84D1C3F-39C2-2C45-92E1-61FC4A8E1CC8}"/>
              </a:ext>
            </a:extLst>
          </p:cNvPr>
          <p:cNvGrpSpPr/>
          <p:nvPr/>
        </p:nvGrpSpPr>
        <p:grpSpPr>
          <a:xfrm>
            <a:off x="589121" y="1320034"/>
            <a:ext cx="5346942" cy="3210908"/>
            <a:chOff x="2753676" y="1590717"/>
            <a:chExt cx="5595449" cy="3680072"/>
          </a:xfrm>
          <a:solidFill>
            <a:srgbClr val="00194C"/>
          </a:solidFill>
        </p:grpSpPr>
        <p:sp>
          <p:nvSpPr>
            <p:cNvPr id="13" name="Freeform 15">
              <a:extLst>
                <a:ext uri="{FF2B5EF4-FFF2-40B4-BE49-F238E27FC236}">
                  <a16:creationId xmlns:a16="http://schemas.microsoft.com/office/drawing/2014/main" id="{11608CBC-AFE9-3A45-AA6E-EA31029190D7}"/>
                </a:ext>
              </a:extLst>
            </p:cNvPr>
            <p:cNvSpPr>
              <a:spLocks/>
            </p:cNvSpPr>
            <p:nvPr/>
          </p:nvSpPr>
          <p:spPr bwMode="auto">
            <a:xfrm>
              <a:off x="7936540" y="1590717"/>
              <a:ext cx="412585" cy="683229"/>
            </a:xfrm>
            <a:custGeom>
              <a:avLst/>
              <a:gdLst/>
              <a:ahLst/>
              <a:cxnLst>
                <a:cxn ang="0">
                  <a:pos x="49" y="10"/>
                </a:cxn>
                <a:cxn ang="0">
                  <a:pos x="18" y="69"/>
                </a:cxn>
                <a:cxn ang="0">
                  <a:pos x="33" y="91"/>
                </a:cxn>
                <a:cxn ang="0">
                  <a:pos x="18" y="118"/>
                </a:cxn>
                <a:cxn ang="0">
                  <a:pos x="27" y="127"/>
                </a:cxn>
                <a:cxn ang="0">
                  <a:pos x="21" y="145"/>
                </a:cxn>
                <a:cxn ang="0">
                  <a:pos x="21" y="175"/>
                </a:cxn>
                <a:cxn ang="0">
                  <a:pos x="0" y="186"/>
                </a:cxn>
                <a:cxn ang="0">
                  <a:pos x="8" y="195"/>
                </a:cxn>
                <a:cxn ang="0">
                  <a:pos x="52" y="307"/>
                </a:cxn>
                <a:cxn ang="0">
                  <a:pos x="87" y="321"/>
                </a:cxn>
                <a:cxn ang="0">
                  <a:pos x="85" y="298"/>
                </a:cxn>
                <a:cxn ang="0">
                  <a:pos x="102" y="280"/>
                </a:cxn>
                <a:cxn ang="0">
                  <a:pos x="96" y="261"/>
                </a:cxn>
                <a:cxn ang="0">
                  <a:pos x="139" y="238"/>
                </a:cxn>
                <a:cxn ang="0">
                  <a:pos x="141" y="207"/>
                </a:cxn>
                <a:cxn ang="0">
                  <a:pos x="166" y="205"/>
                </a:cxn>
                <a:cxn ang="0">
                  <a:pos x="186" y="181"/>
                </a:cxn>
                <a:cxn ang="0">
                  <a:pos x="210" y="165"/>
                </a:cxn>
                <a:cxn ang="0">
                  <a:pos x="210" y="145"/>
                </a:cxn>
                <a:cxn ang="0">
                  <a:pos x="177" y="139"/>
                </a:cxn>
                <a:cxn ang="0">
                  <a:pos x="171" y="117"/>
                </a:cxn>
                <a:cxn ang="0">
                  <a:pos x="138" y="114"/>
                </a:cxn>
                <a:cxn ang="0">
                  <a:pos x="111" y="19"/>
                </a:cxn>
                <a:cxn ang="0">
                  <a:pos x="99" y="0"/>
                </a:cxn>
                <a:cxn ang="0">
                  <a:pos x="66" y="8"/>
                </a:cxn>
                <a:cxn ang="0">
                  <a:pos x="60" y="17"/>
                </a:cxn>
                <a:cxn ang="0">
                  <a:pos x="49" y="10"/>
                </a:cxn>
              </a:cxnLst>
              <a:rect l="0" t="0" r="r" b="b"/>
              <a:pathLst>
                <a:path w="210" h="321">
                  <a:moveTo>
                    <a:pt x="49" y="10"/>
                  </a:moveTo>
                  <a:lnTo>
                    <a:pt x="18" y="69"/>
                  </a:lnTo>
                  <a:lnTo>
                    <a:pt x="33" y="91"/>
                  </a:lnTo>
                  <a:lnTo>
                    <a:pt x="18" y="118"/>
                  </a:lnTo>
                  <a:lnTo>
                    <a:pt x="27" y="127"/>
                  </a:lnTo>
                  <a:lnTo>
                    <a:pt x="21" y="145"/>
                  </a:lnTo>
                  <a:lnTo>
                    <a:pt x="21" y="175"/>
                  </a:lnTo>
                  <a:lnTo>
                    <a:pt x="0" y="186"/>
                  </a:lnTo>
                  <a:lnTo>
                    <a:pt x="8" y="195"/>
                  </a:lnTo>
                  <a:lnTo>
                    <a:pt x="52" y="307"/>
                  </a:lnTo>
                  <a:lnTo>
                    <a:pt x="87" y="321"/>
                  </a:lnTo>
                  <a:lnTo>
                    <a:pt x="85" y="298"/>
                  </a:lnTo>
                  <a:lnTo>
                    <a:pt x="102" y="280"/>
                  </a:lnTo>
                  <a:lnTo>
                    <a:pt x="96" y="261"/>
                  </a:lnTo>
                  <a:lnTo>
                    <a:pt x="139" y="238"/>
                  </a:lnTo>
                  <a:lnTo>
                    <a:pt x="141" y="207"/>
                  </a:lnTo>
                  <a:lnTo>
                    <a:pt x="166" y="205"/>
                  </a:lnTo>
                  <a:lnTo>
                    <a:pt x="186" y="181"/>
                  </a:lnTo>
                  <a:lnTo>
                    <a:pt x="210" y="165"/>
                  </a:lnTo>
                  <a:lnTo>
                    <a:pt x="210" y="145"/>
                  </a:lnTo>
                  <a:lnTo>
                    <a:pt x="177" y="139"/>
                  </a:lnTo>
                  <a:lnTo>
                    <a:pt x="171" y="117"/>
                  </a:lnTo>
                  <a:lnTo>
                    <a:pt x="138" y="114"/>
                  </a:lnTo>
                  <a:lnTo>
                    <a:pt x="111" y="19"/>
                  </a:lnTo>
                  <a:lnTo>
                    <a:pt x="99" y="0"/>
                  </a:lnTo>
                  <a:lnTo>
                    <a:pt x="66" y="8"/>
                  </a:lnTo>
                  <a:lnTo>
                    <a:pt x="60" y="17"/>
                  </a:lnTo>
                  <a:lnTo>
                    <a:pt x="49" y="10"/>
                  </a:lnTo>
                  <a:close/>
                </a:path>
              </a:pathLst>
            </a:custGeom>
            <a:solidFill>
              <a:schemeClr val="bg1">
                <a:lumMod val="65000"/>
              </a:schemeClr>
            </a:solidFill>
            <a:ln w="6350">
              <a:solidFill>
                <a:sysClr val="window" lastClr="FFFFFF"/>
              </a:solidFill>
              <a:prstDash val="solid"/>
              <a:round/>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de-DE" sz="2400" b="0" i="0" u="none" strike="noStrike" kern="0" cap="none" spc="0" normalizeH="0" baseline="0" noProof="0" dirty="0">
                <a:ln>
                  <a:noFill/>
                </a:ln>
                <a:solidFill>
                  <a:srgbClr val="FFC000"/>
                </a:solidFill>
                <a:effectLst/>
                <a:uLnTx/>
                <a:uFillTx/>
                <a:latin typeface="Calibri" panose="020F0502020204030204"/>
                <a:ea typeface="+mn-ea"/>
                <a:cs typeface="+mn-cs"/>
              </a:endParaRPr>
            </a:p>
          </p:txBody>
        </p:sp>
        <p:sp>
          <p:nvSpPr>
            <p:cNvPr id="14" name="Freeform 16">
              <a:extLst>
                <a:ext uri="{FF2B5EF4-FFF2-40B4-BE49-F238E27FC236}">
                  <a16:creationId xmlns:a16="http://schemas.microsoft.com/office/drawing/2014/main" id="{5FABF4B8-54C7-414B-B281-BA54B21D1013}"/>
                </a:ext>
              </a:extLst>
            </p:cNvPr>
            <p:cNvSpPr>
              <a:spLocks/>
            </p:cNvSpPr>
            <p:nvPr/>
          </p:nvSpPr>
          <p:spPr bwMode="auto">
            <a:xfrm>
              <a:off x="7321590" y="2940148"/>
              <a:ext cx="530467" cy="236257"/>
            </a:xfrm>
            <a:custGeom>
              <a:avLst/>
              <a:gdLst/>
              <a:ahLst/>
              <a:cxnLst>
                <a:cxn ang="0">
                  <a:pos x="0" y="38"/>
                </a:cxn>
                <a:cxn ang="0">
                  <a:pos x="201" y="0"/>
                </a:cxn>
                <a:cxn ang="0">
                  <a:pos x="234" y="76"/>
                </a:cxn>
                <a:cxn ang="0">
                  <a:pos x="269" y="68"/>
                </a:cxn>
                <a:cxn ang="0">
                  <a:pos x="270" y="106"/>
                </a:cxn>
                <a:cxn ang="0">
                  <a:pos x="242" y="111"/>
                </a:cxn>
                <a:cxn ang="0">
                  <a:pos x="217" y="86"/>
                </a:cxn>
                <a:cxn ang="0">
                  <a:pos x="201" y="56"/>
                </a:cxn>
                <a:cxn ang="0">
                  <a:pos x="198" y="14"/>
                </a:cxn>
                <a:cxn ang="0">
                  <a:pos x="186" y="35"/>
                </a:cxn>
                <a:cxn ang="0">
                  <a:pos x="200" y="98"/>
                </a:cxn>
                <a:cxn ang="0">
                  <a:pos x="141" y="107"/>
                </a:cxn>
                <a:cxn ang="0">
                  <a:pos x="139" y="61"/>
                </a:cxn>
                <a:cxn ang="0">
                  <a:pos x="103" y="41"/>
                </a:cxn>
                <a:cxn ang="0">
                  <a:pos x="72" y="36"/>
                </a:cxn>
                <a:cxn ang="0">
                  <a:pos x="8" y="68"/>
                </a:cxn>
                <a:cxn ang="0">
                  <a:pos x="0" y="38"/>
                </a:cxn>
              </a:cxnLst>
              <a:rect l="0" t="0" r="r" b="b"/>
              <a:pathLst>
                <a:path w="270" h="111">
                  <a:moveTo>
                    <a:pt x="0" y="38"/>
                  </a:moveTo>
                  <a:lnTo>
                    <a:pt x="201" y="0"/>
                  </a:lnTo>
                  <a:lnTo>
                    <a:pt x="234" y="76"/>
                  </a:lnTo>
                  <a:lnTo>
                    <a:pt x="269" y="68"/>
                  </a:lnTo>
                  <a:lnTo>
                    <a:pt x="270" y="106"/>
                  </a:lnTo>
                  <a:lnTo>
                    <a:pt x="242" y="111"/>
                  </a:lnTo>
                  <a:lnTo>
                    <a:pt x="217" y="86"/>
                  </a:lnTo>
                  <a:lnTo>
                    <a:pt x="201" y="56"/>
                  </a:lnTo>
                  <a:lnTo>
                    <a:pt x="198" y="14"/>
                  </a:lnTo>
                  <a:lnTo>
                    <a:pt x="186" y="35"/>
                  </a:lnTo>
                  <a:lnTo>
                    <a:pt x="200" y="98"/>
                  </a:lnTo>
                  <a:lnTo>
                    <a:pt x="141" y="107"/>
                  </a:lnTo>
                  <a:lnTo>
                    <a:pt x="139" y="61"/>
                  </a:lnTo>
                  <a:lnTo>
                    <a:pt x="103" y="41"/>
                  </a:lnTo>
                  <a:lnTo>
                    <a:pt x="72" y="36"/>
                  </a:lnTo>
                  <a:lnTo>
                    <a:pt x="8" y="68"/>
                  </a:lnTo>
                  <a:lnTo>
                    <a:pt x="0" y="38"/>
                  </a:lnTo>
                  <a:close/>
                </a:path>
              </a:pathLst>
            </a:custGeom>
            <a:solidFill>
              <a:srgbClr val="4F7DC2"/>
            </a:solidFill>
            <a:ln w="6350">
              <a:solidFill>
                <a:sysClr val="window" lastClr="FFFFFF"/>
              </a:solidFill>
              <a:prstDash val="solid"/>
              <a:round/>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de-DE" sz="24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23" name="Freeform 17">
              <a:extLst>
                <a:ext uri="{FF2B5EF4-FFF2-40B4-BE49-F238E27FC236}">
                  <a16:creationId xmlns:a16="http://schemas.microsoft.com/office/drawing/2014/main" id="{F72C3E54-31E9-7840-9575-E5D6786C224C}"/>
                </a:ext>
              </a:extLst>
            </p:cNvPr>
            <p:cNvSpPr>
              <a:spLocks/>
            </p:cNvSpPr>
            <p:nvPr/>
          </p:nvSpPr>
          <p:spPr bwMode="auto">
            <a:xfrm>
              <a:off x="2989439" y="1641800"/>
              <a:ext cx="699432" cy="555523"/>
            </a:xfrm>
            <a:custGeom>
              <a:avLst/>
              <a:gdLst/>
              <a:ahLst/>
              <a:cxnLst>
                <a:cxn ang="0">
                  <a:pos x="90" y="0"/>
                </a:cxn>
                <a:cxn ang="0">
                  <a:pos x="163" y="20"/>
                </a:cxn>
                <a:cxn ang="0">
                  <a:pos x="219" y="33"/>
                </a:cxn>
                <a:cxn ang="0">
                  <a:pos x="246" y="39"/>
                </a:cxn>
                <a:cxn ang="0">
                  <a:pos x="274" y="43"/>
                </a:cxn>
                <a:cxn ang="0">
                  <a:pos x="311" y="50"/>
                </a:cxn>
                <a:cxn ang="0">
                  <a:pos x="356" y="58"/>
                </a:cxn>
                <a:cxn ang="0">
                  <a:pos x="327" y="261"/>
                </a:cxn>
                <a:cxn ang="0">
                  <a:pos x="189" y="232"/>
                </a:cxn>
                <a:cxn ang="0">
                  <a:pos x="170" y="245"/>
                </a:cxn>
                <a:cxn ang="0">
                  <a:pos x="145" y="225"/>
                </a:cxn>
                <a:cxn ang="0">
                  <a:pos x="123" y="245"/>
                </a:cxn>
                <a:cxn ang="0">
                  <a:pos x="103" y="228"/>
                </a:cxn>
                <a:cxn ang="0">
                  <a:pos x="46" y="225"/>
                </a:cxn>
                <a:cxn ang="0">
                  <a:pos x="54" y="192"/>
                </a:cxn>
                <a:cxn ang="0">
                  <a:pos x="13" y="189"/>
                </a:cxn>
                <a:cxn ang="0">
                  <a:pos x="9" y="170"/>
                </a:cxn>
                <a:cxn ang="0">
                  <a:pos x="17" y="150"/>
                </a:cxn>
                <a:cxn ang="0">
                  <a:pos x="7" y="132"/>
                </a:cxn>
                <a:cxn ang="0">
                  <a:pos x="8" y="81"/>
                </a:cxn>
                <a:cxn ang="0">
                  <a:pos x="0" y="42"/>
                </a:cxn>
                <a:cxn ang="0">
                  <a:pos x="5" y="27"/>
                </a:cxn>
                <a:cxn ang="0">
                  <a:pos x="23" y="33"/>
                </a:cxn>
                <a:cxn ang="0">
                  <a:pos x="42" y="56"/>
                </a:cxn>
                <a:cxn ang="0">
                  <a:pos x="77" y="61"/>
                </a:cxn>
                <a:cxn ang="0">
                  <a:pos x="86" y="80"/>
                </a:cxn>
                <a:cxn ang="0">
                  <a:pos x="69" y="80"/>
                </a:cxn>
                <a:cxn ang="0">
                  <a:pos x="67" y="96"/>
                </a:cxn>
                <a:cxn ang="0">
                  <a:pos x="77" y="98"/>
                </a:cxn>
                <a:cxn ang="0">
                  <a:pos x="81" y="114"/>
                </a:cxn>
                <a:cxn ang="0">
                  <a:pos x="60" y="126"/>
                </a:cxn>
                <a:cxn ang="0">
                  <a:pos x="60" y="137"/>
                </a:cxn>
                <a:cxn ang="0">
                  <a:pos x="84" y="137"/>
                </a:cxn>
                <a:cxn ang="0">
                  <a:pos x="90" y="109"/>
                </a:cxn>
                <a:cxn ang="0">
                  <a:pos x="108" y="92"/>
                </a:cxn>
                <a:cxn ang="0">
                  <a:pos x="86" y="48"/>
                </a:cxn>
                <a:cxn ang="0">
                  <a:pos x="100" y="34"/>
                </a:cxn>
                <a:cxn ang="0">
                  <a:pos x="90" y="0"/>
                </a:cxn>
              </a:cxnLst>
              <a:rect l="0" t="0" r="r" b="b"/>
              <a:pathLst>
                <a:path w="356" h="261">
                  <a:moveTo>
                    <a:pt x="90" y="0"/>
                  </a:moveTo>
                  <a:lnTo>
                    <a:pt x="163" y="20"/>
                  </a:lnTo>
                  <a:lnTo>
                    <a:pt x="219" y="33"/>
                  </a:lnTo>
                  <a:lnTo>
                    <a:pt x="246" y="39"/>
                  </a:lnTo>
                  <a:lnTo>
                    <a:pt x="274" y="43"/>
                  </a:lnTo>
                  <a:lnTo>
                    <a:pt x="311" y="50"/>
                  </a:lnTo>
                  <a:lnTo>
                    <a:pt x="356" y="58"/>
                  </a:lnTo>
                  <a:lnTo>
                    <a:pt x="327" y="261"/>
                  </a:lnTo>
                  <a:lnTo>
                    <a:pt x="189" y="232"/>
                  </a:lnTo>
                  <a:lnTo>
                    <a:pt x="170" y="245"/>
                  </a:lnTo>
                  <a:lnTo>
                    <a:pt x="145" y="225"/>
                  </a:lnTo>
                  <a:lnTo>
                    <a:pt x="123" y="245"/>
                  </a:lnTo>
                  <a:lnTo>
                    <a:pt x="103" y="228"/>
                  </a:lnTo>
                  <a:lnTo>
                    <a:pt x="46" y="225"/>
                  </a:lnTo>
                  <a:lnTo>
                    <a:pt x="54" y="192"/>
                  </a:lnTo>
                  <a:lnTo>
                    <a:pt x="13" y="189"/>
                  </a:lnTo>
                  <a:lnTo>
                    <a:pt x="9" y="170"/>
                  </a:lnTo>
                  <a:lnTo>
                    <a:pt x="17" y="150"/>
                  </a:lnTo>
                  <a:lnTo>
                    <a:pt x="7" y="132"/>
                  </a:lnTo>
                  <a:lnTo>
                    <a:pt x="8" y="81"/>
                  </a:lnTo>
                  <a:lnTo>
                    <a:pt x="0" y="42"/>
                  </a:lnTo>
                  <a:lnTo>
                    <a:pt x="5" y="27"/>
                  </a:lnTo>
                  <a:lnTo>
                    <a:pt x="23" y="33"/>
                  </a:lnTo>
                  <a:lnTo>
                    <a:pt x="42" y="56"/>
                  </a:lnTo>
                  <a:lnTo>
                    <a:pt x="77" y="61"/>
                  </a:lnTo>
                  <a:lnTo>
                    <a:pt x="86" y="80"/>
                  </a:lnTo>
                  <a:lnTo>
                    <a:pt x="69" y="80"/>
                  </a:lnTo>
                  <a:lnTo>
                    <a:pt x="67" y="96"/>
                  </a:lnTo>
                  <a:lnTo>
                    <a:pt x="77" y="98"/>
                  </a:lnTo>
                  <a:lnTo>
                    <a:pt x="81" y="114"/>
                  </a:lnTo>
                  <a:lnTo>
                    <a:pt x="60" y="126"/>
                  </a:lnTo>
                  <a:lnTo>
                    <a:pt x="60" y="137"/>
                  </a:lnTo>
                  <a:lnTo>
                    <a:pt x="84" y="137"/>
                  </a:lnTo>
                  <a:lnTo>
                    <a:pt x="90" y="109"/>
                  </a:lnTo>
                  <a:lnTo>
                    <a:pt x="108" y="92"/>
                  </a:lnTo>
                  <a:lnTo>
                    <a:pt x="86" y="48"/>
                  </a:lnTo>
                  <a:lnTo>
                    <a:pt x="100" y="34"/>
                  </a:lnTo>
                  <a:lnTo>
                    <a:pt x="90" y="0"/>
                  </a:lnTo>
                  <a:close/>
                </a:path>
              </a:pathLst>
            </a:custGeom>
            <a:solidFill>
              <a:srgbClr val="4F7DC2"/>
            </a:solidFill>
            <a:ln w="6350">
              <a:solidFill>
                <a:sysClr val="window" lastClr="FFFFFF"/>
              </a:solidFill>
              <a:prstDash val="solid"/>
              <a:round/>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de-DE" sz="24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24" name="Freeform 18">
              <a:extLst>
                <a:ext uri="{FF2B5EF4-FFF2-40B4-BE49-F238E27FC236}">
                  <a16:creationId xmlns:a16="http://schemas.microsoft.com/office/drawing/2014/main" id="{21EDF6CA-7B3A-7D4B-A9A2-BCC6336A3CF2}"/>
                </a:ext>
              </a:extLst>
            </p:cNvPr>
            <p:cNvSpPr>
              <a:spLocks/>
            </p:cNvSpPr>
            <p:nvPr/>
          </p:nvSpPr>
          <p:spPr bwMode="auto">
            <a:xfrm>
              <a:off x="2824404" y="2044074"/>
              <a:ext cx="872324" cy="721541"/>
            </a:xfrm>
            <a:custGeom>
              <a:avLst/>
              <a:gdLst/>
              <a:ahLst/>
              <a:cxnLst>
                <a:cxn ang="0">
                  <a:pos x="97" y="0"/>
                </a:cxn>
                <a:cxn ang="0">
                  <a:pos x="84" y="7"/>
                </a:cxn>
                <a:cxn ang="0">
                  <a:pos x="76" y="37"/>
                </a:cxn>
                <a:cxn ang="0">
                  <a:pos x="68" y="62"/>
                </a:cxn>
                <a:cxn ang="0">
                  <a:pos x="62" y="82"/>
                </a:cxn>
                <a:cxn ang="0">
                  <a:pos x="54" y="104"/>
                </a:cxn>
                <a:cxn ang="0">
                  <a:pos x="45" y="126"/>
                </a:cxn>
                <a:cxn ang="0">
                  <a:pos x="33" y="150"/>
                </a:cxn>
                <a:cxn ang="0">
                  <a:pos x="17" y="178"/>
                </a:cxn>
                <a:cxn ang="0">
                  <a:pos x="0" y="205"/>
                </a:cxn>
                <a:cxn ang="0">
                  <a:pos x="0" y="264"/>
                </a:cxn>
                <a:cxn ang="0">
                  <a:pos x="249" y="315"/>
                </a:cxn>
                <a:cxn ang="0">
                  <a:pos x="364" y="339"/>
                </a:cxn>
                <a:cxn ang="0">
                  <a:pos x="388" y="221"/>
                </a:cxn>
                <a:cxn ang="0">
                  <a:pos x="403" y="211"/>
                </a:cxn>
                <a:cxn ang="0">
                  <a:pos x="389" y="185"/>
                </a:cxn>
                <a:cxn ang="0">
                  <a:pos x="396" y="158"/>
                </a:cxn>
                <a:cxn ang="0">
                  <a:pos x="444" y="113"/>
                </a:cxn>
                <a:cxn ang="0">
                  <a:pos x="411" y="72"/>
                </a:cxn>
                <a:cxn ang="0">
                  <a:pos x="273" y="43"/>
                </a:cxn>
                <a:cxn ang="0">
                  <a:pos x="254" y="55"/>
                </a:cxn>
                <a:cxn ang="0">
                  <a:pos x="229" y="35"/>
                </a:cxn>
                <a:cxn ang="0">
                  <a:pos x="207" y="56"/>
                </a:cxn>
                <a:cxn ang="0">
                  <a:pos x="186" y="35"/>
                </a:cxn>
                <a:cxn ang="0">
                  <a:pos x="131" y="36"/>
                </a:cxn>
                <a:cxn ang="0">
                  <a:pos x="138" y="3"/>
                </a:cxn>
                <a:cxn ang="0">
                  <a:pos x="97" y="0"/>
                </a:cxn>
              </a:cxnLst>
              <a:rect l="0" t="0" r="r" b="b"/>
              <a:pathLst>
                <a:path w="444" h="339">
                  <a:moveTo>
                    <a:pt x="97" y="0"/>
                  </a:moveTo>
                  <a:lnTo>
                    <a:pt x="84" y="7"/>
                  </a:lnTo>
                  <a:lnTo>
                    <a:pt x="76" y="37"/>
                  </a:lnTo>
                  <a:lnTo>
                    <a:pt x="68" y="62"/>
                  </a:lnTo>
                  <a:lnTo>
                    <a:pt x="62" y="82"/>
                  </a:lnTo>
                  <a:lnTo>
                    <a:pt x="54" y="104"/>
                  </a:lnTo>
                  <a:lnTo>
                    <a:pt x="45" y="126"/>
                  </a:lnTo>
                  <a:lnTo>
                    <a:pt x="33" y="150"/>
                  </a:lnTo>
                  <a:lnTo>
                    <a:pt x="17" y="178"/>
                  </a:lnTo>
                  <a:lnTo>
                    <a:pt x="0" y="205"/>
                  </a:lnTo>
                  <a:lnTo>
                    <a:pt x="0" y="264"/>
                  </a:lnTo>
                  <a:lnTo>
                    <a:pt x="249" y="315"/>
                  </a:lnTo>
                  <a:lnTo>
                    <a:pt x="364" y="339"/>
                  </a:lnTo>
                  <a:lnTo>
                    <a:pt x="388" y="221"/>
                  </a:lnTo>
                  <a:lnTo>
                    <a:pt x="403" y="211"/>
                  </a:lnTo>
                  <a:lnTo>
                    <a:pt x="389" y="185"/>
                  </a:lnTo>
                  <a:lnTo>
                    <a:pt x="396" y="158"/>
                  </a:lnTo>
                  <a:lnTo>
                    <a:pt x="444" y="113"/>
                  </a:lnTo>
                  <a:lnTo>
                    <a:pt x="411" y="72"/>
                  </a:lnTo>
                  <a:lnTo>
                    <a:pt x="273" y="43"/>
                  </a:lnTo>
                  <a:lnTo>
                    <a:pt x="254" y="55"/>
                  </a:lnTo>
                  <a:lnTo>
                    <a:pt x="229" y="35"/>
                  </a:lnTo>
                  <a:lnTo>
                    <a:pt x="207" y="56"/>
                  </a:lnTo>
                  <a:lnTo>
                    <a:pt x="186" y="35"/>
                  </a:lnTo>
                  <a:lnTo>
                    <a:pt x="131" y="36"/>
                  </a:lnTo>
                  <a:lnTo>
                    <a:pt x="138" y="3"/>
                  </a:lnTo>
                  <a:lnTo>
                    <a:pt x="97" y="0"/>
                  </a:lnTo>
                  <a:close/>
                </a:path>
              </a:pathLst>
            </a:custGeom>
            <a:solidFill>
              <a:srgbClr val="4F7DC2"/>
            </a:solidFill>
            <a:ln w="6350">
              <a:solidFill>
                <a:sysClr val="window" lastClr="FFFFFF"/>
              </a:solidFill>
              <a:prstDash val="solid"/>
              <a:round/>
              <a:headEnd/>
              <a:tailEnd/>
            </a:ln>
          </p:spPr>
          <p:txBody>
            <a:bodyPr/>
            <a:lstStyle/>
            <a:p>
              <a:pPr defTabSz="1219170"/>
              <a:endParaRPr lang="de-DE" sz="2400" kern="0" dirty="0">
                <a:solidFill>
                  <a:prstClr val="black"/>
                </a:solidFill>
                <a:latin typeface="Calibri" panose="020F0502020204030204"/>
              </a:endParaRPr>
            </a:p>
          </p:txBody>
        </p:sp>
        <p:sp>
          <p:nvSpPr>
            <p:cNvPr id="25" name="Freeform 19">
              <a:extLst>
                <a:ext uri="{FF2B5EF4-FFF2-40B4-BE49-F238E27FC236}">
                  <a16:creationId xmlns:a16="http://schemas.microsoft.com/office/drawing/2014/main" id="{0D02E799-5223-AE4C-8033-7173C2AA9DEC}"/>
                </a:ext>
              </a:extLst>
            </p:cNvPr>
            <p:cNvSpPr>
              <a:spLocks/>
            </p:cNvSpPr>
            <p:nvPr/>
          </p:nvSpPr>
          <p:spPr bwMode="auto">
            <a:xfrm>
              <a:off x="2753676" y="2601725"/>
              <a:ext cx="919477" cy="1538862"/>
            </a:xfrm>
            <a:custGeom>
              <a:avLst/>
              <a:gdLst/>
              <a:ahLst/>
              <a:cxnLst>
                <a:cxn ang="0">
                  <a:pos x="36" y="0"/>
                </a:cxn>
                <a:cxn ang="0">
                  <a:pos x="251" y="43"/>
                </a:cxn>
                <a:cxn ang="0">
                  <a:pos x="204" y="256"/>
                </a:cxn>
                <a:cxn ang="0">
                  <a:pos x="446" y="580"/>
                </a:cxn>
                <a:cxn ang="0">
                  <a:pos x="468" y="621"/>
                </a:cxn>
                <a:cxn ang="0">
                  <a:pos x="445" y="641"/>
                </a:cxn>
                <a:cxn ang="0">
                  <a:pos x="430" y="677"/>
                </a:cxn>
                <a:cxn ang="0">
                  <a:pos x="416" y="698"/>
                </a:cxn>
                <a:cxn ang="0">
                  <a:pos x="431" y="717"/>
                </a:cxn>
                <a:cxn ang="0">
                  <a:pos x="406" y="723"/>
                </a:cxn>
                <a:cxn ang="0">
                  <a:pos x="264" y="718"/>
                </a:cxn>
                <a:cxn ang="0">
                  <a:pos x="255" y="676"/>
                </a:cxn>
                <a:cxn ang="0">
                  <a:pos x="230" y="645"/>
                </a:cxn>
                <a:cxn ang="0">
                  <a:pos x="212" y="634"/>
                </a:cxn>
                <a:cxn ang="0">
                  <a:pos x="207" y="612"/>
                </a:cxn>
                <a:cxn ang="0">
                  <a:pos x="192" y="600"/>
                </a:cxn>
                <a:cxn ang="0">
                  <a:pos x="177" y="585"/>
                </a:cxn>
                <a:cxn ang="0">
                  <a:pos x="172" y="568"/>
                </a:cxn>
                <a:cxn ang="0">
                  <a:pos x="158" y="557"/>
                </a:cxn>
                <a:cxn ang="0">
                  <a:pos x="136" y="563"/>
                </a:cxn>
                <a:cxn ang="0">
                  <a:pos x="111" y="554"/>
                </a:cxn>
                <a:cxn ang="0">
                  <a:pos x="111" y="545"/>
                </a:cxn>
                <a:cxn ang="0">
                  <a:pos x="110" y="525"/>
                </a:cxn>
                <a:cxn ang="0">
                  <a:pos x="100" y="503"/>
                </a:cxn>
                <a:cxn ang="0">
                  <a:pos x="99" y="485"/>
                </a:cxn>
                <a:cxn ang="0">
                  <a:pos x="88" y="469"/>
                </a:cxn>
                <a:cxn ang="0">
                  <a:pos x="91" y="454"/>
                </a:cxn>
                <a:cxn ang="0">
                  <a:pos x="60" y="417"/>
                </a:cxn>
                <a:cxn ang="0">
                  <a:pos x="60" y="396"/>
                </a:cxn>
                <a:cxn ang="0">
                  <a:pos x="76" y="388"/>
                </a:cxn>
                <a:cxn ang="0">
                  <a:pos x="76" y="375"/>
                </a:cxn>
                <a:cxn ang="0">
                  <a:pos x="60" y="371"/>
                </a:cxn>
                <a:cxn ang="0">
                  <a:pos x="53" y="351"/>
                </a:cxn>
                <a:cxn ang="0">
                  <a:pos x="45" y="316"/>
                </a:cxn>
                <a:cxn ang="0">
                  <a:pos x="68" y="335"/>
                </a:cxn>
                <a:cxn ang="0">
                  <a:pos x="59" y="310"/>
                </a:cxn>
                <a:cxn ang="0">
                  <a:pos x="76" y="310"/>
                </a:cxn>
                <a:cxn ang="0">
                  <a:pos x="76" y="292"/>
                </a:cxn>
                <a:cxn ang="0">
                  <a:pos x="59" y="280"/>
                </a:cxn>
                <a:cxn ang="0">
                  <a:pos x="51" y="297"/>
                </a:cxn>
                <a:cxn ang="0">
                  <a:pos x="36" y="291"/>
                </a:cxn>
                <a:cxn ang="0">
                  <a:pos x="6" y="210"/>
                </a:cxn>
                <a:cxn ang="0">
                  <a:pos x="14" y="152"/>
                </a:cxn>
                <a:cxn ang="0">
                  <a:pos x="0" y="119"/>
                </a:cxn>
                <a:cxn ang="0">
                  <a:pos x="7" y="94"/>
                </a:cxn>
                <a:cxn ang="0">
                  <a:pos x="22" y="89"/>
                </a:cxn>
                <a:cxn ang="0">
                  <a:pos x="36" y="49"/>
                </a:cxn>
                <a:cxn ang="0">
                  <a:pos x="36" y="0"/>
                </a:cxn>
              </a:cxnLst>
              <a:rect l="0" t="0" r="r" b="b"/>
              <a:pathLst>
                <a:path w="468" h="723">
                  <a:moveTo>
                    <a:pt x="36" y="0"/>
                  </a:moveTo>
                  <a:lnTo>
                    <a:pt x="251" y="43"/>
                  </a:lnTo>
                  <a:lnTo>
                    <a:pt x="204" y="256"/>
                  </a:lnTo>
                  <a:lnTo>
                    <a:pt x="446" y="580"/>
                  </a:lnTo>
                  <a:lnTo>
                    <a:pt x="468" y="621"/>
                  </a:lnTo>
                  <a:lnTo>
                    <a:pt x="445" y="641"/>
                  </a:lnTo>
                  <a:lnTo>
                    <a:pt x="430" y="677"/>
                  </a:lnTo>
                  <a:lnTo>
                    <a:pt x="416" y="698"/>
                  </a:lnTo>
                  <a:lnTo>
                    <a:pt x="431" y="717"/>
                  </a:lnTo>
                  <a:lnTo>
                    <a:pt x="406" y="723"/>
                  </a:lnTo>
                  <a:lnTo>
                    <a:pt x="264" y="718"/>
                  </a:lnTo>
                  <a:lnTo>
                    <a:pt x="255" y="676"/>
                  </a:lnTo>
                  <a:lnTo>
                    <a:pt x="230" y="645"/>
                  </a:lnTo>
                  <a:lnTo>
                    <a:pt x="212" y="634"/>
                  </a:lnTo>
                  <a:lnTo>
                    <a:pt x="207" y="612"/>
                  </a:lnTo>
                  <a:lnTo>
                    <a:pt x="192" y="600"/>
                  </a:lnTo>
                  <a:lnTo>
                    <a:pt x="177" y="585"/>
                  </a:lnTo>
                  <a:lnTo>
                    <a:pt x="172" y="568"/>
                  </a:lnTo>
                  <a:lnTo>
                    <a:pt x="158" y="557"/>
                  </a:lnTo>
                  <a:lnTo>
                    <a:pt x="136" y="563"/>
                  </a:lnTo>
                  <a:lnTo>
                    <a:pt x="111" y="554"/>
                  </a:lnTo>
                  <a:lnTo>
                    <a:pt x="111" y="545"/>
                  </a:lnTo>
                  <a:lnTo>
                    <a:pt x="110" y="525"/>
                  </a:lnTo>
                  <a:lnTo>
                    <a:pt x="100" y="503"/>
                  </a:lnTo>
                  <a:lnTo>
                    <a:pt x="99" y="485"/>
                  </a:lnTo>
                  <a:lnTo>
                    <a:pt x="88" y="469"/>
                  </a:lnTo>
                  <a:lnTo>
                    <a:pt x="91" y="454"/>
                  </a:lnTo>
                  <a:lnTo>
                    <a:pt x="60" y="417"/>
                  </a:lnTo>
                  <a:lnTo>
                    <a:pt x="60" y="396"/>
                  </a:lnTo>
                  <a:lnTo>
                    <a:pt x="76" y="388"/>
                  </a:lnTo>
                  <a:lnTo>
                    <a:pt x="76" y="375"/>
                  </a:lnTo>
                  <a:lnTo>
                    <a:pt x="60" y="371"/>
                  </a:lnTo>
                  <a:lnTo>
                    <a:pt x="53" y="351"/>
                  </a:lnTo>
                  <a:lnTo>
                    <a:pt x="45" y="316"/>
                  </a:lnTo>
                  <a:lnTo>
                    <a:pt x="68" y="335"/>
                  </a:lnTo>
                  <a:lnTo>
                    <a:pt x="59" y="310"/>
                  </a:lnTo>
                  <a:lnTo>
                    <a:pt x="76" y="310"/>
                  </a:lnTo>
                  <a:lnTo>
                    <a:pt x="76" y="292"/>
                  </a:lnTo>
                  <a:lnTo>
                    <a:pt x="59" y="280"/>
                  </a:lnTo>
                  <a:lnTo>
                    <a:pt x="51" y="297"/>
                  </a:lnTo>
                  <a:lnTo>
                    <a:pt x="36" y="291"/>
                  </a:lnTo>
                  <a:lnTo>
                    <a:pt x="6" y="210"/>
                  </a:lnTo>
                  <a:lnTo>
                    <a:pt x="14" y="152"/>
                  </a:lnTo>
                  <a:lnTo>
                    <a:pt x="0" y="119"/>
                  </a:lnTo>
                  <a:lnTo>
                    <a:pt x="7" y="94"/>
                  </a:lnTo>
                  <a:lnTo>
                    <a:pt x="22" y="89"/>
                  </a:lnTo>
                  <a:lnTo>
                    <a:pt x="36" y="49"/>
                  </a:lnTo>
                  <a:lnTo>
                    <a:pt x="36" y="0"/>
                  </a:lnTo>
                  <a:close/>
                </a:path>
              </a:pathLst>
            </a:custGeom>
            <a:solidFill>
              <a:srgbClr val="4F7DC2"/>
            </a:solidFill>
            <a:ln w="6350">
              <a:solidFill>
                <a:sysClr val="window" lastClr="FFFFFF"/>
              </a:solidFill>
              <a:prstDash val="solid"/>
              <a:round/>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de-DE" sz="24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26" name="Freeform 20">
              <a:extLst>
                <a:ext uri="{FF2B5EF4-FFF2-40B4-BE49-F238E27FC236}">
                  <a16:creationId xmlns:a16="http://schemas.microsoft.com/office/drawing/2014/main" id="{BC537412-895F-A841-8ABC-22548417BE5B}"/>
                </a:ext>
              </a:extLst>
            </p:cNvPr>
            <p:cNvSpPr>
              <a:spLocks/>
            </p:cNvSpPr>
            <p:nvPr/>
          </p:nvSpPr>
          <p:spPr bwMode="auto">
            <a:xfrm>
              <a:off x="3154473" y="2697506"/>
              <a:ext cx="695501" cy="1138715"/>
            </a:xfrm>
            <a:custGeom>
              <a:avLst/>
              <a:gdLst/>
              <a:ahLst/>
              <a:cxnLst>
                <a:cxn ang="0">
                  <a:pos x="45" y="0"/>
                </a:cxn>
                <a:cxn ang="0">
                  <a:pos x="0" y="212"/>
                </a:cxn>
                <a:cxn ang="0">
                  <a:pos x="241" y="535"/>
                </a:cxn>
                <a:cxn ang="0">
                  <a:pos x="256" y="521"/>
                </a:cxn>
                <a:cxn ang="0">
                  <a:pos x="255" y="457"/>
                </a:cxn>
                <a:cxn ang="0">
                  <a:pos x="285" y="462"/>
                </a:cxn>
                <a:cxn ang="0">
                  <a:pos x="316" y="266"/>
                </a:cxn>
                <a:cxn ang="0">
                  <a:pos x="337" y="133"/>
                </a:cxn>
                <a:cxn ang="0">
                  <a:pos x="343" y="93"/>
                </a:cxn>
                <a:cxn ang="0">
                  <a:pos x="354" y="57"/>
                </a:cxn>
                <a:cxn ang="0">
                  <a:pos x="195" y="32"/>
                </a:cxn>
                <a:cxn ang="0">
                  <a:pos x="45" y="0"/>
                </a:cxn>
              </a:cxnLst>
              <a:rect l="0" t="0" r="r" b="b"/>
              <a:pathLst>
                <a:path w="354" h="535">
                  <a:moveTo>
                    <a:pt x="45" y="0"/>
                  </a:moveTo>
                  <a:lnTo>
                    <a:pt x="0" y="212"/>
                  </a:lnTo>
                  <a:lnTo>
                    <a:pt x="241" y="535"/>
                  </a:lnTo>
                  <a:lnTo>
                    <a:pt x="256" y="521"/>
                  </a:lnTo>
                  <a:lnTo>
                    <a:pt x="255" y="457"/>
                  </a:lnTo>
                  <a:lnTo>
                    <a:pt x="285" y="462"/>
                  </a:lnTo>
                  <a:lnTo>
                    <a:pt x="316" y="266"/>
                  </a:lnTo>
                  <a:lnTo>
                    <a:pt x="337" y="133"/>
                  </a:lnTo>
                  <a:lnTo>
                    <a:pt x="343" y="93"/>
                  </a:lnTo>
                  <a:lnTo>
                    <a:pt x="354" y="57"/>
                  </a:lnTo>
                  <a:lnTo>
                    <a:pt x="195" y="32"/>
                  </a:lnTo>
                  <a:lnTo>
                    <a:pt x="45" y="0"/>
                  </a:lnTo>
                  <a:close/>
                </a:path>
              </a:pathLst>
            </a:custGeom>
            <a:solidFill>
              <a:srgbClr val="A6A6A6"/>
            </a:solidFill>
            <a:ln w="6350">
              <a:solidFill>
                <a:sysClr val="window" lastClr="FFFFFF"/>
              </a:solidFill>
              <a:prstDash val="solid"/>
              <a:round/>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de-DE" sz="2400" b="0" i="0" u="none" strike="noStrike" kern="0" cap="none" spc="0" normalizeH="0" baseline="0" noProof="0" dirty="0">
                <a:ln>
                  <a:noFill/>
                </a:ln>
                <a:solidFill>
                  <a:srgbClr val="BFBFBF"/>
                </a:solidFill>
                <a:effectLst/>
                <a:uLnTx/>
                <a:uFillTx/>
                <a:latin typeface="Calibri" panose="020F0502020204030204"/>
                <a:ea typeface="+mn-ea"/>
                <a:cs typeface="+mn-cs"/>
              </a:endParaRPr>
            </a:p>
          </p:txBody>
        </p:sp>
        <p:sp>
          <p:nvSpPr>
            <p:cNvPr id="27" name="Freeform 21">
              <a:extLst>
                <a:ext uri="{FF2B5EF4-FFF2-40B4-BE49-F238E27FC236}">
                  <a16:creationId xmlns:a16="http://schemas.microsoft.com/office/drawing/2014/main" id="{BD9D552C-FA33-3D48-8EFB-82543DF0E8E1}"/>
                </a:ext>
              </a:extLst>
            </p:cNvPr>
            <p:cNvSpPr>
              <a:spLocks/>
            </p:cNvSpPr>
            <p:nvPr/>
          </p:nvSpPr>
          <p:spPr bwMode="auto">
            <a:xfrm>
              <a:off x="3537589" y="1763120"/>
              <a:ext cx="626737" cy="1100403"/>
            </a:xfrm>
            <a:custGeom>
              <a:avLst/>
              <a:gdLst/>
              <a:ahLst/>
              <a:cxnLst>
                <a:cxn ang="0">
                  <a:pos x="77" y="0"/>
                </a:cxn>
                <a:cxn ang="0">
                  <a:pos x="48" y="202"/>
                </a:cxn>
                <a:cxn ang="0">
                  <a:pos x="78" y="245"/>
                </a:cxn>
                <a:cxn ang="0">
                  <a:pos x="31" y="290"/>
                </a:cxn>
                <a:cxn ang="0">
                  <a:pos x="25" y="321"/>
                </a:cxn>
                <a:cxn ang="0">
                  <a:pos x="38" y="343"/>
                </a:cxn>
                <a:cxn ang="0">
                  <a:pos x="25" y="354"/>
                </a:cxn>
                <a:cxn ang="0">
                  <a:pos x="0" y="471"/>
                </a:cxn>
                <a:cxn ang="0">
                  <a:pos x="152" y="498"/>
                </a:cxn>
                <a:cxn ang="0">
                  <a:pos x="296" y="517"/>
                </a:cxn>
                <a:cxn ang="0">
                  <a:pos x="311" y="410"/>
                </a:cxn>
                <a:cxn ang="0">
                  <a:pos x="319" y="351"/>
                </a:cxn>
                <a:cxn ang="0">
                  <a:pos x="305" y="330"/>
                </a:cxn>
                <a:cxn ang="0">
                  <a:pos x="272" y="336"/>
                </a:cxn>
                <a:cxn ang="0">
                  <a:pos x="229" y="341"/>
                </a:cxn>
                <a:cxn ang="0">
                  <a:pos x="221" y="293"/>
                </a:cxn>
                <a:cxn ang="0">
                  <a:pos x="169" y="254"/>
                </a:cxn>
                <a:cxn ang="0">
                  <a:pos x="176" y="229"/>
                </a:cxn>
                <a:cxn ang="0">
                  <a:pos x="181" y="185"/>
                </a:cxn>
                <a:cxn ang="0">
                  <a:pos x="114" y="90"/>
                </a:cxn>
                <a:cxn ang="0">
                  <a:pos x="123" y="6"/>
                </a:cxn>
                <a:cxn ang="0">
                  <a:pos x="77" y="0"/>
                </a:cxn>
              </a:cxnLst>
              <a:rect l="0" t="0" r="r" b="b"/>
              <a:pathLst>
                <a:path w="319" h="517">
                  <a:moveTo>
                    <a:pt x="77" y="0"/>
                  </a:moveTo>
                  <a:lnTo>
                    <a:pt x="48" y="202"/>
                  </a:lnTo>
                  <a:lnTo>
                    <a:pt x="78" y="245"/>
                  </a:lnTo>
                  <a:lnTo>
                    <a:pt x="31" y="290"/>
                  </a:lnTo>
                  <a:lnTo>
                    <a:pt x="25" y="321"/>
                  </a:lnTo>
                  <a:lnTo>
                    <a:pt x="38" y="343"/>
                  </a:lnTo>
                  <a:lnTo>
                    <a:pt x="25" y="354"/>
                  </a:lnTo>
                  <a:lnTo>
                    <a:pt x="0" y="471"/>
                  </a:lnTo>
                  <a:lnTo>
                    <a:pt x="152" y="498"/>
                  </a:lnTo>
                  <a:lnTo>
                    <a:pt x="296" y="517"/>
                  </a:lnTo>
                  <a:lnTo>
                    <a:pt x="311" y="410"/>
                  </a:lnTo>
                  <a:lnTo>
                    <a:pt x="319" y="351"/>
                  </a:lnTo>
                  <a:lnTo>
                    <a:pt x="305" y="330"/>
                  </a:lnTo>
                  <a:lnTo>
                    <a:pt x="272" y="336"/>
                  </a:lnTo>
                  <a:lnTo>
                    <a:pt x="229" y="341"/>
                  </a:lnTo>
                  <a:lnTo>
                    <a:pt x="221" y="293"/>
                  </a:lnTo>
                  <a:lnTo>
                    <a:pt x="169" y="254"/>
                  </a:lnTo>
                  <a:lnTo>
                    <a:pt x="176" y="229"/>
                  </a:lnTo>
                  <a:lnTo>
                    <a:pt x="181" y="185"/>
                  </a:lnTo>
                  <a:lnTo>
                    <a:pt x="114" y="90"/>
                  </a:lnTo>
                  <a:lnTo>
                    <a:pt x="123" y="6"/>
                  </a:lnTo>
                  <a:lnTo>
                    <a:pt x="77" y="0"/>
                  </a:lnTo>
                  <a:close/>
                </a:path>
              </a:pathLst>
            </a:custGeom>
            <a:solidFill>
              <a:srgbClr val="A6A6A6"/>
            </a:solidFill>
            <a:ln w="6350">
              <a:solidFill>
                <a:sysClr val="window" lastClr="FFFFFF"/>
              </a:solidFill>
              <a:prstDash val="solid"/>
              <a:round/>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de-DE" sz="24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28" name="Freeform 22">
              <a:extLst>
                <a:ext uri="{FF2B5EF4-FFF2-40B4-BE49-F238E27FC236}">
                  <a16:creationId xmlns:a16="http://schemas.microsoft.com/office/drawing/2014/main" id="{ECE7EAD2-A913-274A-9A22-C79C56A1BB80}"/>
                </a:ext>
              </a:extLst>
            </p:cNvPr>
            <p:cNvSpPr>
              <a:spLocks/>
            </p:cNvSpPr>
            <p:nvPr/>
          </p:nvSpPr>
          <p:spPr bwMode="auto">
            <a:xfrm>
              <a:off x="3730129" y="2820955"/>
              <a:ext cx="581550" cy="813064"/>
            </a:xfrm>
            <a:custGeom>
              <a:avLst/>
              <a:gdLst/>
              <a:ahLst/>
              <a:cxnLst>
                <a:cxn ang="0">
                  <a:pos x="55" y="0"/>
                </a:cxn>
                <a:cxn ang="0">
                  <a:pos x="200" y="20"/>
                </a:cxn>
                <a:cxn ang="0">
                  <a:pos x="190" y="93"/>
                </a:cxn>
                <a:cxn ang="0">
                  <a:pos x="296" y="103"/>
                </a:cxn>
                <a:cxn ang="0">
                  <a:pos x="267" y="382"/>
                </a:cxn>
                <a:cxn ang="0">
                  <a:pos x="0" y="353"/>
                </a:cxn>
                <a:cxn ang="0">
                  <a:pos x="27" y="175"/>
                </a:cxn>
                <a:cxn ang="0">
                  <a:pos x="55" y="0"/>
                </a:cxn>
              </a:cxnLst>
              <a:rect l="0" t="0" r="r" b="b"/>
              <a:pathLst>
                <a:path w="296" h="382">
                  <a:moveTo>
                    <a:pt x="55" y="0"/>
                  </a:moveTo>
                  <a:lnTo>
                    <a:pt x="200" y="20"/>
                  </a:lnTo>
                  <a:lnTo>
                    <a:pt x="190" y="93"/>
                  </a:lnTo>
                  <a:lnTo>
                    <a:pt x="296" y="103"/>
                  </a:lnTo>
                  <a:lnTo>
                    <a:pt x="267" y="382"/>
                  </a:lnTo>
                  <a:lnTo>
                    <a:pt x="0" y="353"/>
                  </a:lnTo>
                  <a:lnTo>
                    <a:pt x="27" y="175"/>
                  </a:lnTo>
                  <a:lnTo>
                    <a:pt x="55" y="0"/>
                  </a:lnTo>
                  <a:close/>
                </a:path>
              </a:pathLst>
            </a:custGeom>
            <a:solidFill>
              <a:srgbClr val="4F7DC2"/>
            </a:solidFill>
            <a:ln w="6350">
              <a:solidFill>
                <a:sysClr val="window" lastClr="FFFFFF"/>
              </a:solidFill>
              <a:prstDash val="solid"/>
              <a:round/>
              <a:headEnd/>
              <a:tailEnd/>
            </a:ln>
          </p:spPr>
          <p:txBody>
            <a:bodyPr/>
            <a:lstStyle/>
            <a:p>
              <a:pPr defTabSz="1219170"/>
              <a:endParaRPr lang="de-DE" sz="2400" kern="0" dirty="0">
                <a:solidFill>
                  <a:prstClr val="black"/>
                </a:solidFill>
                <a:latin typeface="Calibri" panose="020F0502020204030204"/>
              </a:endParaRPr>
            </a:p>
          </p:txBody>
        </p:sp>
        <p:sp>
          <p:nvSpPr>
            <p:cNvPr id="29" name="Freeform 23">
              <a:extLst>
                <a:ext uri="{FF2B5EF4-FFF2-40B4-BE49-F238E27FC236}">
                  <a16:creationId xmlns:a16="http://schemas.microsoft.com/office/drawing/2014/main" id="{064A4CA8-E2C2-0547-A233-A76237E9C68F}"/>
                </a:ext>
              </a:extLst>
            </p:cNvPr>
            <p:cNvSpPr>
              <a:spLocks/>
            </p:cNvSpPr>
            <p:nvPr/>
          </p:nvSpPr>
          <p:spPr bwMode="auto">
            <a:xfrm>
              <a:off x="3757634" y="1773763"/>
              <a:ext cx="1090406" cy="736440"/>
            </a:xfrm>
            <a:custGeom>
              <a:avLst/>
              <a:gdLst/>
              <a:ahLst/>
              <a:cxnLst>
                <a:cxn ang="0">
                  <a:pos x="9" y="0"/>
                </a:cxn>
                <a:cxn ang="0">
                  <a:pos x="118" y="14"/>
                </a:cxn>
                <a:cxn ang="0">
                  <a:pos x="184" y="23"/>
                </a:cxn>
                <a:cxn ang="0">
                  <a:pos x="271" y="32"/>
                </a:cxn>
                <a:cxn ang="0">
                  <a:pos x="351" y="40"/>
                </a:cxn>
                <a:cxn ang="0">
                  <a:pos x="490" y="50"/>
                </a:cxn>
                <a:cxn ang="0">
                  <a:pos x="555" y="55"/>
                </a:cxn>
                <a:cxn ang="0">
                  <a:pos x="553" y="337"/>
                </a:cxn>
                <a:cxn ang="0">
                  <a:pos x="213" y="308"/>
                </a:cxn>
                <a:cxn ang="0">
                  <a:pos x="206" y="346"/>
                </a:cxn>
                <a:cxn ang="0">
                  <a:pos x="193" y="328"/>
                </a:cxn>
                <a:cxn ang="0">
                  <a:pos x="162" y="331"/>
                </a:cxn>
                <a:cxn ang="0">
                  <a:pos x="117" y="338"/>
                </a:cxn>
                <a:cxn ang="0">
                  <a:pos x="109" y="289"/>
                </a:cxn>
                <a:cxn ang="0">
                  <a:pos x="56" y="250"/>
                </a:cxn>
                <a:cxn ang="0">
                  <a:pos x="64" y="213"/>
                </a:cxn>
                <a:cxn ang="0">
                  <a:pos x="69" y="183"/>
                </a:cxn>
                <a:cxn ang="0">
                  <a:pos x="0" y="86"/>
                </a:cxn>
                <a:cxn ang="0">
                  <a:pos x="9" y="0"/>
                </a:cxn>
              </a:cxnLst>
              <a:rect l="0" t="0" r="r" b="b"/>
              <a:pathLst>
                <a:path w="555" h="346">
                  <a:moveTo>
                    <a:pt x="9" y="0"/>
                  </a:moveTo>
                  <a:lnTo>
                    <a:pt x="118" y="14"/>
                  </a:lnTo>
                  <a:lnTo>
                    <a:pt x="184" y="23"/>
                  </a:lnTo>
                  <a:lnTo>
                    <a:pt x="271" y="32"/>
                  </a:lnTo>
                  <a:lnTo>
                    <a:pt x="351" y="40"/>
                  </a:lnTo>
                  <a:lnTo>
                    <a:pt x="490" y="50"/>
                  </a:lnTo>
                  <a:lnTo>
                    <a:pt x="555" y="55"/>
                  </a:lnTo>
                  <a:lnTo>
                    <a:pt x="553" y="337"/>
                  </a:lnTo>
                  <a:lnTo>
                    <a:pt x="213" y="308"/>
                  </a:lnTo>
                  <a:lnTo>
                    <a:pt x="206" y="346"/>
                  </a:lnTo>
                  <a:lnTo>
                    <a:pt x="193" y="328"/>
                  </a:lnTo>
                  <a:lnTo>
                    <a:pt x="162" y="331"/>
                  </a:lnTo>
                  <a:lnTo>
                    <a:pt x="117" y="338"/>
                  </a:lnTo>
                  <a:lnTo>
                    <a:pt x="109" y="289"/>
                  </a:lnTo>
                  <a:lnTo>
                    <a:pt x="56" y="250"/>
                  </a:lnTo>
                  <a:lnTo>
                    <a:pt x="64" y="213"/>
                  </a:lnTo>
                  <a:lnTo>
                    <a:pt x="69" y="183"/>
                  </a:lnTo>
                  <a:lnTo>
                    <a:pt x="0" y="86"/>
                  </a:lnTo>
                  <a:lnTo>
                    <a:pt x="9" y="0"/>
                  </a:lnTo>
                  <a:close/>
                </a:path>
              </a:pathLst>
            </a:custGeom>
            <a:solidFill>
              <a:srgbClr val="A6A6A6"/>
            </a:solidFill>
            <a:ln w="6350">
              <a:solidFill>
                <a:sysClr val="window" lastClr="FFFFFF"/>
              </a:solidFill>
              <a:prstDash val="solid"/>
              <a:round/>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de-DE" sz="2400" b="0" i="0" u="none" strike="noStrike" kern="0" cap="none" spc="0" normalizeH="0" baseline="0" noProof="0" dirty="0">
                <a:ln>
                  <a:noFill/>
                </a:ln>
                <a:solidFill>
                  <a:srgbClr val="BFBFBF"/>
                </a:solidFill>
                <a:effectLst/>
                <a:uLnTx/>
                <a:uFillTx/>
                <a:latin typeface="Calibri" panose="020F0502020204030204"/>
                <a:ea typeface="+mn-ea"/>
                <a:cs typeface="+mn-cs"/>
              </a:endParaRPr>
            </a:p>
          </p:txBody>
        </p:sp>
        <p:sp>
          <p:nvSpPr>
            <p:cNvPr id="30" name="Freeform 24">
              <a:extLst>
                <a:ext uri="{FF2B5EF4-FFF2-40B4-BE49-F238E27FC236}">
                  <a16:creationId xmlns:a16="http://schemas.microsoft.com/office/drawing/2014/main" id="{1965FF81-4539-144D-8AB2-DC0BEDCFAEC9}"/>
                </a:ext>
              </a:extLst>
            </p:cNvPr>
            <p:cNvSpPr>
              <a:spLocks/>
            </p:cNvSpPr>
            <p:nvPr/>
          </p:nvSpPr>
          <p:spPr bwMode="auto">
            <a:xfrm>
              <a:off x="4097526" y="2422937"/>
              <a:ext cx="746584" cy="661945"/>
            </a:xfrm>
            <a:custGeom>
              <a:avLst/>
              <a:gdLst/>
              <a:ahLst/>
              <a:cxnLst>
                <a:cxn ang="0">
                  <a:pos x="37" y="0"/>
                </a:cxn>
                <a:cxn ang="0">
                  <a:pos x="23" y="116"/>
                </a:cxn>
                <a:cxn ang="0">
                  <a:pos x="0" y="282"/>
                </a:cxn>
                <a:cxn ang="0">
                  <a:pos x="110" y="291"/>
                </a:cxn>
                <a:cxn ang="0">
                  <a:pos x="367" y="311"/>
                </a:cxn>
                <a:cxn ang="0">
                  <a:pos x="380" y="32"/>
                </a:cxn>
                <a:cxn ang="0">
                  <a:pos x="37" y="0"/>
                </a:cxn>
              </a:cxnLst>
              <a:rect l="0" t="0" r="r" b="b"/>
              <a:pathLst>
                <a:path w="380" h="311">
                  <a:moveTo>
                    <a:pt x="37" y="0"/>
                  </a:moveTo>
                  <a:lnTo>
                    <a:pt x="23" y="116"/>
                  </a:lnTo>
                  <a:lnTo>
                    <a:pt x="0" y="282"/>
                  </a:lnTo>
                  <a:lnTo>
                    <a:pt x="110" y="291"/>
                  </a:lnTo>
                  <a:lnTo>
                    <a:pt x="367" y="311"/>
                  </a:lnTo>
                  <a:lnTo>
                    <a:pt x="380" y="32"/>
                  </a:lnTo>
                  <a:lnTo>
                    <a:pt x="37" y="0"/>
                  </a:lnTo>
                  <a:close/>
                </a:path>
              </a:pathLst>
            </a:custGeom>
            <a:solidFill>
              <a:schemeClr val="bg1">
                <a:lumMod val="65000"/>
              </a:schemeClr>
            </a:solidFill>
            <a:ln w="6350">
              <a:solidFill>
                <a:sysClr val="window" lastClr="FFFFFF"/>
              </a:solidFill>
              <a:prstDash val="solid"/>
              <a:round/>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de-DE" sz="2400" b="0" i="0" u="none" strike="noStrike" kern="0" cap="none" spc="0" normalizeH="0" baseline="0" noProof="0" dirty="0">
                <a:ln>
                  <a:noFill/>
                </a:ln>
                <a:solidFill>
                  <a:srgbClr val="BFBFBF"/>
                </a:solidFill>
                <a:effectLst/>
                <a:uLnTx/>
                <a:uFillTx/>
                <a:latin typeface="Calibri" panose="020F0502020204030204"/>
                <a:ea typeface="+mn-ea"/>
                <a:cs typeface="+mn-cs"/>
              </a:endParaRPr>
            </a:p>
          </p:txBody>
        </p:sp>
        <p:sp>
          <p:nvSpPr>
            <p:cNvPr id="31" name="Freeform 25">
              <a:extLst>
                <a:ext uri="{FF2B5EF4-FFF2-40B4-BE49-F238E27FC236}">
                  <a16:creationId xmlns:a16="http://schemas.microsoft.com/office/drawing/2014/main" id="{E5AB5A65-B349-D547-A9D9-A758683DDEA6}"/>
                </a:ext>
              </a:extLst>
            </p:cNvPr>
            <p:cNvSpPr>
              <a:spLocks/>
            </p:cNvSpPr>
            <p:nvPr/>
          </p:nvSpPr>
          <p:spPr bwMode="auto">
            <a:xfrm>
              <a:off x="4248808" y="3040184"/>
              <a:ext cx="778019" cy="627890"/>
            </a:xfrm>
            <a:custGeom>
              <a:avLst/>
              <a:gdLst/>
              <a:ahLst/>
              <a:cxnLst>
                <a:cxn ang="0">
                  <a:pos x="33" y="0"/>
                </a:cxn>
                <a:cxn ang="0">
                  <a:pos x="13" y="177"/>
                </a:cxn>
                <a:cxn ang="0">
                  <a:pos x="0" y="279"/>
                </a:cxn>
                <a:cxn ang="0">
                  <a:pos x="198" y="289"/>
                </a:cxn>
                <a:cxn ang="0">
                  <a:pos x="387" y="295"/>
                </a:cxn>
                <a:cxn ang="0">
                  <a:pos x="393" y="157"/>
                </a:cxn>
                <a:cxn ang="0">
                  <a:pos x="396" y="22"/>
                </a:cxn>
                <a:cxn ang="0">
                  <a:pos x="288" y="20"/>
                </a:cxn>
                <a:cxn ang="0">
                  <a:pos x="33" y="0"/>
                </a:cxn>
              </a:cxnLst>
              <a:rect l="0" t="0" r="r" b="b"/>
              <a:pathLst>
                <a:path w="396" h="295">
                  <a:moveTo>
                    <a:pt x="33" y="0"/>
                  </a:moveTo>
                  <a:lnTo>
                    <a:pt x="13" y="177"/>
                  </a:lnTo>
                  <a:lnTo>
                    <a:pt x="0" y="279"/>
                  </a:lnTo>
                  <a:lnTo>
                    <a:pt x="198" y="289"/>
                  </a:lnTo>
                  <a:lnTo>
                    <a:pt x="387" y="295"/>
                  </a:lnTo>
                  <a:lnTo>
                    <a:pt x="393" y="157"/>
                  </a:lnTo>
                  <a:lnTo>
                    <a:pt x="396" y="22"/>
                  </a:lnTo>
                  <a:lnTo>
                    <a:pt x="288" y="20"/>
                  </a:lnTo>
                  <a:lnTo>
                    <a:pt x="33" y="0"/>
                  </a:lnTo>
                  <a:close/>
                </a:path>
              </a:pathLst>
            </a:custGeom>
            <a:solidFill>
              <a:schemeClr val="bg1">
                <a:lumMod val="65000"/>
              </a:schemeClr>
            </a:solidFill>
            <a:ln w="6350">
              <a:solidFill>
                <a:sysClr val="window" lastClr="FFFFFF"/>
              </a:solidFill>
              <a:prstDash val="solid"/>
              <a:round/>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de-DE" sz="2400" b="0" i="0" u="none" strike="noStrike" kern="0" cap="none" spc="0" normalizeH="0" baseline="0" noProof="0" dirty="0">
                <a:ln>
                  <a:noFill/>
                </a:ln>
                <a:solidFill>
                  <a:srgbClr val="BFBFBF"/>
                </a:solidFill>
                <a:effectLst/>
                <a:uLnTx/>
                <a:uFillTx/>
                <a:latin typeface="Calibri" panose="020F0502020204030204"/>
                <a:ea typeface="+mn-ea"/>
                <a:cs typeface="+mn-cs"/>
              </a:endParaRPr>
            </a:p>
          </p:txBody>
        </p:sp>
        <p:sp>
          <p:nvSpPr>
            <p:cNvPr id="32" name="Freeform 26">
              <a:extLst>
                <a:ext uri="{FF2B5EF4-FFF2-40B4-BE49-F238E27FC236}">
                  <a16:creationId xmlns:a16="http://schemas.microsoft.com/office/drawing/2014/main" id="{014A8868-542F-C941-923A-0F7AE5E50111}"/>
                </a:ext>
              </a:extLst>
            </p:cNvPr>
            <p:cNvSpPr>
              <a:spLocks/>
            </p:cNvSpPr>
            <p:nvPr/>
          </p:nvSpPr>
          <p:spPr bwMode="auto">
            <a:xfrm>
              <a:off x="3549376" y="3568037"/>
              <a:ext cx="705325" cy="849248"/>
            </a:xfrm>
            <a:custGeom>
              <a:avLst/>
              <a:gdLst/>
              <a:ahLst/>
              <a:cxnLst>
                <a:cxn ang="0">
                  <a:pos x="91" y="0"/>
                </a:cxn>
                <a:cxn ang="0">
                  <a:pos x="84" y="52"/>
                </a:cxn>
                <a:cxn ang="0">
                  <a:pos x="53" y="46"/>
                </a:cxn>
                <a:cxn ang="0">
                  <a:pos x="55" y="113"/>
                </a:cxn>
                <a:cxn ang="0">
                  <a:pos x="40" y="126"/>
                </a:cxn>
                <a:cxn ang="0">
                  <a:pos x="62" y="167"/>
                </a:cxn>
                <a:cxn ang="0">
                  <a:pos x="40" y="185"/>
                </a:cxn>
                <a:cxn ang="0">
                  <a:pos x="28" y="215"/>
                </a:cxn>
                <a:cxn ang="0">
                  <a:pos x="11" y="244"/>
                </a:cxn>
                <a:cxn ang="0">
                  <a:pos x="23" y="261"/>
                </a:cxn>
                <a:cxn ang="0">
                  <a:pos x="2" y="268"/>
                </a:cxn>
                <a:cxn ang="0">
                  <a:pos x="0" y="295"/>
                </a:cxn>
                <a:cxn ang="0">
                  <a:pos x="202" y="397"/>
                </a:cxn>
                <a:cxn ang="0">
                  <a:pos x="316" y="399"/>
                </a:cxn>
                <a:cxn ang="0">
                  <a:pos x="359" y="31"/>
                </a:cxn>
                <a:cxn ang="0">
                  <a:pos x="91" y="0"/>
                </a:cxn>
              </a:cxnLst>
              <a:rect l="0" t="0" r="r" b="b"/>
              <a:pathLst>
                <a:path w="359" h="399">
                  <a:moveTo>
                    <a:pt x="91" y="0"/>
                  </a:moveTo>
                  <a:lnTo>
                    <a:pt x="84" y="52"/>
                  </a:lnTo>
                  <a:lnTo>
                    <a:pt x="53" y="46"/>
                  </a:lnTo>
                  <a:lnTo>
                    <a:pt x="55" y="113"/>
                  </a:lnTo>
                  <a:lnTo>
                    <a:pt x="40" y="126"/>
                  </a:lnTo>
                  <a:lnTo>
                    <a:pt x="62" y="167"/>
                  </a:lnTo>
                  <a:lnTo>
                    <a:pt x="40" y="185"/>
                  </a:lnTo>
                  <a:lnTo>
                    <a:pt x="28" y="215"/>
                  </a:lnTo>
                  <a:lnTo>
                    <a:pt x="11" y="244"/>
                  </a:lnTo>
                  <a:lnTo>
                    <a:pt x="23" y="261"/>
                  </a:lnTo>
                  <a:lnTo>
                    <a:pt x="2" y="268"/>
                  </a:lnTo>
                  <a:lnTo>
                    <a:pt x="0" y="295"/>
                  </a:lnTo>
                  <a:lnTo>
                    <a:pt x="202" y="397"/>
                  </a:lnTo>
                  <a:lnTo>
                    <a:pt x="316" y="399"/>
                  </a:lnTo>
                  <a:lnTo>
                    <a:pt x="359" y="31"/>
                  </a:lnTo>
                  <a:lnTo>
                    <a:pt x="91" y="0"/>
                  </a:lnTo>
                  <a:close/>
                </a:path>
              </a:pathLst>
            </a:custGeom>
            <a:solidFill>
              <a:schemeClr val="bg1">
                <a:lumMod val="65000"/>
              </a:schemeClr>
            </a:solidFill>
            <a:ln w="6350">
              <a:solidFill>
                <a:sysClr val="window" lastClr="FFFFFF"/>
              </a:solidFill>
              <a:prstDash val="solid"/>
              <a:round/>
              <a:headEnd/>
              <a:tailEnd/>
            </a:ln>
          </p:spPr>
          <p:txBody>
            <a:bodyPr/>
            <a:lstStyle/>
            <a:p>
              <a:pPr defTabSz="1219170"/>
              <a:endParaRPr lang="de-DE" sz="2400" kern="0" dirty="0">
                <a:solidFill>
                  <a:srgbClr val="BFBFBF"/>
                </a:solidFill>
                <a:latin typeface="Calibri" panose="020F0502020204030204"/>
              </a:endParaRPr>
            </a:p>
          </p:txBody>
        </p:sp>
        <p:sp>
          <p:nvSpPr>
            <p:cNvPr id="33" name="Freeform 27">
              <a:extLst>
                <a:ext uri="{FF2B5EF4-FFF2-40B4-BE49-F238E27FC236}">
                  <a16:creationId xmlns:a16="http://schemas.microsoft.com/office/drawing/2014/main" id="{DA54AA0F-96D1-7148-AD07-81E10CF9F579}"/>
                </a:ext>
              </a:extLst>
            </p:cNvPr>
            <p:cNvSpPr>
              <a:spLocks/>
            </p:cNvSpPr>
            <p:nvPr/>
          </p:nvSpPr>
          <p:spPr bwMode="auto">
            <a:xfrm>
              <a:off x="4164326" y="3627634"/>
              <a:ext cx="748548" cy="804550"/>
            </a:xfrm>
            <a:custGeom>
              <a:avLst/>
              <a:gdLst/>
              <a:ahLst/>
              <a:cxnLst>
                <a:cxn ang="0">
                  <a:pos x="46" y="0"/>
                </a:cxn>
                <a:cxn ang="0">
                  <a:pos x="381" y="15"/>
                </a:cxn>
                <a:cxn ang="0">
                  <a:pos x="365" y="349"/>
                </a:cxn>
                <a:cxn ang="0">
                  <a:pos x="256" y="343"/>
                </a:cxn>
                <a:cxn ang="0">
                  <a:pos x="154" y="340"/>
                </a:cxn>
                <a:cxn ang="0">
                  <a:pos x="154" y="353"/>
                </a:cxn>
                <a:cxn ang="0">
                  <a:pos x="69" y="353"/>
                </a:cxn>
                <a:cxn ang="0">
                  <a:pos x="64" y="378"/>
                </a:cxn>
                <a:cxn ang="0">
                  <a:pos x="0" y="370"/>
                </a:cxn>
                <a:cxn ang="0">
                  <a:pos x="36" y="87"/>
                </a:cxn>
                <a:cxn ang="0">
                  <a:pos x="46" y="0"/>
                </a:cxn>
              </a:cxnLst>
              <a:rect l="0" t="0" r="r" b="b"/>
              <a:pathLst>
                <a:path w="381" h="378">
                  <a:moveTo>
                    <a:pt x="46" y="0"/>
                  </a:moveTo>
                  <a:lnTo>
                    <a:pt x="381" y="15"/>
                  </a:lnTo>
                  <a:lnTo>
                    <a:pt x="365" y="349"/>
                  </a:lnTo>
                  <a:lnTo>
                    <a:pt x="256" y="343"/>
                  </a:lnTo>
                  <a:lnTo>
                    <a:pt x="154" y="340"/>
                  </a:lnTo>
                  <a:lnTo>
                    <a:pt x="154" y="353"/>
                  </a:lnTo>
                  <a:lnTo>
                    <a:pt x="69" y="353"/>
                  </a:lnTo>
                  <a:lnTo>
                    <a:pt x="64" y="378"/>
                  </a:lnTo>
                  <a:lnTo>
                    <a:pt x="0" y="370"/>
                  </a:lnTo>
                  <a:lnTo>
                    <a:pt x="36" y="87"/>
                  </a:lnTo>
                  <a:lnTo>
                    <a:pt x="46" y="0"/>
                  </a:lnTo>
                  <a:close/>
                </a:path>
              </a:pathLst>
            </a:custGeom>
            <a:solidFill>
              <a:srgbClr val="4F7DC2"/>
            </a:solidFill>
            <a:ln w="6350">
              <a:solidFill>
                <a:sysClr val="window" lastClr="FFFFFF"/>
              </a:solidFill>
              <a:prstDash val="solid"/>
              <a:round/>
              <a:headEnd/>
              <a:tailEnd/>
            </a:ln>
          </p:spPr>
          <p:txBody>
            <a:bodyPr/>
            <a:lstStyle/>
            <a:p>
              <a:pPr defTabSz="1219170"/>
              <a:endParaRPr lang="de-DE" sz="2400" kern="0" dirty="0">
                <a:solidFill>
                  <a:prstClr val="black"/>
                </a:solidFill>
                <a:latin typeface="Calibri" panose="020F0502020204030204"/>
              </a:endParaRPr>
            </a:p>
          </p:txBody>
        </p:sp>
        <p:sp>
          <p:nvSpPr>
            <p:cNvPr id="34" name="Freeform 28">
              <a:extLst>
                <a:ext uri="{FF2B5EF4-FFF2-40B4-BE49-F238E27FC236}">
                  <a16:creationId xmlns:a16="http://schemas.microsoft.com/office/drawing/2014/main" id="{8A327695-196F-6148-A0E1-41146428FFF6}"/>
                </a:ext>
              </a:extLst>
            </p:cNvPr>
            <p:cNvSpPr>
              <a:spLocks/>
            </p:cNvSpPr>
            <p:nvPr/>
          </p:nvSpPr>
          <p:spPr bwMode="auto">
            <a:xfrm>
              <a:off x="4460995" y="3746826"/>
              <a:ext cx="1518709" cy="1523963"/>
            </a:xfrm>
            <a:custGeom>
              <a:avLst/>
              <a:gdLst/>
              <a:ahLst/>
              <a:cxnLst>
                <a:cxn ang="0">
                  <a:pos x="224" y="0"/>
                </a:cxn>
                <a:cxn ang="0">
                  <a:pos x="395" y="6"/>
                </a:cxn>
                <a:cxn ang="0">
                  <a:pos x="395" y="136"/>
                </a:cxn>
                <a:cxn ang="0">
                  <a:pos x="482" y="172"/>
                </a:cxn>
                <a:cxn ang="0">
                  <a:pos x="506" y="160"/>
                </a:cxn>
                <a:cxn ang="0">
                  <a:pos x="563" y="188"/>
                </a:cxn>
                <a:cxn ang="0">
                  <a:pos x="597" y="186"/>
                </a:cxn>
                <a:cxn ang="0">
                  <a:pos x="663" y="158"/>
                </a:cxn>
                <a:cxn ang="0">
                  <a:pos x="701" y="185"/>
                </a:cxn>
                <a:cxn ang="0">
                  <a:pos x="734" y="192"/>
                </a:cxn>
                <a:cxn ang="0">
                  <a:pos x="734" y="298"/>
                </a:cxn>
                <a:cxn ang="0">
                  <a:pos x="773" y="364"/>
                </a:cxn>
                <a:cxn ang="0">
                  <a:pos x="764" y="454"/>
                </a:cxn>
                <a:cxn ang="0">
                  <a:pos x="722" y="490"/>
                </a:cxn>
                <a:cxn ang="0">
                  <a:pos x="713" y="457"/>
                </a:cxn>
                <a:cxn ang="0">
                  <a:pos x="701" y="472"/>
                </a:cxn>
                <a:cxn ang="0">
                  <a:pos x="710" y="493"/>
                </a:cxn>
                <a:cxn ang="0">
                  <a:pos x="635" y="547"/>
                </a:cxn>
                <a:cxn ang="0">
                  <a:pos x="617" y="550"/>
                </a:cxn>
                <a:cxn ang="0">
                  <a:pos x="578" y="577"/>
                </a:cxn>
                <a:cxn ang="0">
                  <a:pos x="578" y="592"/>
                </a:cxn>
                <a:cxn ang="0">
                  <a:pos x="566" y="595"/>
                </a:cxn>
                <a:cxn ang="0">
                  <a:pos x="575" y="613"/>
                </a:cxn>
                <a:cxn ang="0">
                  <a:pos x="554" y="640"/>
                </a:cxn>
                <a:cxn ang="0">
                  <a:pos x="566" y="679"/>
                </a:cxn>
                <a:cxn ang="0">
                  <a:pos x="578" y="692"/>
                </a:cxn>
                <a:cxn ang="0">
                  <a:pos x="575" y="716"/>
                </a:cxn>
                <a:cxn ang="0">
                  <a:pos x="545" y="716"/>
                </a:cxn>
                <a:cxn ang="0">
                  <a:pos x="518" y="704"/>
                </a:cxn>
                <a:cxn ang="0">
                  <a:pos x="500" y="707"/>
                </a:cxn>
                <a:cxn ang="0">
                  <a:pos x="440" y="686"/>
                </a:cxn>
                <a:cxn ang="0">
                  <a:pos x="413" y="604"/>
                </a:cxn>
                <a:cxn ang="0">
                  <a:pos x="371" y="565"/>
                </a:cxn>
                <a:cxn ang="0">
                  <a:pos x="334" y="493"/>
                </a:cxn>
                <a:cxn ang="0">
                  <a:pos x="317" y="486"/>
                </a:cxn>
                <a:cxn ang="0">
                  <a:pos x="297" y="468"/>
                </a:cxn>
                <a:cxn ang="0">
                  <a:pos x="278" y="468"/>
                </a:cxn>
                <a:cxn ang="0">
                  <a:pos x="249" y="462"/>
                </a:cxn>
                <a:cxn ang="0">
                  <a:pos x="227" y="468"/>
                </a:cxn>
                <a:cxn ang="0">
                  <a:pos x="212" y="504"/>
                </a:cxn>
                <a:cxn ang="0">
                  <a:pos x="189" y="510"/>
                </a:cxn>
                <a:cxn ang="0">
                  <a:pos x="140" y="482"/>
                </a:cxn>
                <a:cxn ang="0">
                  <a:pos x="111" y="448"/>
                </a:cxn>
                <a:cxn ang="0">
                  <a:pos x="106" y="407"/>
                </a:cxn>
                <a:cxn ang="0">
                  <a:pos x="85" y="379"/>
                </a:cxn>
                <a:cxn ang="0">
                  <a:pos x="36" y="340"/>
                </a:cxn>
                <a:cxn ang="0">
                  <a:pos x="0" y="299"/>
                </a:cxn>
                <a:cxn ang="0">
                  <a:pos x="0" y="282"/>
                </a:cxn>
                <a:cxn ang="0">
                  <a:pos x="117" y="283"/>
                </a:cxn>
                <a:cxn ang="0">
                  <a:pos x="212" y="291"/>
                </a:cxn>
                <a:cxn ang="0">
                  <a:pos x="224" y="0"/>
                </a:cxn>
              </a:cxnLst>
              <a:rect l="0" t="0" r="r" b="b"/>
              <a:pathLst>
                <a:path w="773" h="716">
                  <a:moveTo>
                    <a:pt x="224" y="0"/>
                  </a:moveTo>
                  <a:lnTo>
                    <a:pt x="395" y="6"/>
                  </a:lnTo>
                  <a:lnTo>
                    <a:pt x="395" y="136"/>
                  </a:lnTo>
                  <a:lnTo>
                    <a:pt x="482" y="172"/>
                  </a:lnTo>
                  <a:lnTo>
                    <a:pt x="506" y="160"/>
                  </a:lnTo>
                  <a:lnTo>
                    <a:pt x="563" y="188"/>
                  </a:lnTo>
                  <a:lnTo>
                    <a:pt x="597" y="186"/>
                  </a:lnTo>
                  <a:lnTo>
                    <a:pt x="663" y="158"/>
                  </a:lnTo>
                  <a:lnTo>
                    <a:pt x="701" y="185"/>
                  </a:lnTo>
                  <a:lnTo>
                    <a:pt x="734" y="192"/>
                  </a:lnTo>
                  <a:lnTo>
                    <a:pt x="734" y="298"/>
                  </a:lnTo>
                  <a:lnTo>
                    <a:pt x="773" y="364"/>
                  </a:lnTo>
                  <a:lnTo>
                    <a:pt x="764" y="454"/>
                  </a:lnTo>
                  <a:lnTo>
                    <a:pt x="722" y="490"/>
                  </a:lnTo>
                  <a:lnTo>
                    <a:pt x="713" y="457"/>
                  </a:lnTo>
                  <a:lnTo>
                    <a:pt x="701" y="472"/>
                  </a:lnTo>
                  <a:lnTo>
                    <a:pt x="710" y="493"/>
                  </a:lnTo>
                  <a:lnTo>
                    <a:pt x="635" y="547"/>
                  </a:lnTo>
                  <a:lnTo>
                    <a:pt x="617" y="550"/>
                  </a:lnTo>
                  <a:lnTo>
                    <a:pt x="578" y="577"/>
                  </a:lnTo>
                  <a:lnTo>
                    <a:pt x="578" y="592"/>
                  </a:lnTo>
                  <a:lnTo>
                    <a:pt x="566" y="595"/>
                  </a:lnTo>
                  <a:lnTo>
                    <a:pt x="575" y="613"/>
                  </a:lnTo>
                  <a:lnTo>
                    <a:pt x="554" y="640"/>
                  </a:lnTo>
                  <a:lnTo>
                    <a:pt x="566" y="679"/>
                  </a:lnTo>
                  <a:lnTo>
                    <a:pt x="578" y="692"/>
                  </a:lnTo>
                  <a:lnTo>
                    <a:pt x="575" y="716"/>
                  </a:lnTo>
                  <a:lnTo>
                    <a:pt x="545" y="716"/>
                  </a:lnTo>
                  <a:lnTo>
                    <a:pt x="518" y="704"/>
                  </a:lnTo>
                  <a:lnTo>
                    <a:pt x="500" y="707"/>
                  </a:lnTo>
                  <a:lnTo>
                    <a:pt x="440" y="686"/>
                  </a:lnTo>
                  <a:lnTo>
                    <a:pt x="413" y="604"/>
                  </a:lnTo>
                  <a:lnTo>
                    <a:pt x="371" y="565"/>
                  </a:lnTo>
                  <a:lnTo>
                    <a:pt x="334" y="493"/>
                  </a:lnTo>
                  <a:lnTo>
                    <a:pt x="317" y="486"/>
                  </a:lnTo>
                  <a:lnTo>
                    <a:pt x="297" y="468"/>
                  </a:lnTo>
                  <a:lnTo>
                    <a:pt x="278" y="468"/>
                  </a:lnTo>
                  <a:lnTo>
                    <a:pt x="249" y="462"/>
                  </a:lnTo>
                  <a:lnTo>
                    <a:pt x="227" y="468"/>
                  </a:lnTo>
                  <a:lnTo>
                    <a:pt x="212" y="504"/>
                  </a:lnTo>
                  <a:lnTo>
                    <a:pt x="189" y="510"/>
                  </a:lnTo>
                  <a:lnTo>
                    <a:pt x="140" y="482"/>
                  </a:lnTo>
                  <a:lnTo>
                    <a:pt x="111" y="448"/>
                  </a:lnTo>
                  <a:lnTo>
                    <a:pt x="106" y="407"/>
                  </a:lnTo>
                  <a:lnTo>
                    <a:pt x="85" y="379"/>
                  </a:lnTo>
                  <a:lnTo>
                    <a:pt x="36" y="340"/>
                  </a:lnTo>
                  <a:lnTo>
                    <a:pt x="0" y="299"/>
                  </a:lnTo>
                  <a:lnTo>
                    <a:pt x="0" y="282"/>
                  </a:lnTo>
                  <a:lnTo>
                    <a:pt x="117" y="283"/>
                  </a:lnTo>
                  <a:lnTo>
                    <a:pt x="212" y="291"/>
                  </a:lnTo>
                  <a:lnTo>
                    <a:pt x="224" y="0"/>
                  </a:lnTo>
                  <a:close/>
                </a:path>
              </a:pathLst>
            </a:custGeom>
            <a:solidFill>
              <a:srgbClr val="4F7DC2"/>
            </a:solidFill>
            <a:ln w="6350">
              <a:solidFill>
                <a:sysClr val="window" lastClr="FFFFFF"/>
              </a:solidFill>
              <a:prstDash val="solid"/>
              <a:round/>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de-DE" sz="24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35" name="Freeform 29">
              <a:extLst>
                <a:ext uri="{FF2B5EF4-FFF2-40B4-BE49-F238E27FC236}">
                  <a16:creationId xmlns:a16="http://schemas.microsoft.com/office/drawing/2014/main" id="{317FD1E5-7EF8-7148-AE0D-7BFE0C2D2F57}"/>
                </a:ext>
              </a:extLst>
            </p:cNvPr>
            <p:cNvSpPr>
              <a:spLocks/>
            </p:cNvSpPr>
            <p:nvPr/>
          </p:nvSpPr>
          <p:spPr bwMode="auto">
            <a:xfrm>
              <a:off x="4846075" y="1890827"/>
              <a:ext cx="730866" cy="464000"/>
            </a:xfrm>
            <a:custGeom>
              <a:avLst/>
              <a:gdLst/>
              <a:ahLst/>
              <a:cxnLst>
                <a:cxn ang="0">
                  <a:pos x="1" y="0"/>
                </a:cxn>
                <a:cxn ang="0">
                  <a:pos x="312" y="7"/>
                </a:cxn>
                <a:cxn ang="0">
                  <a:pos x="335" y="71"/>
                </a:cxn>
                <a:cxn ang="0">
                  <a:pos x="357" y="120"/>
                </a:cxn>
                <a:cxn ang="0">
                  <a:pos x="372" y="200"/>
                </a:cxn>
                <a:cxn ang="0">
                  <a:pos x="363" y="218"/>
                </a:cxn>
                <a:cxn ang="0">
                  <a:pos x="248" y="215"/>
                </a:cxn>
                <a:cxn ang="0">
                  <a:pos x="0" y="211"/>
                </a:cxn>
                <a:cxn ang="0">
                  <a:pos x="1" y="0"/>
                </a:cxn>
              </a:cxnLst>
              <a:rect l="0" t="0" r="r" b="b"/>
              <a:pathLst>
                <a:path w="372" h="218">
                  <a:moveTo>
                    <a:pt x="1" y="0"/>
                  </a:moveTo>
                  <a:lnTo>
                    <a:pt x="312" y="7"/>
                  </a:lnTo>
                  <a:lnTo>
                    <a:pt x="335" y="71"/>
                  </a:lnTo>
                  <a:lnTo>
                    <a:pt x="357" y="120"/>
                  </a:lnTo>
                  <a:lnTo>
                    <a:pt x="372" y="200"/>
                  </a:lnTo>
                  <a:lnTo>
                    <a:pt x="363" y="218"/>
                  </a:lnTo>
                  <a:lnTo>
                    <a:pt x="248" y="215"/>
                  </a:lnTo>
                  <a:lnTo>
                    <a:pt x="0" y="211"/>
                  </a:lnTo>
                  <a:lnTo>
                    <a:pt x="1" y="0"/>
                  </a:lnTo>
                  <a:close/>
                </a:path>
              </a:pathLst>
            </a:custGeom>
            <a:solidFill>
              <a:srgbClr val="4F7DC2"/>
            </a:solidFill>
            <a:ln w="6350">
              <a:solidFill>
                <a:sysClr val="window" lastClr="FFFFFF"/>
              </a:solidFill>
              <a:prstDash val="solid"/>
              <a:round/>
              <a:headEnd/>
              <a:tailEnd/>
            </a:ln>
          </p:spPr>
          <p:txBody>
            <a:bodyPr/>
            <a:lstStyle/>
            <a:p>
              <a:pPr defTabSz="1219170"/>
              <a:endParaRPr lang="de-DE" sz="2400" kern="0" dirty="0">
                <a:solidFill>
                  <a:prstClr val="black"/>
                </a:solidFill>
                <a:latin typeface="Calibri" panose="020F0502020204030204"/>
              </a:endParaRPr>
            </a:p>
          </p:txBody>
        </p:sp>
        <p:sp>
          <p:nvSpPr>
            <p:cNvPr id="36" name="Freeform 30">
              <a:extLst>
                <a:ext uri="{FF2B5EF4-FFF2-40B4-BE49-F238E27FC236}">
                  <a16:creationId xmlns:a16="http://schemas.microsoft.com/office/drawing/2014/main" id="{F7BD98AA-675D-824B-B84D-E5F9BCAB7943}"/>
                </a:ext>
              </a:extLst>
            </p:cNvPr>
            <p:cNvSpPr>
              <a:spLocks/>
            </p:cNvSpPr>
            <p:nvPr/>
          </p:nvSpPr>
          <p:spPr bwMode="auto">
            <a:xfrm>
              <a:off x="4826428" y="2337799"/>
              <a:ext cx="768196" cy="542752"/>
            </a:xfrm>
            <a:custGeom>
              <a:avLst/>
              <a:gdLst/>
              <a:ahLst/>
              <a:cxnLst>
                <a:cxn ang="0">
                  <a:pos x="7" y="0"/>
                </a:cxn>
                <a:cxn ang="0">
                  <a:pos x="6" y="99"/>
                </a:cxn>
                <a:cxn ang="0">
                  <a:pos x="0" y="215"/>
                </a:cxn>
                <a:cxn ang="0">
                  <a:pos x="284" y="219"/>
                </a:cxn>
                <a:cxn ang="0">
                  <a:pos x="314" y="235"/>
                </a:cxn>
                <a:cxn ang="0">
                  <a:pos x="335" y="213"/>
                </a:cxn>
                <a:cxn ang="0">
                  <a:pos x="391" y="255"/>
                </a:cxn>
                <a:cxn ang="0">
                  <a:pos x="383" y="211"/>
                </a:cxn>
                <a:cxn ang="0">
                  <a:pos x="388" y="177"/>
                </a:cxn>
                <a:cxn ang="0">
                  <a:pos x="391" y="61"/>
                </a:cxn>
                <a:cxn ang="0">
                  <a:pos x="366" y="36"/>
                </a:cxn>
                <a:cxn ang="0">
                  <a:pos x="376" y="4"/>
                </a:cxn>
                <a:cxn ang="0">
                  <a:pos x="190" y="3"/>
                </a:cxn>
                <a:cxn ang="0">
                  <a:pos x="7" y="0"/>
                </a:cxn>
              </a:cxnLst>
              <a:rect l="0" t="0" r="r" b="b"/>
              <a:pathLst>
                <a:path w="391" h="255">
                  <a:moveTo>
                    <a:pt x="7" y="0"/>
                  </a:moveTo>
                  <a:lnTo>
                    <a:pt x="6" y="99"/>
                  </a:lnTo>
                  <a:lnTo>
                    <a:pt x="0" y="215"/>
                  </a:lnTo>
                  <a:lnTo>
                    <a:pt x="284" y="219"/>
                  </a:lnTo>
                  <a:lnTo>
                    <a:pt x="314" y="235"/>
                  </a:lnTo>
                  <a:lnTo>
                    <a:pt x="335" y="213"/>
                  </a:lnTo>
                  <a:lnTo>
                    <a:pt x="391" y="255"/>
                  </a:lnTo>
                  <a:lnTo>
                    <a:pt x="383" y="211"/>
                  </a:lnTo>
                  <a:lnTo>
                    <a:pt x="388" y="177"/>
                  </a:lnTo>
                  <a:lnTo>
                    <a:pt x="391" y="61"/>
                  </a:lnTo>
                  <a:lnTo>
                    <a:pt x="366" y="36"/>
                  </a:lnTo>
                  <a:lnTo>
                    <a:pt x="376" y="4"/>
                  </a:lnTo>
                  <a:lnTo>
                    <a:pt x="190" y="3"/>
                  </a:lnTo>
                  <a:lnTo>
                    <a:pt x="7" y="0"/>
                  </a:lnTo>
                  <a:close/>
                </a:path>
              </a:pathLst>
            </a:custGeom>
            <a:solidFill>
              <a:srgbClr val="4F7DC2"/>
            </a:solidFill>
            <a:ln w="6350">
              <a:solidFill>
                <a:sysClr val="window" lastClr="FFFFFF"/>
              </a:solidFill>
              <a:prstDash val="solid"/>
              <a:round/>
              <a:headEnd/>
              <a:tailEnd/>
            </a:ln>
          </p:spPr>
          <p:txBody>
            <a:bodyPr/>
            <a:lstStyle/>
            <a:p>
              <a:pPr defTabSz="1219170"/>
              <a:endParaRPr lang="de-DE" sz="2400" kern="0" dirty="0">
                <a:solidFill>
                  <a:prstClr val="black"/>
                </a:solidFill>
                <a:latin typeface="Calibri" panose="020F0502020204030204"/>
              </a:endParaRPr>
            </a:p>
          </p:txBody>
        </p:sp>
        <p:sp>
          <p:nvSpPr>
            <p:cNvPr id="37" name="Freeform 31">
              <a:extLst>
                <a:ext uri="{FF2B5EF4-FFF2-40B4-BE49-F238E27FC236}">
                  <a16:creationId xmlns:a16="http://schemas.microsoft.com/office/drawing/2014/main" id="{2575E28E-FA60-D443-A93E-75C6264DF801}"/>
                </a:ext>
              </a:extLst>
            </p:cNvPr>
            <p:cNvSpPr>
              <a:spLocks/>
            </p:cNvSpPr>
            <p:nvPr/>
          </p:nvSpPr>
          <p:spPr bwMode="auto">
            <a:xfrm>
              <a:off x="4814640" y="2789028"/>
              <a:ext cx="915548" cy="446972"/>
            </a:xfrm>
            <a:custGeom>
              <a:avLst/>
              <a:gdLst/>
              <a:ahLst/>
              <a:cxnLst>
                <a:cxn ang="0">
                  <a:pos x="5" y="0"/>
                </a:cxn>
                <a:cxn ang="0">
                  <a:pos x="0" y="139"/>
                </a:cxn>
                <a:cxn ang="0">
                  <a:pos x="105" y="142"/>
                </a:cxn>
                <a:cxn ang="0">
                  <a:pos x="104" y="210"/>
                </a:cxn>
                <a:cxn ang="0">
                  <a:pos x="246" y="208"/>
                </a:cxn>
                <a:cxn ang="0">
                  <a:pos x="373" y="206"/>
                </a:cxn>
                <a:cxn ang="0">
                  <a:pos x="466" y="208"/>
                </a:cxn>
                <a:cxn ang="0">
                  <a:pos x="437" y="149"/>
                </a:cxn>
                <a:cxn ang="0">
                  <a:pos x="417" y="94"/>
                </a:cxn>
                <a:cxn ang="0">
                  <a:pos x="395" y="37"/>
                </a:cxn>
                <a:cxn ang="0">
                  <a:pos x="342" y="1"/>
                </a:cxn>
                <a:cxn ang="0">
                  <a:pos x="318" y="22"/>
                </a:cxn>
                <a:cxn ang="0">
                  <a:pos x="289" y="7"/>
                </a:cxn>
                <a:cxn ang="0">
                  <a:pos x="162" y="3"/>
                </a:cxn>
                <a:cxn ang="0">
                  <a:pos x="5" y="0"/>
                </a:cxn>
              </a:cxnLst>
              <a:rect l="0" t="0" r="r" b="b"/>
              <a:pathLst>
                <a:path w="466" h="210">
                  <a:moveTo>
                    <a:pt x="5" y="0"/>
                  </a:moveTo>
                  <a:lnTo>
                    <a:pt x="0" y="139"/>
                  </a:lnTo>
                  <a:lnTo>
                    <a:pt x="105" y="142"/>
                  </a:lnTo>
                  <a:lnTo>
                    <a:pt x="104" y="210"/>
                  </a:lnTo>
                  <a:lnTo>
                    <a:pt x="246" y="208"/>
                  </a:lnTo>
                  <a:lnTo>
                    <a:pt x="373" y="206"/>
                  </a:lnTo>
                  <a:lnTo>
                    <a:pt x="466" y="208"/>
                  </a:lnTo>
                  <a:lnTo>
                    <a:pt x="437" y="149"/>
                  </a:lnTo>
                  <a:lnTo>
                    <a:pt x="417" y="94"/>
                  </a:lnTo>
                  <a:lnTo>
                    <a:pt x="395" y="37"/>
                  </a:lnTo>
                  <a:lnTo>
                    <a:pt x="342" y="1"/>
                  </a:lnTo>
                  <a:lnTo>
                    <a:pt x="318" y="22"/>
                  </a:lnTo>
                  <a:lnTo>
                    <a:pt x="289" y="7"/>
                  </a:lnTo>
                  <a:lnTo>
                    <a:pt x="162" y="3"/>
                  </a:lnTo>
                  <a:lnTo>
                    <a:pt x="5" y="0"/>
                  </a:lnTo>
                  <a:close/>
                </a:path>
              </a:pathLst>
            </a:custGeom>
            <a:solidFill>
              <a:srgbClr val="4F7DC2"/>
            </a:solidFill>
            <a:ln w="6350">
              <a:solidFill>
                <a:sysClr val="window" lastClr="FFFFFF"/>
              </a:solidFill>
              <a:prstDash val="solid"/>
              <a:round/>
              <a:headEnd/>
              <a:tailEnd/>
            </a:ln>
          </p:spPr>
          <p:txBody>
            <a:bodyPr/>
            <a:lstStyle/>
            <a:p>
              <a:pPr defTabSz="1219170"/>
              <a:endParaRPr lang="de-DE" sz="2400" kern="0" dirty="0">
                <a:solidFill>
                  <a:prstClr val="black"/>
                </a:solidFill>
                <a:latin typeface="Calibri" panose="020F0502020204030204"/>
              </a:endParaRPr>
            </a:p>
          </p:txBody>
        </p:sp>
        <p:sp>
          <p:nvSpPr>
            <p:cNvPr id="38" name="Freeform 32">
              <a:extLst>
                <a:ext uri="{FF2B5EF4-FFF2-40B4-BE49-F238E27FC236}">
                  <a16:creationId xmlns:a16="http://schemas.microsoft.com/office/drawing/2014/main" id="{C5D82B46-7B9D-AA45-9307-16839CFA30DD}"/>
                </a:ext>
              </a:extLst>
            </p:cNvPr>
            <p:cNvSpPr>
              <a:spLocks/>
            </p:cNvSpPr>
            <p:nvPr/>
          </p:nvSpPr>
          <p:spPr bwMode="auto">
            <a:xfrm>
              <a:off x="5009144" y="3225358"/>
              <a:ext cx="805524" cy="444844"/>
            </a:xfrm>
            <a:custGeom>
              <a:avLst/>
              <a:gdLst/>
              <a:ahLst/>
              <a:cxnLst>
                <a:cxn ang="0">
                  <a:pos x="4" y="2"/>
                </a:cxn>
                <a:cxn ang="0">
                  <a:pos x="3" y="122"/>
                </a:cxn>
                <a:cxn ang="0">
                  <a:pos x="0" y="207"/>
                </a:cxn>
                <a:cxn ang="0">
                  <a:pos x="410" y="209"/>
                </a:cxn>
                <a:cxn ang="0">
                  <a:pos x="402" y="100"/>
                </a:cxn>
                <a:cxn ang="0">
                  <a:pos x="402" y="59"/>
                </a:cxn>
                <a:cxn ang="0">
                  <a:pos x="369" y="34"/>
                </a:cxn>
                <a:cxn ang="0">
                  <a:pos x="379" y="12"/>
                </a:cxn>
                <a:cxn ang="0">
                  <a:pos x="365" y="0"/>
                </a:cxn>
                <a:cxn ang="0">
                  <a:pos x="179" y="2"/>
                </a:cxn>
                <a:cxn ang="0">
                  <a:pos x="4" y="2"/>
                </a:cxn>
              </a:cxnLst>
              <a:rect l="0" t="0" r="r" b="b"/>
              <a:pathLst>
                <a:path w="410" h="209">
                  <a:moveTo>
                    <a:pt x="4" y="2"/>
                  </a:moveTo>
                  <a:lnTo>
                    <a:pt x="3" y="122"/>
                  </a:lnTo>
                  <a:lnTo>
                    <a:pt x="0" y="207"/>
                  </a:lnTo>
                  <a:lnTo>
                    <a:pt x="410" y="209"/>
                  </a:lnTo>
                  <a:lnTo>
                    <a:pt x="402" y="100"/>
                  </a:lnTo>
                  <a:lnTo>
                    <a:pt x="402" y="59"/>
                  </a:lnTo>
                  <a:lnTo>
                    <a:pt x="369" y="34"/>
                  </a:lnTo>
                  <a:lnTo>
                    <a:pt x="379" y="12"/>
                  </a:lnTo>
                  <a:lnTo>
                    <a:pt x="365" y="0"/>
                  </a:lnTo>
                  <a:lnTo>
                    <a:pt x="179" y="2"/>
                  </a:lnTo>
                  <a:lnTo>
                    <a:pt x="4" y="2"/>
                  </a:lnTo>
                  <a:close/>
                </a:path>
              </a:pathLst>
            </a:custGeom>
            <a:solidFill>
              <a:srgbClr val="4F7DC2"/>
            </a:solidFill>
            <a:ln w="6350">
              <a:solidFill>
                <a:sysClr val="window" lastClr="FFFFFF"/>
              </a:solidFill>
              <a:prstDash val="solid"/>
              <a:round/>
              <a:headEnd/>
              <a:tailEnd/>
            </a:ln>
          </p:spPr>
          <p:txBody>
            <a:bodyPr/>
            <a:lstStyle/>
            <a:p>
              <a:pPr defTabSz="1219170"/>
              <a:endParaRPr lang="de-DE" sz="2400" kern="0" dirty="0">
                <a:solidFill>
                  <a:prstClr val="black"/>
                </a:solidFill>
                <a:latin typeface="Calibri" panose="020F0502020204030204"/>
              </a:endParaRPr>
            </a:p>
          </p:txBody>
        </p:sp>
        <p:sp>
          <p:nvSpPr>
            <p:cNvPr id="39" name="Freeform 33">
              <a:extLst>
                <a:ext uri="{FF2B5EF4-FFF2-40B4-BE49-F238E27FC236}">
                  <a16:creationId xmlns:a16="http://schemas.microsoft.com/office/drawing/2014/main" id="{C9ECA336-6063-B947-8C20-DB965CF8A928}"/>
                </a:ext>
              </a:extLst>
            </p:cNvPr>
            <p:cNvSpPr>
              <a:spLocks/>
            </p:cNvSpPr>
            <p:nvPr/>
          </p:nvSpPr>
          <p:spPr bwMode="auto">
            <a:xfrm>
              <a:off x="4901086" y="3659560"/>
              <a:ext cx="939124" cy="489541"/>
            </a:xfrm>
            <a:custGeom>
              <a:avLst/>
              <a:gdLst/>
              <a:ahLst/>
              <a:cxnLst>
                <a:cxn ang="0">
                  <a:pos x="3" y="0"/>
                </a:cxn>
                <a:cxn ang="0">
                  <a:pos x="0" y="41"/>
                </a:cxn>
                <a:cxn ang="0">
                  <a:pos x="170" y="47"/>
                </a:cxn>
                <a:cxn ang="0">
                  <a:pos x="171" y="178"/>
                </a:cxn>
                <a:cxn ang="0">
                  <a:pos x="258" y="214"/>
                </a:cxn>
                <a:cxn ang="0">
                  <a:pos x="282" y="201"/>
                </a:cxn>
                <a:cxn ang="0">
                  <a:pos x="337" y="230"/>
                </a:cxn>
                <a:cxn ang="0">
                  <a:pos x="373" y="229"/>
                </a:cxn>
                <a:cxn ang="0">
                  <a:pos x="439" y="201"/>
                </a:cxn>
                <a:cxn ang="0">
                  <a:pos x="478" y="228"/>
                </a:cxn>
                <a:cxn ang="0">
                  <a:pos x="478" y="86"/>
                </a:cxn>
                <a:cxn ang="0">
                  <a:pos x="466" y="3"/>
                </a:cxn>
                <a:cxn ang="0">
                  <a:pos x="3" y="0"/>
                </a:cxn>
              </a:cxnLst>
              <a:rect l="0" t="0" r="r" b="b"/>
              <a:pathLst>
                <a:path w="478" h="230">
                  <a:moveTo>
                    <a:pt x="3" y="0"/>
                  </a:moveTo>
                  <a:lnTo>
                    <a:pt x="0" y="41"/>
                  </a:lnTo>
                  <a:lnTo>
                    <a:pt x="170" y="47"/>
                  </a:lnTo>
                  <a:lnTo>
                    <a:pt x="171" y="178"/>
                  </a:lnTo>
                  <a:lnTo>
                    <a:pt x="258" y="214"/>
                  </a:lnTo>
                  <a:lnTo>
                    <a:pt x="282" y="201"/>
                  </a:lnTo>
                  <a:lnTo>
                    <a:pt x="337" y="230"/>
                  </a:lnTo>
                  <a:lnTo>
                    <a:pt x="373" y="229"/>
                  </a:lnTo>
                  <a:lnTo>
                    <a:pt x="439" y="201"/>
                  </a:lnTo>
                  <a:lnTo>
                    <a:pt x="478" y="228"/>
                  </a:lnTo>
                  <a:lnTo>
                    <a:pt x="478" y="86"/>
                  </a:lnTo>
                  <a:lnTo>
                    <a:pt x="466" y="3"/>
                  </a:lnTo>
                  <a:lnTo>
                    <a:pt x="3" y="0"/>
                  </a:lnTo>
                  <a:close/>
                </a:path>
              </a:pathLst>
            </a:custGeom>
            <a:solidFill>
              <a:srgbClr val="4F7DC2"/>
            </a:solidFill>
            <a:ln w="6350">
              <a:solidFill>
                <a:sysClr val="window" lastClr="FFFFFF"/>
              </a:solidFill>
              <a:prstDash val="solid"/>
              <a:round/>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de-DE" sz="24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40" name="Freeform 34">
              <a:extLst>
                <a:ext uri="{FF2B5EF4-FFF2-40B4-BE49-F238E27FC236}">
                  <a16:creationId xmlns:a16="http://schemas.microsoft.com/office/drawing/2014/main" id="{249E4B14-1690-B74D-98B0-B3271DEEB72E}"/>
                </a:ext>
              </a:extLst>
            </p:cNvPr>
            <p:cNvSpPr>
              <a:spLocks/>
            </p:cNvSpPr>
            <p:nvPr/>
          </p:nvSpPr>
          <p:spPr bwMode="auto">
            <a:xfrm>
              <a:off x="5822528" y="3682973"/>
              <a:ext cx="528503" cy="534239"/>
            </a:xfrm>
            <a:custGeom>
              <a:avLst/>
              <a:gdLst/>
              <a:ahLst/>
              <a:cxnLst>
                <a:cxn ang="0">
                  <a:pos x="0" y="23"/>
                </a:cxn>
                <a:cxn ang="0">
                  <a:pos x="106" y="10"/>
                </a:cxn>
                <a:cxn ang="0">
                  <a:pos x="237" y="0"/>
                </a:cxn>
                <a:cxn ang="0">
                  <a:pos x="230" y="33"/>
                </a:cxn>
                <a:cxn ang="0">
                  <a:pos x="259" y="26"/>
                </a:cxn>
                <a:cxn ang="0">
                  <a:pos x="269" y="48"/>
                </a:cxn>
                <a:cxn ang="0">
                  <a:pos x="239" y="68"/>
                </a:cxn>
                <a:cxn ang="0">
                  <a:pos x="246" y="103"/>
                </a:cxn>
                <a:cxn ang="0">
                  <a:pos x="215" y="161"/>
                </a:cxn>
                <a:cxn ang="0">
                  <a:pos x="192" y="197"/>
                </a:cxn>
                <a:cxn ang="0">
                  <a:pos x="205" y="243"/>
                </a:cxn>
                <a:cxn ang="0">
                  <a:pos x="39" y="251"/>
                </a:cxn>
                <a:cxn ang="0">
                  <a:pos x="38" y="223"/>
                </a:cxn>
                <a:cxn ang="0">
                  <a:pos x="5" y="217"/>
                </a:cxn>
                <a:cxn ang="0">
                  <a:pos x="5" y="68"/>
                </a:cxn>
                <a:cxn ang="0">
                  <a:pos x="0" y="23"/>
                </a:cxn>
              </a:cxnLst>
              <a:rect l="0" t="0" r="r" b="b"/>
              <a:pathLst>
                <a:path w="269" h="251">
                  <a:moveTo>
                    <a:pt x="0" y="23"/>
                  </a:moveTo>
                  <a:lnTo>
                    <a:pt x="106" y="10"/>
                  </a:lnTo>
                  <a:lnTo>
                    <a:pt x="237" y="0"/>
                  </a:lnTo>
                  <a:lnTo>
                    <a:pt x="230" y="33"/>
                  </a:lnTo>
                  <a:lnTo>
                    <a:pt x="259" y="26"/>
                  </a:lnTo>
                  <a:lnTo>
                    <a:pt x="269" y="48"/>
                  </a:lnTo>
                  <a:lnTo>
                    <a:pt x="239" y="68"/>
                  </a:lnTo>
                  <a:lnTo>
                    <a:pt x="246" y="103"/>
                  </a:lnTo>
                  <a:lnTo>
                    <a:pt x="215" y="161"/>
                  </a:lnTo>
                  <a:lnTo>
                    <a:pt x="192" y="197"/>
                  </a:lnTo>
                  <a:lnTo>
                    <a:pt x="205" y="243"/>
                  </a:lnTo>
                  <a:lnTo>
                    <a:pt x="39" y="251"/>
                  </a:lnTo>
                  <a:lnTo>
                    <a:pt x="38" y="223"/>
                  </a:lnTo>
                  <a:lnTo>
                    <a:pt x="5" y="217"/>
                  </a:lnTo>
                  <a:lnTo>
                    <a:pt x="5" y="68"/>
                  </a:lnTo>
                  <a:lnTo>
                    <a:pt x="0" y="23"/>
                  </a:lnTo>
                  <a:close/>
                </a:path>
              </a:pathLst>
            </a:custGeom>
            <a:solidFill>
              <a:schemeClr val="bg1">
                <a:lumMod val="65000"/>
              </a:schemeClr>
            </a:solidFill>
            <a:ln w="6350">
              <a:solidFill>
                <a:sysClr val="window" lastClr="FFFFFF"/>
              </a:solidFill>
              <a:prstDash val="solid"/>
              <a:round/>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de-DE" sz="24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41" name="Freeform 35">
              <a:extLst>
                <a:ext uri="{FF2B5EF4-FFF2-40B4-BE49-F238E27FC236}">
                  <a16:creationId xmlns:a16="http://schemas.microsoft.com/office/drawing/2014/main" id="{DC08F014-A9EC-114A-B8F4-B553D0B095A3}"/>
                </a:ext>
              </a:extLst>
            </p:cNvPr>
            <p:cNvSpPr>
              <a:spLocks/>
            </p:cNvSpPr>
            <p:nvPr/>
          </p:nvSpPr>
          <p:spPr bwMode="auto">
            <a:xfrm>
              <a:off x="5899151" y="4198055"/>
              <a:ext cx="644420" cy="559779"/>
            </a:xfrm>
            <a:custGeom>
              <a:avLst/>
              <a:gdLst/>
              <a:ahLst/>
              <a:cxnLst>
                <a:cxn ang="0">
                  <a:pos x="0" y="6"/>
                </a:cxn>
                <a:cxn ang="0">
                  <a:pos x="164" y="0"/>
                </a:cxn>
                <a:cxn ang="0">
                  <a:pos x="193" y="54"/>
                </a:cxn>
                <a:cxn ang="0">
                  <a:pos x="168" y="118"/>
                </a:cxn>
                <a:cxn ang="0">
                  <a:pos x="160" y="147"/>
                </a:cxn>
                <a:cxn ang="0">
                  <a:pos x="270" y="135"/>
                </a:cxn>
                <a:cxn ang="0">
                  <a:pos x="277" y="177"/>
                </a:cxn>
                <a:cxn ang="0">
                  <a:pos x="244" y="173"/>
                </a:cxn>
                <a:cxn ang="0">
                  <a:pos x="229" y="191"/>
                </a:cxn>
                <a:cxn ang="0">
                  <a:pos x="246" y="203"/>
                </a:cxn>
                <a:cxn ang="0">
                  <a:pos x="276" y="189"/>
                </a:cxn>
                <a:cxn ang="0">
                  <a:pos x="277" y="209"/>
                </a:cxn>
                <a:cxn ang="0">
                  <a:pos x="295" y="192"/>
                </a:cxn>
                <a:cxn ang="0">
                  <a:pos x="307" y="192"/>
                </a:cxn>
                <a:cxn ang="0">
                  <a:pos x="293" y="227"/>
                </a:cxn>
                <a:cxn ang="0">
                  <a:pos x="320" y="233"/>
                </a:cxn>
                <a:cxn ang="0">
                  <a:pos x="328" y="252"/>
                </a:cxn>
                <a:cxn ang="0">
                  <a:pos x="316" y="258"/>
                </a:cxn>
                <a:cxn ang="0">
                  <a:pos x="299" y="246"/>
                </a:cxn>
                <a:cxn ang="0">
                  <a:pos x="267" y="237"/>
                </a:cxn>
                <a:cxn ang="0">
                  <a:pos x="274" y="260"/>
                </a:cxn>
                <a:cxn ang="0">
                  <a:pos x="258" y="263"/>
                </a:cxn>
                <a:cxn ang="0">
                  <a:pos x="245" y="242"/>
                </a:cxn>
                <a:cxn ang="0">
                  <a:pos x="237" y="255"/>
                </a:cxn>
                <a:cxn ang="0">
                  <a:pos x="189" y="255"/>
                </a:cxn>
                <a:cxn ang="0">
                  <a:pos x="189" y="242"/>
                </a:cxn>
                <a:cxn ang="0">
                  <a:pos x="171" y="227"/>
                </a:cxn>
                <a:cxn ang="0">
                  <a:pos x="135" y="225"/>
                </a:cxn>
                <a:cxn ang="0">
                  <a:pos x="165" y="242"/>
                </a:cxn>
                <a:cxn ang="0">
                  <a:pos x="123" y="251"/>
                </a:cxn>
                <a:cxn ang="0">
                  <a:pos x="57" y="239"/>
                </a:cxn>
                <a:cxn ang="0">
                  <a:pos x="32" y="242"/>
                </a:cxn>
                <a:cxn ang="0">
                  <a:pos x="41" y="154"/>
                </a:cxn>
                <a:cxn ang="0">
                  <a:pos x="1" y="84"/>
                </a:cxn>
                <a:cxn ang="0">
                  <a:pos x="0" y="6"/>
                </a:cxn>
              </a:cxnLst>
              <a:rect l="0" t="0" r="r" b="b"/>
              <a:pathLst>
                <a:path w="328" h="263">
                  <a:moveTo>
                    <a:pt x="0" y="6"/>
                  </a:moveTo>
                  <a:lnTo>
                    <a:pt x="164" y="0"/>
                  </a:lnTo>
                  <a:lnTo>
                    <a:pt x="193" y="54"/>
                  </a:lnTo>
                  <a:lnTo>
                    <a:pt x="168" y="118"/>
                  </a:lnTo>
                  <a:lnTo>
                    <a:pt x="160" y="147"/>
                  </a:lnTo>
                  <a:lnTo>
                    <a:pt x="270" y="135"/>
                  </a:lnTo>
                  <a:lnTo>
                    <a:pt x="277" y="177"/>
                  </a:lnTo>
                  <a:lnTo>
                    <a:pt x="244" y="173"/>
                  </a:lnTo>
                  <a:lnTo>
                    <a:pt x="229" y="191"/>
                  </a:lnTo>
                  <a:lnTo>
                    <a:pt x="246" y="203"/>
                  </a:lnTo>
                  <a:lnTo>
                    <a:pt x="276" y="189"/>
                  </a:lnTo>
                  <a:lnTo>
                    <a:pt x="277" y="209"/>
                  </a:lnTo>
                  <a:lnTo>
                    <a:pt x="295" y="192"/>
                  </a:lnTo>
                  <a:lnTo>
                    <a:pt x="307" y="192"/>
                  </a:lnTo>
                  <a:lnTo>
                    <a:pt x="293" y="227"/>
                  </a:lnTo>
                  <a:lnTo>
                    <a:pt x="320" y="233"/>
                  </a:lnTo>
                  <a:lnTo>
                    <a:pt x="328" y="252"/>
                  </a:lnTo>
                  <a:lnTo>
                    <a:pt x="316" y="258"/>
                  </a:lnTo>
                  <a:lnTo>
                    <a:pt x="299" y="246"/>
                  </a:lnTo>
                  <a:lnTo>
                    <a:pt x="267" y="237"/>
                  </a:lnTo>
                  <a:lnTo>
                    <a:pt x="274" y="260"/>
                  </a:lnTo>
                  <a:lnTo>
                    <a:pt x="258" y="263"/>
                  </a:lnTo>
                  <a:lnTo>
                    <a:pt x="245" y="242"/>
                  </a:lnTo>
                  <a:lnTo>
                    <a:pt x="237" y="255"/>
                  </a:lnTo>
                  <a:lnTo>
                    <a:pt x="189" y="255"/>
                  </a:lnTo>
                  <a:lnTo>
                    <a:pt x="189" y="242"/>
                  </a:lnTo>
                  <a:lnTo>
                    <a:pt x="171" y="227"/>
                  </a:lnTo>
                  <a:lnTo>
                    <a:pt x="135" y="225"/>
                  </a:lnTo>
                  <a:lnTo>
                    <a:pt x="165" y="242"/>
                  </a:lnTo>
                  <a:lnTo>
                    <a:pt x="123" y="251"/>
                  </a:lnTo>
                  <a:lnTo>
                    <a:pt x="57" y="239"/>
                  </a:lnTo>
                  <a:lnTo>
                    <a:pt x="32" y="242"/>
                  </a:lnTo>
                  <a:lnTo>
                    <a:pt x="41" y="154"/>
                  </a:lnTo>
                  <a:lnTo>
                    <a:pt x="1" y="84"/>
                  </a:lnTo>
                  <a:lnTo>
                    <a:pt x="0" y="6"/>
                  </a:lnTo>
                  <a:close/>
                </a:path>
              </a:pathLst>
            </a:custGeom>
            <a:solidFill>
              <a:srgbClr val="4F7DC2"/>
            </a:solidFill>
            <a:ln w="6350">
              <a:solidFill>
                <a:sysClr val="window" lastClr="FFFFFF"/>
              </a:solidFill>
              <a:prstDash val="solid"/>
              <a:round/>
              <a:headEnd/>
              <a:tailEnd/>
            </a:ln>
          </p:spPr>
          <p:txBody>
            <a:bodyPr/>
            <a:lstStyle/>
            <a:p>
              <a:pPr defTabSz="1219170"/>
              <a:endParaRPr lang="de-DE" sz="2400" kern="0" dirty="0">
                <a:solidFill>
                  <a:prstClr val="black"/>
                </a:solidFill>
                <a:latin typeface="Calibri" panose="020F0502020204030204"/>
              </a:endParaRPr>
            </a:p>
          </p:txBody>
        </p:sp>
        <p:sp>
          <p:nvSpPr>
            <p:cNvPr id="42" name="Freeform 36">
              <a:extLst>
                <a:ext uri="{FF2B5EF4-FFF2-40B4-BE49-F238E27FC236}">
                  <a16:creationId xmlns:a16="http://schemas.microsoft.com/office/drawing/2014/main" id="{9C6D48C2-CD2A-A44C-9DB0-EB4E37784496}"/>
                </a:ext>
              </a:extLst>
            </p:cNvPr>
            <p:cNvSpPr>
              <a:spLocks/>
            </p:cNvSpPr>
            <p:nvPr/>
          </p:nvSpPr>
          <p:spPr bwMode="auto">
            <a:xfrm>
              <a:off x="5457094" y="1835487"/>
              <a:ext cx="719078" cy="876917"/>
            </a:xfrm>
            <a:custGeom>
              <a:avLst/>
              <a:gdLst/>
              <a:ahLst/>
              <a:cxnLst>
                <a:cxn ang="0">
                  <a:pos x="0" y="32"/>
                </a:cxn>
                <a:cxn ang="0">
                  <a:pos x="96" y="32"/>
                </a:cxn>
                <a:cxn ang="0">
                  <a:pos x="95" y="0"/>
                </a:cxn>
                <a:cxn ang="0">
                  <a:pos x="116" y="9"/>
                </a:cxn>
                <a:cxn ang="0">
                  <a:pos x="120" y="34"/>
                </a:cxn>
                <a:cxn ang="0">
                  <a:pos x="166" y="61"/>
                </a:cxn>
                <a:cxn ang="0">
                  <a:pos x="180" y="49"/>
                </a:cxn>
                <a:cxn ang="0">
                  <a:pos x="207" y="49"/>
                </a:cxn>
                <a:cxn ang="0">
                  <a:pos x="228" y="73"/>
                </a:cxn>
                <a:cxn ang="0">
                  <a:pos x="242" y="64"/>
                </a:cxn>
                <a:cxn ang="0">
                  <a:pos x="282" y="74"/>
                </a:cxn>
                <a:cxn ang="0">
                  <a:pos x="296" y="56"/>
                </a:cxn>
                <a:cxn ang="0">
                  <a:pos x="321" y="70"/>
                </a:cxn>
                <a:cxn ang="0">
                  <a:pos x="366" y="68"/>
                </a:cxn>
                <a:cxn ang="0">
                  <a:pos x="293" y="119"/>
                </a:cxn>
                <a:cxn ang="0">
                  <a:pos x="257" y="164"/>
                </a:cxn>
                <a:cxn ang="0">
                  <a:pos x="264" y="229"/>
                </a:cxn>
                <a:cxn ang="0">
                  <a:pos x="239" y="256"/>
                </a:cxn>
                <a:cxn ang="0">
                  <a:pos x="249" y="275"/>
                </a:cxn>
                <a:cxn ang="0">
                  <a:pos x="249" y="323"/>
                </a:cxn>
                <a:cxn ang="0">
                  <a:pos x="274" y="323"/>
                </a:cxn>
                <a:cxn ang="0">
                  <a:pos x="311" y="358"/>
                </a:cxn>
                <a:cxn ang="0">
                  <a:pos x="326" y="400"/>
                </a:cxn>
                <a:cxn ang="0">
                  <a:pos x="67" y="412"/>
                </a:cxn>
                <a:cxn ang="0">
                  <a:pos x="68" y="298"/>
                </a:cxn>
                <a:cxn ang="0">
                  <a:pos x="45" y="273"/>
                </a:cxn>
                <a:cxn ang="0">
                  <a:pos x="53" y="243"/>
                </a:cxn>
                <a:cxn ang="0">
                  <a:pos x="61" y="226"/>
                </a:cxn>
                <a:cxn ang="0">
                  <a:pos x="45" y="147"/>
                </a:cxn>
                <a:cxn ang="0">
                  <a:pos x="23" y="95"/>
                </a:cxn>
                <a:cxn ang="0">
                  <a:pos x="0" y="32"/>
                </a:cxn>
              </a:cxnLst>
              <a:rect l="0" t="0" r="r" b="b"/>
              <a:pathLst>
                <a:path w="366" h="412">
                  <a:moveTo>
                    <a:pt x="0" y="32"/>
                  </a:moveTo>
                  <a:lnTo>
                    <a:pt x="96" y="32"/>
                  </a:lnTo>
                  <a:lnTo>
                    <a:pt x="95" y="0"/>
                  </a:lnTo>
                  <a:lnTo>
                    <a:pt x="116" y="9"/>
                  </a:lnTo>
                  <a:lnTo>
                    <a:pt x="120" y="34"/>
                  </a:lnTo>
                  <a:lnTo>
                    <a:pt x="166" y="61"/>
                  </a:lnTo>
                  <a:lnTo>
                    <a:pt x="180" y="49"/>
                  </a:lnTo>
                  <a:lnTo>
                    <a:pt x="207" y="49"/>
                  </a:lnTo>
                  <a:lnTo>
                    <a:pt x="228" y="73"/>
                  </a:lnTo>
                  <a:lnTo>
                    <a:pt x="242" y="64"/>
                  </a:lnTo>
                  <a:lnTo>
                    <a:pt x="282" y="74"/>
                  </a:lnTo>
                  <a:lnTo>
                    <a:pt x="296" y="56"/>
                  </a:lnTo>
                  <a:lnTo>
                    <a:pt x="321" y="70"/>
                  </a:lnTo>
                  <a:lnTo>
                    <a:pt x="366" y="68"/>
                  </a:lnTo>
                  <a:lnTo>
                    <a:pt x="293" y="119"/>
                  </a:lnTo>
                  <a:lnTo>
                    <a:pt x="257" y="164"/>
                  </a:lnTo>
                  <a:lnTo>
                    <a:pt x="264" y="229"/>
                  </a:lnTo>
                  <a:lnTo>
                    <a:pt x="239" y="256"/>
                  </a:lnTo>
                  <a:lnTo>
                    <a:pt x="249" y="275"/>
                  </a:lnTo>
                  <a:lnTo>
                    <a:pt x="249" y="323"/>
                  </a:lnTo>
                  <a:lnTo>
                    <a:pt x="274" y="323"/>
                  </a:lnTo>
                  <a:lnTo>
                    <a:pt x="311" y="358"/>
                  </a:lnTo>
                  <a:lnTo>
                    <a:pt x="326" y="400"/>
                  </a:lnTo>
                  <a:lnTo>
                    <a:pt x="67" y="412"/>
                  </a:lnTo>
                  <a:lnTo>
                    <a:pt x="68" y="298"/>
                  </a:lnTo>
                  <a:lnTo>
                    <a:pt x="45" y="273"/>
                  </a:lnTo>
                  <a:lnTo>
                    <a:pt x="53" y="243"/>
                  </a:lnTo>
                  <a:lnTo>
                    <a:pt x="61" y="226"/>
                  </a:lnTo>
                  <a:lnTo>
                    <a:pt x="45" y="147"/>
                  </a:lnTo>
                  <a:lnTo>
                    <a:pt x="23" y="95"/>
                  </a:lnTo>
                  <a:lnTo>
                    <a:pt x="0" y="32"/>
                  </a:lnTo>
                  <a:close/>
                </a:path>
              </a:pathLst>
            </a:custGeom>
            <a:solidFill>
              <a:srgbClr val="4F7DC2"/>
            </a:solidFill>
            <a:ln w="6350">
              <a:solidFill>
                <a:sysClr val="window" lastClr="FFFFFF"/>
              </a:solidFill>
              <a:prstDash val="solid"/>
              <a:round/>
              <a:headEnd/>
              <a:tailEnd/>
            </a:ln>
          </p:spPr>
          <p:txBody>
            <a:bodyPr/>
            <a:lstStyle/>
            <a:p>
              <a:pPr defTabSz="1219170"/>
              <a:endParaRPr lang="de-DE" sz="2400" kern="0" dirty="0">
                <a:solidFill>
                  <a:prstClr val="black"/>
                </a:solidFill>
                <a:latin typeface="Calibri" panose="020F0502020204030204"/>
              </a:endParaRPr>
            </a:p>
          </p:txBody>
        </p:sp>
        <p:sp>
          <p:nvSpPr>
            <p:cNvPr id="43" name="Freeform 37">
              <a:extLst>
                <a:ext uri="{FF2B5EF4-FFF2-40B4-BE49-F238E27FC236}">
                  <a16:creationId xmlns:a16="http://schemas.microsoft.com/office/drawing/2014/main" id="{E0D31F9C-2DA6-B845-A04D-245FF9543EC2}"/>
                </a:ext>
              </a:extLst>
            </p:cNvPr>
            <p:cNvSpPr>
              <a:spLocks/>
            </p:cNvSpPr>
            <p:nvPr/>
          </p:nvSpPr>
          <p:spPr bwMode="auto">
            <a:xfrm>
              <a:off x="5922728" y="2137725"/>
              <a:ext cx="546185" cy="691743"/>
            </a:xfrm>
            <a:custGeom>
              <a:avLst/>
              <a:gdLst/>
              <a:ahLst/>
              <a:cxnLst>
                <a:cxn ang="0">
                  <a:pos x="20" y="22"/>
                </a:cxn>
                <a:cxn ang="0">
                  <a:pos x="41" y="19"/>
                </a:cxn>
                <a:cxn ang="0">
                  <a:pos x="60" y="19"/>
                </a:cxn>
                <a:cxn ang="0">
                  <a:pos x="72" y="0"/>
                </a:cxn>
                <a:cxn ang="0">
                  <a:pos x="81" y="24"/>
                </a:cxn>
                <a:cxn ang="0">
                  <a:pos x="111" y="24"/>
                </a:cxn>
                <a:cxn ang="0">
                  <a:pos x="127" y="46"/>
                </a:cxn>
                <a:cxn ang="0">
                  <a:pos x="158" y="40"/>
                </a:cxn>
                <a:cxn ang="0">
                  <a:pos x="179" y="54"/>
                </a:cxn>
                <a:cxn ang="0">
                  <a:pos x="218" y="64"/>
                </a:cxn>
                <a:cxn ang="0">
                  <a:pos x="225" y="81"/>
                </a:cxn>
                <a:cxn ang="0">
                  <a:pos x="245" y="82"/>
                </a:cxn>
                <a:cxn ang="0">
                  <a:pos x="239" y="99"/>
                </a:cxn>
                <a:cxn ang="0">
                  <a:pos x="246" y="118"/>
                </a:cxn>
                <a:cxn ang="0">
                  <a:pos x="233" y="142"/>
                </a:cxn>
                <a:cxn ang="0">
                  <a:pos x="242" y="147"/>
                </a:cxn>
                <a:cxn ang="0">
                  <a:pos x="264" y="121"/>
                </a:cxn>
                <a:cxn ang="0">
                  <a:pos x="263" y="112"/>
                </a:cxn>
                <a:cxn ang="0">
                  <a:pos x="272" y="108"/>
                </a:cxn>
                <a:cxn ang="0">
                  <a:pos x="278" y="121"/>
                </a:cxn>
                <a:cxn ang="0">
                  <a:pos x="261" y="139"/>
                </a:cxn>
                <a:cxn ang="0">
                  <a:pos x="254" y="180"/>
                </a:cxn>
                <a:cxn ang="0">
                  <a:pos x="254" y="249"/>
                </a:cxn>
                <a:cxn ang="0">
                  <a:pos x="264" y="261"/>
                </a:cxn>
                <a:cxn ang="0">
                  <a:pos x="260" y="304"/>
                </a:cxn>
                <a:cxn ang="0">
                  <a:pos x="128" y="325"/>
                </a:cxn>
                <a:cxn ang="0">
                  <a:pos x="95" y="305"/>
                </a:cxn>
                <a:cxn ang="0">
                  <a:pos x="102" y="279"/>
                </a:cxn>
                <a:cxn ang="0">
                  <a:pos x="86" y="251"/>
                </a:cxn>
                <a:cxn ang="0">
                  <a:pos x="72" y="216"/>
                </a:cxn>
                <a:cxn ang="0">
                  <a:pos x="35" y="181"/>
                </a:cxn>
                <a:cxn ang="0">
                  <a:pos x="12" y="181"/>
                </a:cxn>
                <a:cxn ang="0">
                  <a:pos x="12" y="133"/>
                </a:cxn>
                <a:cxn ang="0">
                  <a:pos x="0" y="115"/>
                </a:cxn>
                <a:cxn ang="0">
                  <a:pos x="26" y="87"/>
                </a:cxn>
                <a:cxn ang="0">
                  <a:pos x="20" y="22"/>
                </a:cxn>
              </a:cxnLst>
              <a:rect l="0" t="0" r="r" b="b"/>
              <a:pathLst>
                <a:path w="278" h="325">
                  <a:moveTo>
                    <a:pt x="20" y="22"/>
                  </a:moveTo>
                  <a:lnTo>
                    <a:pt x="41" y="19"/>
                  </a:lnTo>
                  <a:lnTo>
                    <a:pt x="60" y="19"/>
                  </a:lnTo>
                  <a:lnTo>
                    <a:pt x="72" y="0"/>
                  </a:lnTo>
                  <a:lnTo>
                    <a:pt x="81" y="24"/>
                  </a:lnTo>
                  <a:lnTo>
                    <a:pt x="111" y="24"/>
                  </a:lnTo>
                  <a:lnTo>
                    <a:pt x="127" y="46"/>
                  </a:lnTo>
                  <a:lnTo>
                    <a:pt x="158" y="40"/>
                  </a:lnTo>
                  <a:lnTo>
                    <a:pt x="179" y="54"/>
                  </a:lnTo>
                  <a:lnTo>
                    <a:pt x="218" y="64"/>
                  </a:lnTo>
                  <a:lnTo>
                    <a:pt x="225" y="81"/>
                  </a:lnTo>
                  <a:lnTo>
                    <a:pt x="245" y="82"/>
                  </a:lnTo>
                  <a:lnTo>
                    <a:pt x="239" y="99"/>
                  </a:lnTo>
                  <a:lnTo>
                    <a:pt x="246" y="118"/>
                  </a:lnTo>
                  <a:lnTo>
                    <a:pt x="233" y="142"/>
                  </a:lnTo>
                  <a:lnTo>
                    <a:pt x="242" y="147"/>
                  </a:lnTo>
                  <a:lnTo>
                    <a:pt x="264" y="121"/>
                  </a:lnTo>
                  <a:lnTo>
                    <a:pt x="263" y="112"/>
                  </a:lnTo>
                  <a:lnTo>
                    <a:pt x="272" y="108"/>
                  </a:lnTo>
                  <a:lnTo>
                    <a:pt x="278" y="121"/>
                  </a:lnTo>
                  <a:lnTo>
                    <a:pt x="261" y="139"/>
                  </a:lnTo>
                  <a:lnTo>
                    <a:pt x="254" y="180"/>
                  </a:lnTo>
                  <a:lnTo>
                    <a:pt x="254" y="249"/>
                  </a:lnTo>
                  <a:lnTo>
                    <a:pt x="264" y="261"/>
                  </a:lnTo>
                  <a:lnTo>
                    <a:pt x="260" y="304"/>
                  </a:lnTo>
                  <a:lnTo>
                    <a:pt x="128" y="325"/>
                  </a:lnTo>
                  <a:lnTo>
                    <a:pt x="95" y="305"/>
                  </a:lnTo>
                  <a:lnTo>
                    <a:pt x="102" y="279"/>
                  </a:lnTo>
                  <a:lnTo>
                    <a:pt x="86" y="251"/>
                  </a:lnTo>
                  <a:lnTo>
                    <a:pt x="72" y="216"/>
                  </a:lnTo>
                  <a:lnTo>
                    <a:pt x="35" y="181"/>
                  </a:lnTo>
                  <a:lnTo>
                    <a:pt x="12" y="181"/>
                  </a:lnTo>
                  <a:lnTo>
                    <a:pt x="12" y="133"/>
                  </a:lnTo>
                  <a:lnTo>
                    <a:pt x="0" y="115"/>
                  </a:lnTo>
                  <a:lnTo>
                    <a:pt x="26" y="87"/>
                  </a:lnTo>
                  <a:lnTo>
                    <a:pt x="20" y="22"/>
                  </a:lnTo>
                  <a:close/>
                </a:path>
              </a:pathLst>
            </a:custGeom>
            <a:solidFill>
              <a:srgbClr val="4F7DC2"/>
            </a:solidFill>
            <a:ln w="6350">
              <a:solidFill>
                <a:sysClr val="window" lastClr="FFFFFF"/>
              </a:solidFill>
              <a:prstDash val="solid"/>
              <a:round/>
              <a:headEnd/>
              <a:tailEnd/>
            </a:ln>
          </p:spPr>
          <p:txBody>
            <a:bodyPr/>
            <a:lstStyle/>
            <a:p>
              <a:pPr defTabSz="1219170"/>
              <a:endParaRPr lang="de-DE" sz="2400" kern="0" dirty="0">
                <a:solidFill>
                  <a:prstClr val="black"/>
                </a:solidFill>
                <a:latin typeface="Calibri" panose="020F0502020204030204"/>
              </a:endParaRPr>
            </a:p>
          </p:txBody>
        </p:sp>
        <p:sp>
          <p:nvSpPr>
            <p:cNvPr id="44" name="Freeform 38">
              <a:extLst>
                <a:ext uri="{FF2B5EF4-FFF2-40B4-BE49-F238E27FC236}">
                  <a16:creationId xmlns:a16="http://schemas.microsoft.com/office/drawing/2014/main" id="{16BBEC70-83CB-7A43-8516-8E58980013CA}"/>
                </a:ext>
              </a:extLst>
            </p:cNvPr>
            <p:cNvSpPr>
              <a:spLocks/>
            </p:cNvSpPr>
            <p:nvPr/>
          </p:nvSpPr>
          <p:spPr bwMode="auto">
            <a:xfrm>
              <a:off x="5576941" y="2684735"/>
              <a:ext cx="634596" cy="446972"/>
            </a:xfrm>
            <a:custGeom>
              <a:avLst/>
              <a:gdLst/>
              <a:ahLst/>
              <a:cxnLst>
                <a:cxn ang="0">
                  <a:pos x="5" y="11"/>
                </a:cxn>
                <a:cxn ang="0">
                  <a:pos x="0" y="48"/>
                </a:cxn>
                <a:cxn ang="0">
                  <a:pos x="7" y="87"/>
                </a:cxn>
                <a:cxn ang="0">
                  <a:pos x="37" y="167"/>
                </a:cxn>
                <a:cxn ang="0">
                  <a:pos x="54" y="210"/>
                </a:cxn>
                <a:cxn ang="0">
                  <a:pos x="244" y="200"/>
                </a:cxn>
                <a:cxn ang="0">
                  <a:pos x="275" y="210"/>
                </a:cxn>
                <a:cxn ang="0">
                  <a:pos x="294" y="169"/>
                </a:cxn>
                <a:cxn ang="0">
                  <a:pos x="287" y="140"/>
                </a:cxn>
                <a:cxn ang="0">
                  <a:pos x="319" y="134"/>
                </a:cxn>
                <a:cxn ang="0">
                  <a:pos x="323" y="88"/>
                </a:cxn>
                <a:cxn ang="0">
                  <a:pos x="304" y="68"/>
                </a:cxn>
                <a:cxn ang="0">
                  <a:pos x="271" y="48"/>
                </a:cxn>
                <a:cxn ang="0">
                  <a:pos x="278" y="20"/>
                </a:cxn>
                <a:cxn ang="0">
                  <a:pos x="264" y="0"/>
                </a:cxn>
                <a:cxn ang="0">
                  <a:pos x="193" y="3"/>
                </a:cxn>
                <a:cxn ang="0">
                  <a:pos x="121" y="6"/>
                </a:cxn>
                <a:cxn ang="0">
                  <a:pos x="5" y="11"/>
                </a:cxn>
              </a:cxnLst>
              <a:rect l="0" t="0" r="r" b="b"/>
              <a:pathLst>
                <a:path w="323" h="210">
                  <a:moveTo>
                    <a:pt x="5" y="11"/>
                  </a:moveTo>
                  <a:lnTo>
                    <a:pt x="0" y="48"/>
                  </a:lnTo>
                  <a:lnTo>
                    <a:pt x="7" y="87"/>
                  </a:lnTo>
                  <a:lnTo>
                    <a:pt x="37" y="167"/>
                  </a:lnTo>
                  <a:lnTo>
                    <a:pt x="54" y="210"/>
                  </a:lnTo>
                  <a:lnTo>
                    <a:pt x="244" y="200"/>
                  </a:lnTo>
                  <a:lnTo>
                    <a:pt x="275" y="210"/>
                  </a:lnTo>
                  <a:lnTo>
                    <a:pt x="294" y="169"/>
                  </a:lnTo>
                  <a:lnTo>
                    <a:pt x="287" y="140"/>
                  </a:lnTo>
                  <a:lnTo>
                    <a:pt x="319" y="134"/>
                  </a:lnTo>
                  <a:lnTo>
                    <a:pt x="323" y="88"/>
                  </a:lnTo>
                  <a:lnTo>
                    <a:pt x="304" y="68"/>
                  </a:lnTo>
                  <a:lnTo>
                    <a:pt x="271" y="48"/>
                  </a:lnTo>
                  <a:lnTo>
                    <a:pt x="278" y="20"/>
                  </a:lnTo>
                  <a:lnTo>
                    <a:pt x="264" y="0"/>
                  </a:lnTo>
                  <a:lnTo>
                    <a:pt x="193" y="3"/>
                  </a:lnTo>
                  <a:lnTo>
                    <a:pt x="121" y="6"/>
                  </a:lnTo>
                  <a:lnTo>
                    <a:pt x="5" y="11"/>
                  </a:lnTo>
                  <a:close/>
                </a:path>
              </a:pathLst>
            </a:custGeom>
            <a:solidFill>
              <a:srgbClr val="4F7DC2"/>
            </a:solidFill>
            <a:ln w="6350">
              <a:solidFill>
                <a:sysClr val="window" lastClr="FFFFFF"/>
              </a:solidFill>
              <a:prstDash val="solid"/>
              <a:round/>
              <a:headEnd/>
              <a:tailEnd/>
            </a:ln>
          </p:spPr>
          <p:txBody>
            <a:bodyPr/>
            <a:lstStyle/>
            <a:p>
              <a:pPr defTabSz="1219170"/>
              <a:endParaRPr lang="de-DE" sz="2400" kern="0" dirty="0">
                <a:solidFill>
                  <a:prstClr val="black"/>
                </a:solidFill>
                <a:latin typeface="Calibri" panose="020F0502020204030204"/>
              </a:endParaRPr>
            </a:p>
          </p:txBody>
        </p:sp>
        <p:grpSp>
          <p:nvGrpSpPr>
            <p:cNvPr id="45" name="Gruppieren 5">
              <a:extLst>
                <a:ext uri="{FF2B5EF4-FFF2-40B4-BE49-F238E27FC236}">
                  <a16:creationId xmlns:a16="http://schemas.microsoft.com/office/drawing/2014/main" id="{1871DC32-B5C7-DC4C-8480-089DB9DF7420}"/>
                </a:ext>
              </a:extLst>
            </p:cNvPr>
            <p:cNvGrpSpPr/>
            <p:nvPr/>
          </p:nvGrpSpPr>
          <p:grpSpPr>
            <a:xfrm>
              <a:off x="6136880" y="2039818"/>
              <a:ext cx="827136" cy="810936"/>
              <a:chOff x="5859542" y="2340327"/>
              <a:chExt cx="795921" cy="780332"/>
            </a:xfrm>
            <a:grpFill/>
          </p:grpSpPr>
          <p:sp>
            <p:nvSpPr>
              <p:cNvPr id="72" name="Freeform 39">
                <a:extLst>
                  <a:ext uri="{FF2B5EF4-FFF2-40B4-BE49-F238E27FC236}">
                    <a16:creationId xmlns:a16="http://schemas.microsoft.com/office/drawing/2014/main" id="{B420F7DF-D25B-FA40-9857-F579AFF6C01D}"/>
                  </a:ext>
                </a:extLst>
              </p:cNvPr>
              <p:cNvSpPr>
                <a:spLocks/>
              </p:cNvSpPr>
              <p:nvPr/>
            </p:nvSpPr>
            <p:spPr bwMode="auto">
              <a:xfrm>
                <a:off x="5859542" y="2340327"/>
                <a:ext cx="565274" cy="264207"/>
              </a:xfrm>
              <a:custGeom>
                <a:avLst/>
                <a:gdLst/>
                <a:ahLst/>
                <a:cxnLst>
                  <a:cxn ang="0">
                    <a:pos x="0" y="71"/>
                  </a:cxn>
                  <a:cxn ang="0">
                    <a:pos x="67" y="0"/>
                  </a:cxn>
                  <a:cxn ang="0">
                    <a:pos x="55" y="29"/>
                  </a:cxn>
                  <a:cxn ang="0">
                    <a:pos x="64" y="38"/>
                  </a:cxn>
                  <a:cxn ang="0">
                    <a:pos x="85" y="26"/>
                  </a:cxn>
                  <a:cxn ang="0">
                    <a:pos x="131" y="44"/>
                  </a:cxn>
                  <a:cxn ang="0">
                    <a:pos x="151" y="29"/>
                  </a:cxn>
                  <a:cxn ang="0">
                    <a:pos x="213" y="21"/>
                  </a:cxn>
                  <a:cxn ang="0">
                    <a:pos x="225" y="39"/>
                  </a:cxn>
                  <a:cxn ang="0">
                    <a:pos x="249" y="35"/>
                  </a:cxn>
                  <a:cxn ang="0">
                    <a:pos x="296" y="54"/>
                  </a:cxn>
                  <a:cxn ang="0">
                    <a:pos x="299" y="68"/>
                  </a:cxn>
                  <a:cxn ang="0">
                    <a:pos x="248" y="80"/>
                  </a:cxn>
                  <a:cxn ang="0">
                    <a:pos x="233" y="71"/>
                  </a:cxn>
                  <a:cxn ang="0">
                    <a:pos x="207" y="74"/>
                  </a:cxn>
                  <a:cxn ang="0">
                    <a:pos x="177" y="92"/>
                  </a:cxn>
                  <a:cxn ang="0">
                    <a:pos x="163" y="93"/>
                  </a:cxn>
                  <a:cxn ang="0">
                    <a:pos x="152" y="80"/>
                  </a:cxn>
                  <a:cxn ang="0">
                    <a:pos x="135" y="128"/>
                  </a:cxn>
                  <a:cxn ang="0">
                    <a:pos x="116" y="129"/>
                  </a:cxn>
                  <a:cxn ang="0">
                    <a:pos x="108" y="110"/>
                  </a:cxn>
                  <a:cxn ang="0">
                    <a:pos x="68" y="101"/>
                  </a:cxn>
                  <a:cxn ang="0">
                    <a:pos x="49" y="87"/>
                  </a:cxn>
                  <a:cxn ang="0">
                    <a:pos x="16" y="92"/>
                  </a:cxn>
                  <a:cxn ang="0">
                    <a:pos x="0" y="71"/>
                  </a:cxn>
                </a:cxnLst>
                <a:rect l="0" t="0" r="r" b="b"/>
                <a:pathLst>
                  <a:path w="299" h="129">
                    <a:moveTo>
                      <a:pt x="0" y="71"/>
                    </a:moveTo>
                    <a:lnTo>
                      <a:pt x="67" y="0"/>
                    </a:lnTo>
                    <a:lnTo>
                      <a:pt x="55" y="29"/>
                    </a:lnTo>
                    <a:lnTo>
                      <a:pt x="64" y="38"/>
                    </a:lnTo>
                    <a:lnTo>
                      <a:pt x="85" y="26"/>
                    </a:lnTo>
                    <a:lnTo>
                      <a:pt x="131" y="44"/>
                    </a:lnTo>
                    <a:lnTo>
                      <a:pt x="151" y="29"/>
                    </a:lnTo>
                    <a:lnTo>
                      <a:pt x="213" y="21"/>
                    </a:lnTo>
                    <a:lnTo>
                      <a:pt x="225" y="39"/>
                    </a:lnTo>
                    <a:lnTo>
                      <a:pt x="249" y="35"/>
                    </a:lnTo>
                    <a:lnTo>
                      <a:pt x="296" y="54"/>
                    </a:lnTo>
                    <a:lnTo>
                      <a:pt x="299" y="68"/>
                    </a:lnTo>
                    <a:lnTo>
                      <a:pt x="248" y="80"/>
                    </a:lnTo>
                    <a:lnTo>
                      <a:pt x="233" y="71"/>
                    </a:lnTo>
                    <a:lnTo>
                      <a:pt x="207" y="74"/>
                    </a:lnTo>
                    <a:lnTo>
                      <a:pt x="177" y="92"/>
                    </a:lnTo>
                    <a:lnTo>
                      <a:pt x="163" y="93"/>
                    </a:lnTo>
                    <a:lnTo>
                      <a:pt x="152" y="80"/>
                    </a:lnTo>
                    <a:lnTo>
                      <a:pt x="135" y="128"/>
                    </a:lnTo>
                    <a:lnTo>
                      <a:pt x="116" y="129"/>
                    </a:lnTo>
                    <a:lnTo>
                      <a:pt x="108" y="110"/>
                    </a:lnTo>
                    <a:lnTo>
                      <a:pt x="68" y="101"/>
                    </a:lnTo>
                    <a:lnTo>
                      <a:pt x="49" y="87"/>
                    </a:lnTo>
                    <a:lnTo>
                      <a:pt x="16" y="92"/>
                    </a:lnTo>
                    <a:lnTo>
                      <a:pt x="0" y="71"/>
                    </a:lnTo>
                    <a:close/>
                  </a:path>
                </a:pathLst>
              </a:custGeom>
              <a:solidFill>
                <a:srgbClr val="4F7DC2"/>
              </a:solidFill>
              <a:ln w="6350">
                <a:solidFill>
                  <a:sysClr val="window" lastClr="FFFFFF"/>
                </a:solidFill>
                <a:prstDash val="solid"/>
                <a:round/>
                <a:headEnd/>
                <a:tailEnd/>
              </a:ln>
            </p:spPr>
            <p:txBody>
              <a:bodyPr/>
              <a:lstStyle/>
              <a:p>
                <a:pPr defTabSz="1219170"/>
                <a:endParaRPr lang="de-DE" sz="2400" kern="0" dirty="0">
                  <a:solidFill>
                    <a:prstClr val="black"/>
                  </a:solidFill>
                  <a:latin typeface="Calibri" panose="020F0502020204030204"/>
                </a:endParaRPr>
              </a:p>
            </p:txBody>
          </p:sp>
          <p:sp>
            <p:nvSpPr>
              <p:cNvPr id="73" name="Freeform 40">
                <a:extLst>
                  <a:ext uri="{FF2B5EF4-FFF2-40B4-BE49-F238E27FC236}">
                    <a16:creationId xmlns:a16="http://schemas.microsoft.com/office/drawing/2014/main" id="{E8671CEA-36C9-BB4C-8468-4EAD588342E2}"/>
                  </a:ext>
                </a:extLst>
              </p:cNvPr>
              <p:cNvSpPr>
                <a:spLocks/>
              </p:cNvSpPr>
              <p:nvPr/>
            </p:nvSpPr>
            <p:spPr bwMode="auto">
              <a:xfrm>
                <a:off x="6250885" y="2526706"/>
                <a:ext cx="404578" cy="593953"/>
              </a:xfrm>
              <a:custGeom>
                <a:avLst/>
                <a:gdLst/>
                <a:ahLst/>
                <a:cxnLst>
                  <a:cxn ang="0">
                    <a:pos x="54" y="12"/>
                  </a:cxn>
                  <a:cxn ang="0">
                    <a:pos x="62" y="30"/>
                  </a:cxn>
                  <a:cxn ang="0">
                    <a:pos x="47" y="41"/>
                  </a:cxn>
                  <a:cxn ang="0">
                    <a:pos x="46" y="87"/>
                  </a:cxn>
                  <a:cxn ang="0">
                    <a:pos x="38" y="57"/>
                  </a:cxn>
                  <a:cxn ang="0">
                    <a:pos x="7" y="86"/>
                  </a:cxn>
                  <a:cxn ang="0">
                    <a:pos x="0" y="169"/>
                  </a:cxn>
                  <a:cxn ang="0">
                    <a:pos x="20" y="210"/>
                  </a:cxn>
                  <a:cxn ang="0">
                    <a:pos x="22" y="231"/>
                  </a:cxn>
                  <a:cxn ang="0">
                    <a:pos x="23" y="248"/>
                  </a:cxn>
                  <a:cxn ang="0">
                    <a:pos x="22" y="263"/>
                  </a:cxn>
                  <a:cxn ang="0">
                    <a:pos x="18" y="290"/>
                  </a:cxn>
                  <a:cxn ang="0">
                    <a:pos x="102" y="285"/>
                  </a:cxn>
                  <a:cxn ang="0">
                    <a:pos x="213" y="275"/>
                  </a:cxn>
                  <a:cxn ang="0">
                    <a:pos x="193" y="269"/>
                  </a:cxn>
                  <a:cxn ang="0">
                    <a:pos x="182" y="254"/>
                  </a:cxn>
                  <a:cxn ang="0">
                    <a:pos x="199" y="241"/>
                  </a:cxn>
                  <a:cxn ang="0">
                    <a:pos x="199" y="225"/>
                  </a:cxn>
                  <a:cxn ang="0">
                    <a:pos x="191" y="211"/>
                  </a:cxn>
                  <a:cxn ang="0">
                    <a:pos x="199" y="201"/>
                  </a:cxn>
                  <a:cxn ang="0">
                    <a:pos x="214" y="202"/>
                  </a:cxn>
                  <a:cxn ang="0">
                    <a:pos x="211" y="162"/>
                  </a:cxn>
                  <a:cxn ang="0">
                    <a:pos x="207" y="138"/>
                  </a:cxn>
                  <a:cxn ang="0">
                    <a:pos x="198" y="123"/>
                  </a:cxn>
                  <a:cxn ang="0">
                    <a:pos x="189" y="114"/>
                  </a:cxn>
                  <a:cxn ang="0">
                    <a:pos x="175" y="111"/>
                  </a:cxn>
                  <a:cxn ang="0">
                    <a:pos x="162" y="111"/>
                  </a:cxn>
                  <a:cxn ang="0">
                    <a:pos x="148" y="130"/>
                  </a:cxn>
                  <a:cxn ang="0">
                    <a:pos x="139" y="136"/>
                  </a:cxn>
                  <a:cxn ang="0">
                    <a:pos x="133" y="138"/>
                  </a:cxn>
                  <a:cxn ang="0">
                    <a:pos x="126" y="135"/>
                  </a:cxn>
                  <a:cxn ang="0">
                    <a:pos x="124" y="126"/>
                  </a:cxn>
                  <a:cxn ang="0">
                    <a:pos x="126" y="120"/>
                  </a:cxn>
                  <a:cxn ang="0">
                    <a:pos x="132" y="114"/>
                  </a:cxn>
                  <a:cxn ang="0">
                    <a:pos x="138" y="111"/>
                  </a:cxn>
                  <a:cxn ang="0">
                    <a:pos x="144" y="110"/>
                  </a:cxn>
                  <a:cxn ang="0">
                    <a:pos x="144" y="99"/>
                  </a:cxn>
                  <a:cxn ang="0">
                    <a:pos x="160" y="87"/>
                  </a:cxn>
                  <a:cxn ang="0">
                    <a:pos x="144" y="49"/>
                  </a:cxn>
                  <a:cxn ang="0">
                    <a:pos x="144" y="31"/>
                  </a:cxn>
                  <a:cxn ang="0">
                    <a:pos x="117" y="24"/>
                  </a:cxn>
                  <a:cxn ang="0">
                    <a:pos x="78" y="0"/>
                  </a:cxn>
                  <a:cxn ang="0">
                    <a:pos x="54" y="12"/>
                  </a:cxn>
                </a:cxnLst>
                <a:rect l="0" t="0" r="r" b="b"/>
                <a:pathLst>
                  <a:path w="214" h="290">
                    <a:moveTo>
                      <a:pt x="54" y="12"/>
                    </a:moveTo>
                    <a:lnTo>
                      <a:pt x="62" y="30"/>
                    </a:lnTo>
                    <a:lnTo>
                      <a:pt x="47" y="41"/>
                    </a:lnTo>
                    <a:lnTo>
                      <a:pt x="46" y="87"/>
                    </a:lnTo>
                    <a:lnTo>
                      <a:pt x="38" y="57"/>
                    </a:lnTo>
                    <a:lnTo>
                      <a:pt x="7" y="86"/>
                    </a:lnTo>
                    <a:lnTo>
                      <a:pt x="0" y="169"/>
                    </a:lnTo>
                    <a:lnTo>
                      <a:pt x="20" y="210"/>
                    </a:lnTo>
                    <a:lnTo>
                      <a:pt x="22" y="231"/>
                    </a:lnTo>
                    <a:lnTo>
                      <a:pt x="23" y="248"/>
                    </a:lnTo>
                    <a:lnTo>
                      <a:pt x="22" y="263"/>
                    </a:lnTo>
                    <a:lnTo>
                      <a:pt x="18" y="290"/>
                    </a:lnTo>
                    <a:lnTo>
                      <a:pt x="102" y="285"/>
                    </a:lnTo>
                    <a:lnTo>
                      <a:pt x="213" y="275"/>
                    </a:lnTo>
                    <a:lnTo>
                      <a:pt x="193" y="269"/>
                    </a:lnTo>
                    <a:lnTo>
                      <a:pt x="182" y="254"/>
                    </a:lnTo>
                    <a:lnTo>
                      <a:pt x="199" y="241"/>
                    </a:lnTo>
                    <a:lnTo>
                      <a:pt x="199" y="225"/>
                    </a:lnTo>
                    <a:lnTo>
                      <a:pt x="191" y="211"/>
                    </a:lnTo>
                    <a:lnTo>
                      <a:pt x="199" y="201"/>
                    </a:lnTo>
                    <a:lnTo>
                      <a:pt x="214" y="202"/>
                    </a:lnTo>
                    <a:lnTo>
                      <a:pt x="211" y="162"/>
                    </a:lnTo>
                    <a:lnTo>
                      <a:pt x="207" y="138"/>
                    </a:lnTo>
                    <a:lnTo>
                      <a:pt x="198" y="123"/>
                    </a:lnTo>
                    <a:lnTo>
                      <a:pt x="189" y="114"/>
                    </a:lnTo>
                    <a:lnTo>
                      <a:pt x="175" y="111"/>
                    </a:lnTo>
                    <a:lnTo>
                      <a:pt x="162" y="111"/>
                    </a:lnTo>
                    <a:lnTo>
                      <a:pt x="148" y="130"/>
                    </a:lnTo>
                    <a:lnTo>
                      <a:pt x="139" y="136"/>
                    </a:lnTo>
                    <a:lnTo>
                      <a:pt x="133" y="138"/>
                    </a:lnTo>
                    <a:lnTo>
                      <a:pt x="126" y="135"/>
                    </a:lnTo>
                    <a:lnTo>
                      <a:pt x="124" y="126"/>
                    </a:lnTo>
                    <a:lnTo>
                      <a:pt x="126" y="120"/>
                    </a:lnTo>
                    <a:lnTo>
                      <a:pt x="132" y="114"/>
                    </a:lnTo>
                    <a:lnTo>
                      <a:pt x="138" y="111"/>
                    </a:lnTo>
                    <a:lnTo>
                      <a:pt x="144" y="110"/>
                    </a:lnTo>
                    <a:lnTo>
                      <a:pt x="144" y="99"/>
                    </a:lnTo>
                    <a:lnTo>
                      <a:pt x="160" y="87"/>
                    </a:lnTo>
                    <a:lnTo>
                      <a:pt x="144" y="49"/>
                    </a:lnTo>
                    <a:lnTo>
                      <a:pt x="144" y="31"/>
                    </a:lnTo>
                    <a:lnTo>
                      <a:pt x="117" y="24"/>
                    </a:lnTo>
                    <a:lnTo>
                      <a:pt x="78" y="0"/>
                    </a:lnTo>
                    <a:lnTo>
                      <a:pt x="54" y="12"/>
                    </a:lnTo>
                    <a:close/>
                  </a:path>
                </a:pathLst>
              </a:custGeom>
              <a:solidFill>
                <a:srgbClr val="4F7DC2"/>
              </a:solidFill>
              <a:ln w="6350">
                <a:solidFill>
                  <a:sysClr val="window" lastClr="FFFFFF"/>
                </a:solidFill>
                <a:prstDash val="solid"/>
                <a:round/>
                <a:headEnd/>
                <a:tailEnd/>
              </a:ln>
            </p:spPr>
            <p:txBody>
              <a:bodyPr/>
              <a:lstStyle/>
              <a:p>
                <a:pPr defTabSz="1219170"/>
                <a:endParaRPr lang="de-DE" sz="2400" kern="0" dirty="0">
                  <a:solidFill>
                    <a:prstClr val="black"/>
                  </a:solidFill>
                  <a:latin typeface="Calibri" panose="020F0502020204030204"/>
                </a:endParaRPr>
              </a:p>
            </p:txBody>
          </p:sp>
        </p:grpSp>
        <p:sp>
          <p:nvSpPr>
            <p:cNvPr id="46" name="Freeform 41">
              <a:extLst>
                <a:ext uri="{FF2B5EF4-FFF2-40B4-BE49-F238E27FC236}">
                  <a16:creationId xmlns:a16="http://schemas.microsoft.com/office/drawing/2014/main" id="{4DF7BCC9-CECA-FB4A-A669-994AB4BCFF25}"/>
                </a:ext>
              </a:extLst>
            </p:cNvPr>
            <p:cNvSpPr>
              <a:spLocks/>
            </p:cNvSpPr>
            <p:nvPr/>
          </p:nvSpPr>
          <p:spPr bwMode="auto">
            <a:xfrm>
              <a:off x="6085797" y="2780515"/>
              <a:ext cx="455809" cy="815192"/>
            </a:xfrm>
            <a:custGeom>
              <a:avLst/>
              <a:gdLst/>
              <a:ahLst/>
              <a:cxnLst>
                <a:cxn ang="0">
                  <a:pos x="43" y="22"/>
                </a:cxn>
                <a:cxn ang="0">
                  <a:pos x="176" y="0"/>
                </a:cxn>
                <a:cxn ang="0">
                  <a:pos x="197" y="47"/>
                </a:cxn>
                <a:cxn ang="0">
                  <a:pos x="224" y="243"/>
                </a:cxn>
                <a:cxn ang="0">
                  <a:pos x="232" y="269"/>
                </a:cxn>
                <a:cxn ang="0">
                  <a:pos x="211" y="321"/>
                </a:cxn>
                <a:cxn ang="0">
                  <a:pos x="211" y="357"/>
                </a:cxn>
                <a:cxn ang="0">
                  <a:pos x="187" y="353"/>
                </a:cxn>
                <a:cxn ang="0">
                  <a:pos x="188" y="383"/>
                </a:cxn>
                <a:cxn ang="0">
                  <a:pos x="163" y="371"/>
                </a:cxn>
                <a:cxn ang="0">
                  <a:pos x="150" y="375"/>
                </a:cxn>
                <a:cxn ang="0">
                  <a:pos x="131" y="372"/>
                </a:cxn>
                <a:cxn ang="0">
                  <a:pos x="117" y="326"/>
                </a:cxn>
                <a:cxn ang="0">
                  <a:pos x="90" y="312"/>
                </a:cxn>
                <a:cxn ang="0">
                  <a:pos x="90" y="263"/>
                </a:cxn>
                <a:cxn ang="0">
                  <a:pos x="63" y="269"/>
                </a:cxn>
                <a:cxn ang="0">
                  <a:pos x="48" y="233"/>
                </a:cxn>
                <a:cxn ang="0">
                  <a:pos x="0" y="191"/>
                </a:cxn>
                <a:cxn ang="0">
                  <a:pos x="35" y="125"/>
                </a:cxn>
                <a:cxn ang="0">
                  <a:pos x="25" y="94"/>
                </a:cxn>
                <a:cxn ang="0">
                  <a:pos x="60" y="88"/>
                </a:cxn>
                <a:cxn ang="0">
                  <a:pos x="63" y="45"/>
                </a:cxn>
                <a:cxn ang="0">
                  <a:pos x="43" y="22"/>
                </a:cxn>
              </a:cxnLst>
              <a:rect l="0" t="0" r="r" b="b"/>
              <a:pathLst>
                <a:path w="232" h="383">
                  <a:moveTo>
                    <a:pt x="43" y="22"/>
                  </a:moveTo>
                  <a:lnTo>
                    <a:pt x="176" y="0"/>
                  </a:lnTo>
                  <a:lnTo>
                    <a:pt x="197" y="47"/>
                  </a:lnTo>
                  <a:lnTo>
                    <a:pt x="224" y="243"/>
                  </a:lnTo>
                  <a:lnTo>
                    <a:pt x="232" y="269"/>
                  </a:lnTo>
                  <a:lnTo>
                    <a:pt x="211" y="321"/>
                  </a:lnTo>
                  <a:lnTo>
                    <a:pt x="211" y="357"/>
                  </a:lnTo>
                  <a:lnTo>
                    <a:pt x="187" y="353"/>
                  </a:lnTo>
                  <a:lnTo>
                    <a:pt x="188" y="383"/>
                  </a:lnTo>
                  <a:lnTo>
                    <a:pt x="163" y="371"/>
                  </a:lnTo>
                  <a:lnTo>
                    <a:pt x="150" y="375"/>
                  </a:lnTo>
                  <a:lnTo>
                    <a:pt x="131" y="372"/>
                  </a:lnTo>
                  <a:lnTo>
                    <a:pt x="117" y="326"/>
                  </a:lnTo>
                  <a:lnTo>
                    <a:pt x="90" y="312"/>
                  </a:lnTo>
                  <a:lnTo>
                    <a:pt x="90" y="263"/>
                  </a:lnTo>
                  <a:lnTo>
                    <a:pt x="63" y="269"/>
                  </a:lnTo>
                  <a:lnTo>
                    <a:pt x="48" y="233"/>
                  </a:lnTo>
                  <a:lnTo>
                    <a:pt x="0" y="191"/>
                  </a:lnTo>
                  <a:lnTo>
                    <a:pt x="35" y="125"/>
                  </a:lnTo>
                  <a:lnTo>
                    <a:pt x="25" y="94"/>
                  </a:lnTo>
                  <a:lnTo>
                    <a:pt x="60" y="88"/>
                  </a:lnTo>
                  <a:lnTo>
                    <a:pt x="63" y="45"/>
                  </a:lnTo>
                  <a:lnTo>
                    <a:pt x="43" y="22"/>
                  </a:lnTo>
                  <a:close/>
                </a:path>
              </a:pathLst>
            </a:custGeom>
            <a:solidFill>
              <a:srgbClr val="4F7DC2"/>
            </a:solidFill>
            <a:ln w="6350">
              <a:solidFill>
                <a:sysClr val="window" lastClr="FFFFFF"/>
              </a:solidFill>
              <a:prstDash val="solid"/>
              <a:round/>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de-DE" sz="24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47" name="Freeform 42">
              <a:extLst>
                <a:ext uri="{FF2B5EF4-FFF2-40B4-BE49-F238E27FC236}">
                  <a16:creationId xmlns:a16="http://schemas.microsoft.com/office/drawing/2014/main" id="{71BDD164-B2B0-A948-99DF-34F0C3537897}"/>
                </a:ext>
              </a:extLst>
            </p:cNvPr>
            <p:cNvSpPr>
              <a:spLocks/>
            </p:cNvSpPr>
            <p:nvPr/>
          </p:nvSpPr>
          <p:spPr bwMode="auto">
            <a:xfrm>
              <a:off x="5681070" y="3110423"/>
              <a:ext cx="723007" cy="644917"/>
            </a:xfrm>
            <a:custGeom>
              <a:avLst/>
              <a:gdLst/>
              <a:ahLst/>
              <a:cxnLst>
                <a:cxn ang="0">
                  <a:pos x="0" y="10"/>
                </a:cxn>
                <a:cxn ang="0">
                  <a:pos x="161" y="0"/>
                </a:cxn>
                <a:cxn ang="0">
                  <a:pos x="195" y="0"/>
                </a:cxn>
                <a:cxn ang="0">
                  <a:pos x="221" y="9"/>
                </a:cxn>
                <a:cxn ang="0">
                  <a:pos x="207" y="35"/>
                </a:cxn>
                <a:cxn ang="0">
                  <a:pos x="254" y="78"/>
                </a:cxn>
                <a:cxn ang="0">
                  <a:pos x="269" y="114"/>
                </a:cxn>
                <a:cxn ang="0">
                  <a:pos x="297" y="105"/>
                </a:cxn>
                <a:cxn ang="0">
                  <a:pos x="296" y="156"/>
                </a:cxn>
                <a:cxn ang="0">
                  <a:pos x="324" y="171"/>
                </a:cxn>
                <a:cxn ang="0">
                  <a:pos x="337" y="216"/>
                </a:cxn>
                <a:cxn ang="0">
                  <a:pos x="357" y="220"/>
                </a:cxn>
                <a:cxn ang="0">
                  <a:pos x="368" y="239"/>
                </a:cxn>
                <a:cxn ang="0">
                  <a:pos x="343" y="265"/>
                </a:cxn>
                <a:cxn ang="0">
                  <a:pos x="335" y="295"/>
                </a:cxn>
                <a:cxn ang="0">
                  <a:pos x="300" y="303"/>
                </a:cxn>
                <a:cxn ang="0">
                  <a:pos x="309" y="270"/>
                </a:cxn>
                <a:cxn ang="0">
                  <a:pos x="171" y="282"/>
                </a:cxn>
                <a:cxn ang="0">
                  <a:pos x="72" y="294"/>
                </a:cxn>
                <a:cxn ang="0">
                  <a:pos x="66" y="262"/>
                </a:cxn>
                <a:cxn ang="0">
                  <a:pos x="59" y="165"/>
                </a:cxn>
                <a:cxn ang="0">
                  <a:pos x="58" y="112"/>
                </a:cxn>
                <a:cxn ang="0">
                  <a:pos x="25" y="88"/>
                </a:cxn>
                <a:cxn ang="0">
                  <a:pos x="37" y="66"/>
                </a:cxn>
                <a:cxn ang="0">
                  <a:pos x="21" y="54"/>
                </a:cxn>
                <a:cxn ang="0">
                  <a:pos x="0" y="10"/>
                </a:cxn>
              </a:cxnLst>
              <a:rect l="0" t="0" r="r" b="b"/>
              <a:pathLst>
                <a:path w="368" h="303">
                  <a:moveTo>
                    <a:pt x="0" y="10"/>
                  </a:moveTo>
                  <a:lnTo>
                    <a:pt x="161" y="0"/>
                  </a:lnTo>
                  <a:lnTo>
                    <a:pt x="195" y="0"/>
                  </a:lnTo>
                  <a:lnTo>
                    <a:pt x="221" y="9"/>
                  </a:lnTo>
                  <a:lnTo>
                    <a:pt x="207" y="35"/>
                  </a:lnTo>
                  <a:lnTo>
                    <a:pt x="254" y="78"/>
                  </a:lnTo>
                  <a:lnTo>
                    <a:pt x="269" y="114"/>
                  </a:lnTo>
                  <a:lnTo>
                    <a:pt x="297" y="105"/>
                  </a:lnTo>
                  <a:lnTo>
                    <a:pt x="296" y="156"/>
                  </a:lnTo>
                  <a:lnTo>
                    <a:pt x="324" y="171"/>
                  </a:lnTo>
                  <a:lnTo>
                    <a:pt x="337" y="216"/>
                  </a:lnTo>
                  <a:lnTo>
                    <a:pt x="357" y="220"/>
                  </a:lnTo>
                  <a:lnTo>
                    <a:pt x="368" y="239"/>
                  </a:lnTo>
                  <a:lnTo>
                    <a:pt x="343" y="265"/>
                  </a:lnTo>
                  <a:lnTo>
                    <a:pt x="335" y="295"/>
                  </a:lnTo>
                  <a:lnTo>
                    <a:pt x="300" y="303"/>
                  </a:lnTo>
                  <a:lnTo>
                    <a:pt x="309" y="270"/>
                  </a:lnTo>
                  <a:lnTo>
                    <a:pt x="171" y="282"/>
                  </a:lnTo>
                  <a:lnTo>
                    <a:pt x="72" y="294"/>
                  </a:lnTo>
                  <a:lnTo>
                    <a:pt x="66" y="262"/>
                  </a:lnTo>
                  <a:lnTo>
                    <a:pt x="59" y="165"/>
                  </a:lnTo>
                  <a:lnTo>
                    <a:pt x="58" y="112"/>
                  </a:lnTo>
                  <a:lnTo>
                    <a:pt x="25" y="88"/>
                  </a:lnTo>
                  <a:lnTo>
                    <a:pt x="37" y="66"/>
                  </a:lnTo>
                  <a:lnTo>
                    <a:pt x="21" y="54"/>
                  </a:lnTo>
                  <a:lnTo>
                    <a:pt x="0" y="10"/>
                  </a:lnTo>
                  <a:close/>
                </a:path>
              </a:pathLst>
            </a:custGeom>
            <a:solidFill>
              <a:srgbClr val="4F7DC2"/>
            </a:solidFill>
            <a:ln w="6350">
              <a:solidFill>
                <a:sysClr val="window" lastClr="FFFFFF"/>
              </a:solidFill>
              <a:prstDash val="solid"/>
              <a:round/>
              <a:headEnd/>
              <a:tailEnd/>
            </a:ln>
          </p:spPr>
          <p:txBody>
            <a:bodyPr/>
            <a:lstStyle/>
            <a:p>
              <a:pPr defTabSz="1219170"/>
              <a:endParaRPr lang="de-DE" sz="2400" kern="0" dirty="0">
                <a:solidFill>
                  <a:prstClr val="black"/>
                </a:solidFill>
                <a:latin typeface="Calibri" panose="020F0502020204030204"/>
              </a:endParaRPr>
            </a:p>
          </p:txBody>
        </p:sp>
        <p:sp>
          <p:nvSpPr>
            <p:cNvPr id="48" name="Freeform 43">
              <a:extLst>
                <a:ext uri="{FF2B5EF4-FFF2-40B4-BE49-F238E27FC236}">
                  <a16:creationId xmlns:a16="http://schemas.microsoft.com/office/drawing/2014/main" id="{A95B82C6-626E-234F-BA7E-353C93A4E55D}"/>
                </a:ext>
              </a:extLst>
            </p:cNvPr>
            <p:cNvSpPr>
              <a:spLocks/>
            </p:cNvSpPr>
            <p:nvPr/>
          </p:nvSpPr>
          <p:spPr bwMode="auto">
            <a:xfrm>
              <a:off x="6472841" y="2837982"/>
              <a:ext cx="353645" cy="630018"/>
            </a:xfrm>
            <a:custGeom>
              <a:avLst/>
              <a:gdLst/>
              <a:ahLst/>
              <a:cxnLst>
                <a:cxn ang="0">
                  <a:pos x="0" y="21"/>
                </a:cxn>
                <a:cxn ang="0">
                  <a:pos x="21" y="32"/>
                </a:cxn>
                <a:cxn ang="0">
                  <a:pos x="41" y="30"/>
                </a:cxn>
                <a:cxn ang="0">
                  <a:pos x="48" y="24"/>
                </a:cxn>
                <a:cxn ang="0">
                  <a:pos x="53" y="6"/>
                </a:cxn>
                <a:cxn ang="0">
                  <a:pos x="140" y="0"/>
                </a:cxn>
                <a:cxn ang="0">
                  <a:pos x="180" y="209"/>
                </a:cxn>
                <a:cxn ang="0">
                  <a:pos x="177" y="207"/>
                </a:cxn>
                <a:cxn ang="0">
                  <a:pos x="147" y="219"/>
                </a:cxn>
                <a:cxn ang="0">
                  <a:pos x="126" y="275"/>
                </a:cxn>
                <a:cxn ang="0">
                  <a:pos x="95" y="267"/>
                </a:cxn>
                <a:cxn ang="0">
                  <a:pos x="59" y="288"/>
                </a:cxn>
                <a:cxn ang="0">
                  <a:pos x="12" y="296"/>
                </a:cxn>
                <a:cxn ang="0">
                  <a:pos x="33" y="241"/>
                </a:cxn>
                <a:cxn ang="0">
                  <a:pos x="24" y="210"/>
                </a:cxn>
                <a:cxn ang="0">
                  <a:pos x="0" y="21"/>
                </a:cxn>
              </a:cxnLst>
              <a:rect l="0" t="0" r="r" b="b"/>
              <a:pathLst>
                <a:path w="180" h="296">
                  <a:moveTo>
                    <a:pt x="0" y="21"/>
                  </a:moveTo>
                  <a:lnTo>
                    <a:pt x="21" y="32"/>
                  </a:lnTo>
                  <a:lnTo>
                    <a:pt x="41" y="30"/>
                  </a:lnTo>
                  <a:lnTo>
                    <a:pt x="48" y="24"/>
                  </a:lnTo>
                  <a:lnTo>
                    <a:pt x="53" y="6"/>
                  </a:lnTo>
                  <a:lnTo>
                    <a:pt x="140" y="0"/>
                  </a:lnTo>
                  <a:lnTo>
                    <a:pt x="180" y="209"/>
                  </a:lnTo>
                  <a:lnTo>
                    <a:pt x="177" y="207"/>
                  </a:lnTo>
                  <a:lnTo>
                    <a:pt x="147" y="219"/>
                  </a:lnTo>
                  <a:lnTo>
                    <a:pt x="126" y="275"/>
                  </a:lnTo>
                  <a:lnTo>
                    <a:pt x="95" y="267"/>
                  </a:lnTo>
                  <a:lnTo>
                    <a:pt x="59" y="288"/>
                  </a:lnTo>
                  <a:lnTo>
                    <a:pt x="12" y="296"/>
                  </a:lnTo>
                  <a:lnTo>
                    <a:pt x="33" y="241"/>
                  </a:lnTo>
                  <a:lnTo>
                    <a:pt x="24" y="210"/>
                  </a:lnTo>
                  <a:lnTo>
                    <a:pt x="0" y="21"/>
                  </a:lnTo>
                  <a:close/>
                </a:path>
              </a:pathLst>
            </a:custGeom>
            <a:solidFill>
              <a:srgbClr val="4F7DC2"/>
            </a:solidFill>
            <a:ln w="6350">
              <a:solidFill>
                <a:sysClr val="window" lastClr="FFFFFF"/>
              </a:solidFill>
              <a:prstDash val="solid"/>
              <a:round/>
              <a:headEnd/>
              <a:tailEnd/>
            </a:ln>
          </p:spPr>
          <p:txBody>
            <a:bodyPr/>
            <a:lstStyle/>
            <a:p>
              <a:pPr defTabSz="1219170"/>
              <a:endParaRPr lang="de-DE" sz="2400" kern="0" dirty="0">
                <a:solidFill>
                  <a:prstClr val="black"/>
                </a:solidFill>
                <a:latin typeface="Calibri" panose="020F0502020204030204"/>
              </a:endParaRPr>
            </a:p>
          </p:txBody>
        </p:sp>
        <p:sp>
          <p:nvSpPr>
            <p:cNvPr id="49" name="Freeform 44">
              <a:extLst>
                <a:ext uri="{FF2B5EF4-FFF2-40B4-BE49-F238E27FC236}">
                  <a16:creationId xmlns:a16="http://schemas.microsoft.com/office/drawing/2014/main" id="{BD4DE84A-5838-4740-A434-6E1EE2B7D88C}"/>
                </a:ext>
              </a:extLst>
            </p:cNvPr>
            <p:cNvSpPr>
              <a:spLocks/>
            </p:cNvSpPr>
            <p:nvPr/>
          </p:nvSpPr>
          <p:spPr bwMode="auto">
            <a:xfrm>
              <a:off x="6747899" y="2710276"/>
              <a:ext cx="453845" cy="568294"/>
            </a:xfrm>
            <a:custGeom>
              <a:avLst/>
              <a:gdLst/>
              <a:ahLst/>
              <a:cxnLst>
                <a:cxn ang="0">
                  <a:pos x="0" y="60"/>
                </a:cxn>
                <a:cxn ang="0">
                  <a:pos x="104" y="50"/>
                </a:cxn>
                <a:cxn ang="0">
                  <a:pos x="126" y="54"/>
                </a:cxn>
                <a:cxn ang="0">
                  <a:pos x="175" y="31"/>
                </a:cxn>
                <a:cxn ang="0">
                  <a:pos x="186" y="10"/>
                </a:cxn>
                <a:cxn ang="0">
                  <a:pos x="215" y="0"/>
                </a:cxn>
                <a:cxn ang="0">
                  <a:pos x="231" y="101"/>
                </a:cxn>
                <a:cxn ang="0">
                  <a:pos x="219" y="112"/>
                </a:cxn>
                <a:cxn ang="0">
                  <a:pos x="222" y="182"/>
                </a:cxn>
                <a:cxn ang="0">
                  <a:pos x="199" y="188"/>
                </a:cxn>
                <a:cxn ang="0">
                  <a:pos x="186" y="227"/>
                </a:cxn>
                <a:cxn ang="0">
                  <a:pos x="168" y="222"/>
                </a:cxn>
                <a:cxn ang="0">
                  <a:pos x="162" y="267"/>
                </a:cxn>
                <a:cxn ang="0">
                  <a:pos x="136" y="248"/>
                </a:cxn>
                <a:cxn ang="0">
                  <a:pos x="85" y="260"/>
                </a:cxn>
                <a:cxn ang="0">
                  <a:pos x="63" y="243"/>
                </a:cxn>
                <a:cxn ang="0">
                  <a:pos x="34" y="242"/>
                </a:cxn>
                <a:cxn ang="0">
                  <a:pos x="19" y="167"/>
                </a:cxn>
                <a:cxn ang="0">
                  <a:pos x="0" y="60"/>
                </a:cxn>
              </a:cxnLst>
              <a:rect l="0" t="0" r="r" b="b"/>
              <a:pathLst>
                <a:path w="231" h="267">
                  <a:moveTo>
                    <a:pt x="0" y="60"/>
                  </a:moveTo>
                  <a:lnTo>
                    <a:pt x="104" y="50"/>
                  </a:lnTo>
                  <a:lnTo>
                    <a:pt x="126" y="54"/>
                  </a:lnTo>
                  <a:lnTo>
                    <a:pt x="175" y="31"/>
                  </a:lnTo>
                  <a:lnTo>
                    <a:pt x="186" y="10"/>
                  </a:lnTo>
                  <a:lnTo>
                    <a:pt x="215" y="0"/>
                  </a:lnTo>
                  <a:lnTo>
                    <a:pt x="231" y="101"/>
                  </a:lnTo>
                  <a:lnTo>
                    <a:pt x="219" y="112"/>
                  </a:lnTo>
                  <a:lnTo>
                    <a:pt x="222" y="182"/>
                  </a:lnTo>
                  <a:lnTo>
                    <a:pt x="199" y="188"/>
                  </a:lnTo>
                  <a:lnTo>
                    <a:pt x="186" y="227"/>
                  </a:lnTo>
                  <a:lnTo>
                    <a:pt x="168" y="222"/>
                  </a:lnTo>
                  <a:lnTo>
                    <a:pt x="162" y="267"/>
                  </a:lnTo>
                  <a:lnTo>
                    <a:pt x="136" y="248"/>
                  </a:lnTo>
                  <a:lnTo>
                    <a:pt x="85" y="260"/>
                  </a:lnTo>
                  <a:lnTo>
                    <a:pt x="63" y="243"/>
                  </a:lnTo>
                  <a:lnTo>
                    <a:pt x="34" y="242"/>
                  </a:lnTo>
                  <a:lnTo>
                    <a:pt x="19" y="167"/>
                  </a:lnTo>
                  <a:lnTo>
                    <a:pt x="0" y="60"/>
                  </a:lnTo>
                  <a:close/>
                </a:path>
              </a:pathLst>
            </a:custGeom>
            <a:solidFill>
              <a:srgbClr val="4F7DC2"/>
            </a:solidFill>
            <a:ln w="6350">
              <a:solidFill>
                <a:sysClr val="window" lastClr="FFFFFF"/>
              </a:solidFill>
              <a:prstDash val="solid"/>
              <a:round/>
              <a:headEnd/>
              <a:tailEnd/>
            </a:ln>
          </p:spPr>
          <p:txBody>
            <a:bodyPr/>
            <a:lstStyle/>
            <a:p>
              <a:pPr defTabSz="1219170"/>
              <a:endParaRPr lang="de-DE" sz="2400" kern="0" dirty="0">
                <a:solidFill>
                  <a:prstClr val="black"/>
                </a:solidFill>
                <a:latin typeface="Calibri" panose="020F0502020204030204"/>
              </a:endParaRPr>
            </a:p>
          </p:txBody>
        </p:sp>
        <p:sp>
          <p:nvSpPr>
            <p:cNvPr id="50" name="Freeform 45">
              <a:extLst>
                <a:ext uri="{FF2B5EF4-FFF2-40B4-BE49-F238E27FC236}">
                  <a16:creationId xmlns:a16="http://schemas.microsoft.com/office/drawing/2014/main" id="{7755456F-012D-284E-B478-1AAC2B376B03}"/>
                </a:ext>
              </a:extLst>
            </p:cNvPr>
            <p:cNvSpPr>
              <a:spLocks/>
            </p:cNvSpPr>
            <p:nvPr/>
          </p:nvSpPr>
          <p:spPr bwMode="auto">
            <a:xfrm>
              <a:off x="6343172" y="3223230"/>
              <a:ext cx="799631" cy="481027"/>
            </a:xfrm>
            <a:custGeom>
              <a:avLst/>
              <a:gdLst/>
              <a:ahLst/>
              <a:cxnLst>
                <a:cxn ang="0">
                  <a:pos x="0" y="226"/>
                </a:cxn>
                <a:cxn ang="0">
                  <a:pos x="99" y="212"/>
                </a:cxn>
                <a:cxn ang="0">
                  <a:pos x="99" y="202"/>
                </a:cxn>
                <a:cxn ang="0">
                  <a:pos x="338" y="169"/>
                </a:cxn>
                <a:cxn ang="0">
                  <a:pos x="342" y="152"/>
                </a:cxn>
                <a:cxn ang="0">
                  <a:pos x="377" y="139"/>
                </a:cxn>
                <a:cxn ang="0">
                  <a:pos x="381" y="121"/>
                </a:cxn>
                <a:cxn ang="0">
                  <a:pos x="396" y="115"/>
                </a:cxn>
                <a:cxn ang="0">
                  <a:pos x="407" y="88"/>
                </a:cxn>
                <a:cxn ang="0">
                  <a:pos x="374" y="61"/>
                </a:cxn>
                <a:cxn ang="0">
                  <a:pos x="368" y="25"/>
                </a:cxn>
                <a:cxn ang="0">
                  <a:pos x="342" y="7"/>
                </a:cxn>
                <a:cxn ang="0">
                  <a:pos x="289" y="17"/>
                </a:cxn>
                <a:cxn ang="0">
                  <a:pos x="264" y="1"/>
                </a:cxn>
                <a:cxn ang="0">
                  <a:pos x="240" y="0"/>
                </a:cxn>
                <a:cxn ang="0">
                  <a:pos x="245" y="25"/>
                </a:cxn>
                <a:cxn ang="0">
                  <a:pos x="212" y="38"/>
                </a:cxn>
                <a:cxn ang="0">
                  <a:pos x="190" y="94"/>
                </a:cxn>
                <a:cxn ang="0">
                  <a:pos x="160" y="85"/>
                </a:cxn>
                <a:cxn ang="0">
                  <a:pos x="124" y="106"/>
                </a:cxn>
                <a:cxn ang="0">
                  <a:pos x="78" y="114"/>
                </a:cxn>
                <a:cxn ang="0">
                  <a:pos x="78" y="146"/>
                </a:cxn>
                <a:cxn ang="0">
                  <a:pos x="55" y="145"/>
                </a:cxn>
                <a:cxn ang="0">
                  <a:pos x="56" y="173"/>
                </a:cxn>
                <a:cxn ang="0">
                  <a:pos x="32" y="162"/>
                </a:cxn>
                <a:cxn ang="0">
                  <a:pos x="18" y="167"/>
                </a:cxn>
                <a:cxn ang="0">
                  <a:pos x="30" y="186"/>
                </a:cxn>
                <a:cxn ang="0">
                  <a:pos x="5" y="211"/>
                </a:cxn>
                <a:cxn ang="0">
                  <a:pos x="0" y="226"/>
                </a:cxn>
              </a:cxnLst>
              <a:rect l="0" t="0" r="r" b="b"/>
              <a:pathLst>
                <a:path w="407" h="226">
                  <a:moveTo>
                    <a:pt x="0" y="226"/>
                  </a:moveTo>
                  <a:lnTo>
                    <a:pt x="99" y="212"/>
                  </a:lnTo>
                  <a:lnTo>
                    <a:pt x="99" y="202"/>
                  </a:lnTo>
                  <a:lnTo>
                    <a:pt x="338" y="169"/>
                  </a:lnTo>
                  <a:lnTo>
                    <a:pt x="342" y="152"/>
                  </a:lnTo>
                  <a:lnTo>
                    <a:pt x="377" y="139"/>
                  </a:lnTo>
                  <a:lnTo>
                    <a:pt x="381" y="121"/>
                  </a:lnTo>
                  <a:lnTo>
                    <a:pt x="396" y="115"/>
                  </a:lnTo>
                  <a:lnTo>
                    <a:pt x="407" y="88"/>
                  </a:lnTo>
                  <a:lnTo>
                    <a:pt x="374" y="61"/>
                  </a:lnTo>
                  <a:lnTo>
                    <a:pt x="368" y="25"/>
                  </a:lnTo>
                  <a:lnTo>
                    <a:pt x="342" y="7"/>
                  </a:lnTo>
                  <a:lnTo>
                    <a:pt x="289" y="17"/>
                  </a:lnTo>
                  <a:lnTo>
                    <a:pt x="264" y="1"/>
                  </a:lnTo>
                  <a:lnTo>
                    <a:pt x="240" y="0"/>
                  </a:lnTo>
                  <a:lnTo>
                    <a:pt x="245" y="25"/>
                  </a:lnTo>
                  <a:lnTo>
                    <a:pt x="212" y="38"/>
                  </a:lnTo>
                  <a:lnTo>
                    <a:pt x="190" y="94"/>
                  </a:lnTo>
                  <a:lnTo>
                    <a:pt x="160" y="85"/>
                  </a:lnTo>
                  <a:lnTo>
                    <a:pt x="124" y="106"/>
                  </a:lnTo>
                  <a:lnTo>
                    <a:pt x="78" y="114"/>
                  </a:lnTo>
                  <a:lnTo>
                    <a:pt x="78" y="146"/>
                  </a:lnTo>
                  <a:lnTo>
                    <a:pt x="55" y="145"/>
                  </a:lnTo>
                  <a:lnTo>
                    <a:pt x="56" y="173"/>
                  </a:lnTo>
                  <a:lnTo>
                    <a:pt x="32" y="162"/>
                  </a:lnTo>
                  <a:lnTo>
                    <a:pt x="18" y="167"/>
                  </a:lnTo>
                  <a:lnTo>
                    <a:pt x="30" y="186"/>
                  </a:lnTo>
                  <a:lnTo>
                    <a:pt x="5" y="211"/>
                  </a:lnTo>
                  <a:lnTo>
                    <a:pt x="0" y="226"/>
                  </a:lnTo>
                  <a:close/>
                </a:path>
              </a:pathLst>
            </a:custGeom>
            <a:solidFill>
              <a:srgbClr val="4F7DC2"/>
            </a:solidFill>
            <a:ln w="6350">
              <a:solidFill>
                <a:sysClr val="window" lastClr="FFFFFF"/>
              </a:solidFill>
              <a:prstDash val="solid"/>
              <a:round/>
              <a:headEnd/>
              <a:tailEnd/>
            </a:ln>
          </p:spPr>
          <p:txBody>
            <a:bodyPr/>
            <a:lstStyle/>
            <a:p>
              <a:pPr defTabSz="1219170"/>
              <a:endParaRPr lang="de-DE" sz="2400" kern="0" dirty="0">
                <a:solidFill>
                  <a:prstClr val="black"/>
                </a:solidFill>
                <a:latin typeface="Calibri" panose="020F0502020204030204"/>
              </a:endParaRPr>
            </a:p>
          </p:txBody>
        </p:sp>
        <p:sp>
          <p:nvSpPr>
            <p:cNvPr id="51" name="Freeform 46">
              <a:extLst>
                <a:ext uri="{FF2B5EF4-FFF2-40B4-BE49-F238E27FC236}">
                  <a16:creationId xmlns:a16="http://schemas.microsoft.com/office/drawing/2014/main" id="{683AC823-DFD1-9E46-9951-24E7FBBB9742}"/>
                </a:ext>
              </a:extLst>
            </p:cNvPr>
            <p:cNvSpPr>
              <a:spLocks/>
            </p:cNvSpPr>
            <p:nvPr/>
          </p:nvSpPr>
          <p:spPr bwMode="auto">
            <a:xfrm>
              <a:off x="6290125" y="3533983"/>
              <a:ext cx="921442" cy="363964"/>
            </a:xfrm>
            <a:custGeom>
              <a:avLst/>
              <a:gdLst/>
              <a:ahLst/>
              <a:cxnLst>
                <a:cxn ang="0">
                  <a:pos x="28" y="78"/>
                </a:cxn>
                <a:cxn ang="0">
                  <a:pos x="28" y="81"/>
                </a:cxn>
                <a:cxn ang="0">
                  <a:pos x="20" y="97"/>
                </a:cxn>
                <a:cxn ang="0">
                  <a:pos x="29" y="119"/>
                </a:cxn>
                <a:cxn ang="0">
                  <a:pos x="0" y="138"/>
                </a:cxn>
                <a:cxn ang="0">
                  <a:pos x="6" y="171"/>
                </a:cxn>
                <a:cxn ang="0">
                  <a:pos x="129" y="161"/>
                </a:cxn>
                <a:cxn ang="0">
                  <a:pos x="275" y="144"/>
                </a:cxn>
                <a:cxn ang="0">
                  <a:pos x="348" y="131"/>
                </a:cxn>
                <a:cxn ang="0">
                  <a:pos x="363" y="87"/>
                </a:cxn>
                <a:cxn ang="0">
                  <a:pos x="389" y="85"/>
                </a:cxn>
                <a:cxn ang="0">
                  <a:pos x="469" y="0"/>
                </a:cxn>
                <a:cxn ang="0">
                  <a:pos x="365" y="21"/>
                </a:cxn>
                <a:cxn ang="0">
                  <a:pos x="123" y="56"/>
                </a:cxn>
                <a:cxn ang="0">
                  <a:pos x="125" y="66"/>
                </a:cxn>
                <a:cxn ang="0">
                  <a:pos x="28" y="78"/>
                </a:cxn>
              </a:cxnLst>
              <a:rect l="0" t="0" r="r" b="b"/>
              <a:pathLst>
                <a:path w="469" h="171">
                  <a:moveTo>
                    <a:pt x="28" y="78"/>
                  </a:moveTo>
                  <a:lnTo>
                    <a:pt x="28" y="81"/>
                  </a:lnTo>
                  <a:lnTo>
                    <a:pt x="20" y="97"/>
                  </a:lnTo>
                  <a:lnTo>
                    <a:pt x="29" y="119"/>
                  </a:lnTo>
                  <a:lnTo>
                    <a:pt x="0" y="138"/>
                  </a:lnTo>
                  <a:lnTo>
                    <a:pt x="6" y="171"/>
                  </a:lnTo>
                  <a:lnTo>
                    <a:pt x="129" y="161"/>
                  </a:lnTo>
                  <a:lnTo>
                    <a:pt x="275" y="144"/>
                  </a:lnTo>
                  <a:lnTo>
                    <a:pt x="348" y="131"/>
                  </a:lnTo>
                  <a:lnTo>
                    <a:pt x="363" y="87"/>
                  </a:lnTo>
                  <a:lnTo>
                    <a:pt x="389" y="85"/>
                  </a:lnTo>
                  <a:lnTo>
                    <a:pt x="469" y="0"/>
                  </a:lnTo>
                  <a:lnTo>
                    <a:pt x="365" y="21"/>
                  </a:lnTo>
                  <a:lnTo>
                    <a:pt x="123" y="56"/>
                  </a:lnTo>
                  <a:lnTo>
                    <a:pt x="125" y="66"/>
                  </a:lnTo>
                  <a:lnTo>
                    <a:pt x="28" y="78"/>
                  </a:lnTo>
                  <a:close/>
                </a:path>
              </a:pathLst>
            </a:custGeom>
            <a:solidFill>
              <a:schemeClr val="bg1">
                <a:lumMod val="65000"/>
              </a:schemeClr>
            </a:solidFill>
            <a:ln w="6350">
              <a:solidFill>
                <a:sysClr val="window" lastClr="FFFFFF"/>
              </a:solidFill>
              <a:prstDash val="solid"/>
              <a:round/>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de-DE" sz="24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52" name="Freeform 47">
              <a:extLst>
                <a:ext uri="{FF2B5EF4-FFF2-40B4-BE49-F238E27FC236}">
                  <a16:creationId xmlns:a16="http://schemas.microsoft.com/office/drawing/2014/main" id="{488167E6-7F57-A743-A5CE-85815BAFB715}"/>
                </a:ext>
              </a:extLst>
            </p:cNvPr>
            <p:cNvSpPr>
              <a:spLocks/>
            </p:cNvSpPr>
            <p:nvPr/>
          </p:nvSpPr>
          <p:spPr bwMode="auto">
            <a:xfrm>
              <a:off x="6199749" y="3870276"/>
              <a:ext cx="377221" cy="713027"/>
            </a:xfrm>
            <a:custGeom>
              <a:avLst/>
              <a:gdLst/>
              <a:ahLst/>
              <a:cxnLst>
                <a:cxn ang="0">
                  <a:pos x="54" y="11"/>
                </a:cxn>
                <a:cxn ang="0">
                  <a:pos x="25" y="68"/>
                </a:cxn>
                <a:cxn ang="0">
                  <a:pos x="0" y="105"/>
                </a:cxn>
                <a:cxn ang="0">
                  <a:pos x="8" y="149"/>
                </a:cxn>
                <a:cxn ang="0">
                  <a:pos x="38" y="209"/>
                </a:cxn>
                <a:cxn ang="0">
                  <a:pos x="15" y="270"/>
                </a:cxn>
                <a:cxn ang="0">
                  <a:pos x="5" y="302"/>
                </a:cxn>
                <a:cxn ang="0">
                  <a:pos x="117" y="289"/>
                </a:cxn>
                <a:cxn ang="0">
                  <a:pos x="122" y="330"/>
                </a:cxn>
                <a:cxn ang="0">
                  <a:pos x="145" y="335"/>
                </a:cxn>
                <a:cxn ang="0">
                  <a:pos x="151" y="314"/>
                </a:cxn>
                <a:cxn ang="0">
                  <a:pos x="192" y="308"/>
                </a:cxn>
                <a:cxn ang="0">
                  <a:pos x="183" y="240"/>
                </a:cxn>
                <a:cxn ang="0">
                  <a:pos x="181" y="0"/>
                </a:cxn>
                <a:cxn ang="0">
                  <a:pos x="54" y="11"/>
                </a:cxn>
              </a:cxnLst>
              <a:rect l="0" t="0" r="r" b="b"/>
              <a:pathLst>
                <a:path w="192" h="335">
                  <a:moveTo>
                    <a:pt x="54" y="11"/>
                  </a:moveTo>
                  <a:lnTo>
                    <a:pt x="25" y="68"/>
                  </a:lnTo>
                  <a:lnTo>
                    <a:pt x="0" y="105"/>
                  </a:lnTo>
                  <a:lnTo>
                    <a:pt x="8" y="149"/>
                  </a:lnTo>
                  <a:lnTo>
                    <a:pt x="38" y="209"/>
                  </a:lnTo>
                  <a:lnTo>
                    <a:pt x="15" y="270"/>
                  </a:lnTo>
                  <a:lnTo>
                    <a:pt x="5" y="302"/>
                  </a:lnTo>
                  <a:lnTo>
                    <a:pt x="117" y="289"/>
                  </a:lnTo>
                  <a:lnTo>
                    <a:pt x="122" y="330"/>
                  </a:lnTo>
                  <a:lnTo>
                    <a:pt x="145" y="335"/>
                  </a:lnTo>
                  <a:lnTo>
                    <a:pt x="151" y="314"/>
                  </a:lnTo>
                  <a:lnTo>
                    <a:pt x="192" y="308"/>
                  </a:lnTo>
                  <a:lnTo>
                    <a:pt x="183" y="240"/>
                  </a:lnTo>
                  <a:lnTo>
                    <a:pt x="181" y="0"/>
                  </a:lnTo>
                  <a:lnTo>
                    <a:pt x="54" y="11"/>
                  </a:lnTo>
                  <a:close/>
                </a:path>
              </a:pathLst>
            </a:custGeom>
            <a:solidFill>
              <a:schemeClr val="bg1">
                <a:lumMod val="65000"/>
              </a:schemeClr>
            </a:solidFill>
            <a:ln w="6350">
              <a:solidFill>
                <a:sysClr val="window" lastClr="FFFFFF"/>
              </a:solidFill>
              <a:prstDash val="solid"/>
              <a:round/>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de-DE" sz="24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53" name="Freeform 48">
              <a:extLst>
                <a:ext uri="{FF2B5EF4-FFF2-40B4-BE49-F238E27FC236}">
                  <a16:creationId xmlns:a16="http://schemas.microsoft.com/office/drawing/2014/main" id="{F8779D55-1472-4E45-A06A-D391BF78382A}"/>
                </a:ext>
              </a:extLst>
            </p:cNvPr>
            <p:cNvSpPr>
              <a:spLocks/>
            </p:cNvSpPr>
            <p:nvPr/>
          </p:nvSpPr>
          <p:spPr bwMode="auto">
            <a:xfrm>
              <a:off x="6553394" y="3836221"/>
              <a:ext cx="426338" cy="719413"/>
            </a:xfrm>
            <a:custGeom>
              <a:avLst/>
              <a:gdLst/>
              <a:ahLst/>
              <a:cxnLst>
                <a:cxn ang="0">
                  <a:pos x="0" y="17"/>
                </a:cxn>
                <a:cxn ang="0">
                  <a:pos x="141" y="0"/>
                </a:cxn>
                <a:cxn ang="0">
                  <a:pos x="186" y="156"/>
                </a:cxn>
                <a:cxn ang="0">
                  <a:pos x="217" y="181"/>
                </a:cxn>
                <a:cxn ang="0">
                  <a:pos x="192" y="227"/>
                </a:cxn>
                <a:cxn ang="0">
                  <a:pos x="216" y="271"/>
                </a:cxn>
                <a:cxn ang="0">
                  <a:pos x="72" y="287"/>
                </a:cxn>
                <a:cxn ang="0">
                  <a:pos x="78" y="325"/>
                </a:cxn>
                <a:cxn ang="0">
                  <a:pos x="57" y="338"/>
                </a:cxn>
                <a:cxn ang="0">
                  <a:pos x="40" y="290"/>
                </a:cxn>
                <a:cxn ang="0">
                  <a:pos x="30" y="329"/>
                </a:cxn>
                <a:cxn ang="0">
                  <a:pos x="12" y="325"/>
                </a:cxn>
                <a:cxn ang="0">
                  <a:pos x="6" y="286"/>
                </a:cxn>
                <a:cxn ang="0">
                  <a:pos x="1" y="252"/>
                </a:cxn>
                <a:cxn ang="0">
                  <a:pos x="0" y="17"/>
                </a:cxn>
              </a:cxnLst>
              <a:rect l="0" t="0" r="r" b="b"/>
              <a:pathLst>
                <a:path w="217" h="338">
                  <a:moveTo>
                    <a:pt x="0" y="17"/>
                  </a:moveTo>
                  <a:lnTo>
                    <a:pt x="141" y="0"/>
                  </a:lnTo>
                  <a:lnTo>
                    <a:pt x="186" y="156"/>
                  </a:lnTo>
                  <a:lnTo>
                    <a:pt x="217" y="181"/>
                  </a:lnTo>
                  <a:lnTo>
                    <a:pt x="192" y="227"/>
                  </a:lnTo>
                  <a:lnTo>
                    <a:pt x="216" y="271"/>
                  </a:lnTo>
                  <a:lnTo>
                    <a:pt x="72" y="287"/>
                  </a:lnTo>
                  <a:lnTo>
                    <a:pt x="78" y="325"/>
                  </a:lnTo>
                  <a:lnTo>
                    <a:pt x="57" y="338"/>
                  </a:lnTo>
                  <a:lnTo>
                    <a:pt x="40" y="290"/>
                  </a:lnTo>
                  <a:lnTo>
                    <a:pt x="30" y="329"/>
                  </a:lnTo>
                  <a:lnTo>
                    <a:pt x="12" y="325"/>
                  </a:lnTo>
                  <a:lnTo>
                    <a:pt x="6" y="286"/>
                  </a:lnTo>
                  <a:lnTo>
                    <a:pt x="1" y="252"/>
                  </a:lnTo>
                  <a:lnTo>
                    <a:pt x="0" y="17"/>
                  </a:lnTo>
                  <a:close/>
                </a:path>
              </a:pathLst>
            </a:custGeom>
            <a:solidFill>
              <a:srgbClr val="A6A6A6"/>
            </a:solidFill>
            <a:ln w="6350">
              <a:solidFill>
                <a:sysClr val="window" lastClr="FFFFFF"/>
              </a:solidFill>
              <a:prstDash val="solid"/>
              <a:round/>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de-DE" sz="24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54" name="Freeform 49">
              <a:extLst>
                <a:ext uri="{FF2B5EF4-FFF2-40B4-BE49-F238E27FC236}">
                  <a16:creationId xmlns:a16="http://schemas.microsoft.com/office/drawing/2014/main" id="{FA110B5E-7775-BD4B-A900-A35A33A1564B}"/>
                </a:ext>
              </a:extLst>
            </p:cNvPr>
            <p:cNvSpPr>
              <a:spLocks/>
            </p:cNvSpPr>
            <p:nvPr/>
          </p:nvSpPr>
          <p:spPr bwMode="auto">
            <a:xfrm>
              <a:off x="6830416" y="3800037"/>
              <a:ext cx="589409" cy="661945"/>
            </a:xfrm>
            <a:custGeom>
              <a:avLst/>
              <a:gdLst/>
              <a:ahLst/>
              <a:cxnLst>
                <a:cxn ang="0">
                  <a:pos x="0" y="19"/>
                </a:cxn>
                <a:cxn ang="0">
                  <a:pos x="3" y="19"/>
                </a:cxn>
                <a:cxn ang="0">
                  <a:pos x="73" y="6"/>
                </a:cxn>
                <a:cxn ang="0">
                  <a:pos x="135" y="0"/>
                </a:cxn>
                <a:cxn ang="0">
                  <a:pos x="126" y="16"/>
                </a:cxn>
                <a:cxn ang="0">
                  <a:pos x="145" y="16"/>
                </a:cxn>
                <a:cxn ang="0">
                  <a:pos x="252" y="112"/>
                </a:cxn>
                <a:cxn ang="0">
                  <a:pos x="294" y="174"/>
                </a:cxn>
                <a:cxn ang="0">
                  <a:pos x="300" y="216"/>
                </a:cxn>
                <a:cxn ang="0">
                  <a:pos x="286" y="226"/>
                </a:cxn>
                <a:cxn ang="0">
                  <a:pos x="294" y="268"/>
                </a:cxn>
                <a:cxn ang="0">
                  <a:pos x="264" y="270"/>
                </a:cxn>
                <a:cxn ang="0">
                  <a:pos x="264" y="306"/>
                </a:cxn>
                <a:cxn ang="0">
                  <a:pos x="240" y="288"/>
                </a:cxn>
                <a:cxn ang="0">
                  <a:pos x="86" y="311"/>
                </a:cxn>
                <a:cxn ang="0">
                  <a:pos x="51" y="244"/>
                </a:cxn>
                <a:cxn ang="0">
                  <a:pos x="76" y="198"/>
                </a:cxn>
                <a:cxn ang="0">
                  <a:pos x="43" y="175"/>
                </a:cxn>
                <a:cxn ang="0">
                  <a:pos x="0" y="19"/>
                </a:cxn>
              </a:cxnLst>
              <a:rect l="0" t="0" r="r" b="b"/>
              <a:pathLst>
                <a:path w="300" h="311">
                  <a:moveTo>
                    <a:pt x="0" y="19"/>
                  </a:moveTo>
                  <a:lnTo>
                    <a:pt x="3" y="19"/>
                  </a:lnTo>
                  <a:lnTo>
                    <a:pt x="73" y="6"/>
                  </a:lnTo>
                  <a:lnTo>
                    <a:pt x="135" y="0"/>
                  </a:lnTo>
                  <a:lnTo>
                    <a:pt x="126" y="16"/>
                  </a:lnTo>
                  <a:lnTo>
                    <a:pt x="145" y="16"/>
                  </a:lnTo>
                  <a:lnTo>
                    <a:pt x="252" y="112"/>
                  </a:lnTo>
                  <a:lnTo>
                    <a:pt x="294" y="174"/>
                  </a:lnTo>
                  <a:lnTo>
                    <a:pt x="300" y="216"/>
                  </a:lnTo>
                  <a:lnTo>
                    <a:pt x="286" y="226"/>
                  </a:lnTo>
                  <a:lnTo>
                    <a:pt x="294" y="268"/>
                  </a:lnTo>
                  <a:lnTo>
                    <a:pt x="264" y="270"/>
                  </a:lnTo>
                  <a:lnTo>
                    <a:pt x="264" y="306"/>
                  </a:lnTo>
                  <a:lnTo>
                    <a:pt x="240" y="288"/>
                  </a:lnTo>
                  <a:lnTo>
                    <a:pt x="86" y="311"/>
                  </a:lnTo>
                  <a:lnTo>
                    <a:pt x="51" y="244"/>
                  </a:lnTo>
                  <a:lnTo>
                    <a:pt x="76" y="198"/>
                  </a:lnTo>
                  <a:lnTo>
                    <a:pt x="43" y="175"/>
                  </a:lnTo>
                  <a:lnTo>
                    <a:pt x="0" y="19"/>
                  </a:lnTo>
                  <a:close/>
                </a:path>
              </a:pathLst>
            </a:custGeom>
            <a:solidFill>
              <a:srgbClr val="4F7DC2"/>
            </a:solidFill>
            <a:ln w="6350">
              <a:solidFill>
                <a:sysClr val="window" lastClr="FFFFFF"/>
              </a:solidFill>
              <a:prstDash val="solid"/>
              <a:round/>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de-DE" sz="24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55" name="Freeform 50">
              <a:extLst>
                <a:ext uri="{FF2B5EF4-FFF2-40B4-BE49-F238E27FC236}">
                  <a16:creationId xmlns:a16="http://schemas.microsoft.com/office/drawing/2014/main" id="{0F7C863A-0253-6449-9EB4-020B1750AD19}"/>
                </a:ext>
              </a:extLst>
            </p:cNvPr>
            <p:cNvSpPr>
              <a:spLocks/>
            </p:cNvSpPr>
            <p:nvPr/>
          </p:nvSpPr>
          <p:spPr bwMode="auto">
            <a:xfrm>
              <a:off x="7077968" y="3710642"/>
              <a:ext cx="538327" cy="461871"/>
            </a:xfrm>
            <a:custGeom>
              <a:avLst/>
              <a:gdLst/>
              <a:ahLst/>
              <a:cxnLst>
                <a:cxn ang="0">
                  <a:pos x="10" y="39"/>
                </a:cxn>
                <a:cxn ang="0">
                  <a:pos x="32" y="18"/>
                </a:cxn>
                <a:cxn ang="0">
                  <a:pos x="114" y="0"/>
                </a:cxn>
                <a:cxn ang="0">
                  <a:pos x="139" y="12"/>
                </a:cxn>
                <a:cxn ang="0">
                  <a:pos x="192" y="3"/>
                </a:cxn>
                <a:cxn ang="0">
                  <a:pos x="235" y="34"/>
                </a:cxn>
                <a:cxn ang="0">
                  <a:pos x="274" y="58"/>
                </a:cxn>
                <a:cxn ang="0">
                  <a:pos x="252" y="123"/>
                </a:cxn>
                <a:cxn ang="0">
                  <a:pos x="219" y="156"/>
                </a:cxn>
                <a:cxn ang="0">
                  <a:pos x="183" y="166"/>
                </a:cxn>
                <a:cxn ang="0">
                  <a:pos x="190" y="192"/>
                </a:cxn>
                <a:cxn ang="0">
                  <a:pos x="168" y="217"/>
                </a:cxn>
                <a:cxn ang="0">
                  <a:pos x="126" y="156"/>
                </a:cxn>
                <a:cxn ang="0">
                  <a:pos x="18" y="58"/>
                </a:cxn>
                <a:cxn ang="0">
                  <a:pos x="0" y="58"/>
                </a:cxn>
                <a:cxn ang="0">
                  <a:pos x="10" y="39"/>
                </a:cxn>
              </a:cxnLst>
              <a:rect l="0" t="0" r="r" b="b"/>
              <a:pathLst>
                <a:path w="274" h="217">
                  <a:moveTo>
                    <a:pt x="10" y="39"/>
                  </a:moveTo>
                  <a:lnTo>
                    <a:pt x="32" y="18"/>
                  </a:lnTo>
                  <a:lnTo>
                    <a:pt x="114" y="0"/>
                  </a:lnTo>
                  <a:lnTo>
                    <a:pt x="139" y="12"/>
                  </a:lnTo>
                  <a:lnTo>
                    <a:pt x="192" y="3"/>
                  </a:lnTo>
                  <a:lnTo>
                    <a:pt x="235" y="34"/>
                  </a:lnTo>
                  <a:lnTo>
                    <a:pt x="274" y="58"/>
                  </a:lnTo>
                  <a:lnTo>
                    <a:pt x="252" y="123"/>
                  </a:lnTo>
                  <a:lnTo>
                    <a:pt x="219" y="156"/>
                  </a:lnTo>
                  <a:lnTo>
                    <a:pt x="183" y="166"/>
                  </a:lnTo>
                  <a:lnTo>
                    <a:pt x="190" y="192"/>
                  </a:lnTo>
                  <a:lnTo>
                    <a:pt x="168" y="217"/>
                  </a:lnTo>
                  <a:lnTo>
                    <a:pt x="126" y="156"/>
                  </a:lnTo>
                  <a:lnTo>
                    <a:pt x="18" y="58"/>
                  </a:lnTo>
                  <a:lnTo>
                    <a:pt x="0" y="58"/>
                  </a:lnTo>
                  <a:lnTo>
                    <a:pt x="10" y="39"/>
                  </a:lnTo>
                  <a:close/>
                </a:path>
              </a:pathLst>
            </a:custGeom>
            <a:solidFill>
              <a:srgbClr val="4F7DC2"/>
            </a:solidFill>
            <a:ln w="6350">
              <a:solidFill>
                <a:sysClr val="window" lastClr="FFFFFF"/>
              </a:solidFill>
              <a:prstDash val="solid"/>
              <a:round/>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de-DE" sz="24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56" name="Freeform 51">
              <a:extLst>
                <a:ext uri="{FF2B5EF4-FFF2-40B4-BE49-F238E27FC236}">
                  <a16:creationId xmlns:a16="http://schemas.microsoft.com/office/drawing/2014/main" id="{6D6A2879-62C8-BC4F-A292-A8420B9CADB5}"/>
                </a:ext>
              </a:extLst>
            </p:cNvPr>
            <p:cNvSpPr>
              <a:spLocks/>
            </p:cNvSpPr>
            <p:nvPr/>
          </p:nvSpPr>
          <p:spPr bwMode="auto">
            <a:xfrm>
              <a:off x="6694853" y="4370458"/>
              <a:ext cx="1007888" cy="740697"/>
            </a:xfrm>
            <a:custGeom>
              <a:avLst/>
              <a:gdLst/>
              <a:ahLst/>
              <a:cxnLst>
                <a:cxn ang="0">
                  <a:pos x="0" y="34"/>
                </a:cxn>
                <a:cxn ang="0">
                  <a:pos x="141" y="20"/>
                </a:cxn>
                <a:cxn ang="0">
                  <a:pos x="156" y="43"/>
                </a:cxn>
                <a:cxn ang="0">
                  <a:pos x="307" y="20"/>
                </a:cxn>
                <a:cxn ang="0">
                  <a:pos x="333" y="39"/>
                </a:cxn>
                <a:cxn ang="0">
                  <a:pos x="333" y="3"/>
                </a:cxn>
                <a:cxn ang="0">
                  <a:pos x="331" y="0"/>
                </a:cxn>
                <a:cxn ang="0">
                  <a:pos x="361" y="2"/>
                </a:cxn>
                <a:cxn ang="0">
                  <a:pos x="393" y="56"/>
                </a:cxn>
                <a:cxn ang="0">
                  <a:pos x="444" y="129"/>
                </a:cxn>
                <a:cxn ang="0">
                  <a:pos x="469" y="192"/>
                </a:cxn>
                <a:cxn ang="0">
                  <a:pos x="507" y="236"/>
                </a:cxn>
                <a:cxn ang="0">
                  <a:pos x="513" y="300"/>
                </a:cxn>
                <a:cxn ang="0">
                  <a:pos x="501" y="338"/>
                </a:cxn>
                <a:cxn ang="0">
                  <a:pos x="447" y="348"/>
                </a:cxn>
                <a:cxn ang="0">
                  <a:pos x="438" y="332"/>
                </a:cxn>
                <a:cxn ang="0">
                  <a:pos x="400" y="309"/>
                </a:cxn>
                <a:cxn ang="0">
                  <a:pos x="388" y="285"/>
                </a:cxn>
                <a:cxn ang="0">
                  <a:pos x="378" y="276"/>
                </a:cxn>
                <a:cxn ang="0">
                  <a:pos x="372" y="254"/>
                </a:cxn>
                <a:cxn ang="0">
                  <a:pos x="363" y="260"/>
                </a:cxn>
                <a:cxn ang="0">
                  <a:pos x="333" y="231"/>
                </a:cxn>
                <a:cxn ang="0">
                  <a:pos x="340" y="204"/>
                </a:cxn>
                <a:cxn ang="0">
                  <a:pos x="333" y="189"/>
                </a:cxn>
                <a:cxn ang="0">
                  <a:pos x="324" y="194"/>
                </a:cxn>
                <a:cxn ang="0">
                  <a:pos x="325" y="210"/>
                </a:cxn>
                <a:cxn ang="0">
                  <a:pos x="315" y="189"/>
                </a:cxn>
                <a:cxn ang="0">
                  <a:pos x="316" y="140"/>
                </a:cxn>
                <a:cxn ang="0">
                  <a:pos x="297" y="111"/>
                </a:cxn>
                <a:cxn ang="0">
                  <a:pos x="249" y="87"/>
                </a:cxn>
                <a:cxn ang="0">
                  <a:pos x="225" y="60"/>
                </a:cxn>
                <a:cxn ang="0">
                  <a:pos x="198" y="57"/>
                </a:cxn>
                <a:cxn ang="0">
                  <a:pos x="187" y="74"/>
                </a:cxn>
                <a:cxn ang="0">
                  <a:pos x="147" y="86"/>
                </a:cxn>
                <a:cxn ang="0">
                  <a:pos x="124" y="74"/>
                </a:cxn>
                <a:cxn ang="0">
                  <a:pos x="112" y="56"/>
                </a:cxn>
                <a:cxn ang="0">
                  <a:pos x="37" y="72"/>
                </a:cxn>
                <a:cxn ang="0">
                  <a:pos x="21" y="59"/>
                </a:cxn>
                <a:cxn ang="0">
                  <a:pos x="4" y="73"/>
                </a:cxn>
                <a:cxn ang="0">
                  <a:pos x="0" y="34"/>
                </a:cxn>
              </a:cxnLst>
              <a:rect l="0" t="0" r="r" b="b"/>
              <a:pathLst>
                <a:path w="513" h="348">
                  <a:moveTo>
                    <a:pt x="0" y="34"/>
                  </a:moveTo>
                  <a:lnTo>
                    <a:pt x="141" y="20"/>
                  </a:lnTo>
                  <a:lnTo>
                    <a:pt x="156" y="43"/>
                  </a:lnTo>
                  <a:lnTo>
                    <a:pt x="307" y="20"/>
                  </a:lnTo>
                  <a:lnTo>
                    <a:pt x="333" y="39"/>
                  </a:lnTo>
                  <a:lnTo>
                    <a:pt x="333" y="3"/>
                  </a:lnTo>
                  <a:lnTo>
                    <a:pt x="331" y="0"/>
                  </a:lnTo>
                  <a:lnTo>
                    <a:pt x="361" y="2"/>
                  </a:lnTo>
                  <a:lnTo>
                    <a:pt x="393" y="56"/>
                  </a:lnTo>
                  <a:lnTo>
                    <a:pt x="444" y="129"/>
                  </a:lnTo>
                  <a:lnTo>
                    <a:pt x="469" y="192"/>
                  </a:lnTo>
                  <a:lnTo>
                    <a:pt x="507" y="236"/>
                  </a:lnTo>
                  <a:lnTo>
                    <a:pt x="513" y="300"/>
                  </a:lnTo>
                  <a:lnTo>
                    <a:pt x="501" y="338"/>
                  </a:lnTo>
                  <a:lnTo>
                    <a:pt x="447" y="348"/>
                  </a:lnTo>
                  <a:lnTo>
                    <a:pt x="438" y="332"/>
                  </a:lnTo>
                  <a:lnTo>
                    <a:pt x="400" y="309"/>
                  </a:lnTo>
                  <a:lnTo>
                    <a:pt x="388" y="285"/>
                  </a:lnTo>
                  <a:lnTo>
                    <a:pt x="378" y="276"/>
                  </a:lnTo>
                  <a:lnTo>
                    <a:pt x="372" y="254"/>
                  </a:lnTo>
                  <a:lnTo>
                    <a:pt x="363" y="260"/>
                  </a:lnTo>
                  <a:lnTo>
                    <a:pt x="333" y="231"/>
                  </a:lnTo>
                  <a:lnTo>
                    <a:pt x="340" y="204"/>
                  </a:lnTo>
                  <a:lnTo>
                    <a:pt x="333" y="189"/>
                  </a:lnTo>
                  <a:lnTo>
                    <a:pt x="324" y="194"/>
                  </a:lnTo>
                  <a:lnTo>
                    <a:pt x="325" y="210"/>
                  </a:lnTo>
                  <a:lnTo>
                    <a:pt x="315" y="189"/>
                  </a:lnTo>
                  <a:lnTo>
                    <a:pt x="316" y="140"/>
                  </a:lnTo>
                  <a:lnTo>
                    <a:pt x="297" y="111"/>
                  </a:lnTo>
                  <a:lnTo>
                    <a:pt x="249" y="87"/>
                  </a:lnTo>
                  <a:lnTo>
                    <a:pt x="225" y="60"/>
                  </a:lnTo>
                  <a:lnTo>
                    <a:pt x="198" y="57"/>
                  </a:lnTo>
                  <a:lnTo>
                    <a:pt x="187" y="74"/>
                  </a:lnTo>
                  <a:lnTo>
                    <a:pt x="147" y="86"/>
                  </a:lnTo>
                  <a:lnTo>
                    <a:pt x="124" y="74"/>
                  </a:lnTo>
                  <a:lnTo>
                    <a:pt x="112" y="56"/>
                  </a:lnTo>
                  <a:lnTo>
                    <a:pt x="37" y="72"/>
                  </a:lnTo>
                  <a:lnTo>
                    <a:pt x="21" y="59"/>
                  </a:lnTo>
                  <a:lnTo>
                    <a:pt x="4" y="73"/>
                  </a:lnTo>
                  <a:lnTo>
                    <a:pt x="0" y="34"/>
                  </a:lnTo>
                  <a:close/>
                </a:path>
              </a:pathLst>
            </a:custGeom>
            <a:solidFill>
              <a:srgbClr val="4F7DC2"/>
            </a:solidFill>
            <a:ln w="6350">
              <a:solidFill>
                <a:sysClr val="window" lastClr="FFFFFF"/>
              </a:solidFill>
              <a:prstDash val="solid"/>
              <a:round/>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de-DE" sz="24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57" name="Freeform 52">
              <a:extLst>
                <a:ext uri="{FF2B5EF4-FFF2-40B4-BE49-F238E27FC236}">
                  <a16:creationId xmlns:a16="http://schemas.microsoft.com/office/drawing/2014/main" id="{C1174B1F-20EC-9C4E-A3FB-8B9E1D93D173}"/>
                </a:ext>
              </a:extLst>
            </p:cNvPr>
            <p:cNvSpPr>
              <a:spLocks/>
            </p:cNvSpPr>
            <p:nvPr/>
          </p:nvSpPr>
          <p:spPr bwMode="auto">
            <a:xfrm>
              <a:off x="6971874" y="3393505"/>
              <a:ext cx="927335" cy="440587"/>
            </a:xfrm>
            <a:custGeom>
              <a:avLst/>
              <a:gdLst/>
              <a:ahLst/>
              <a:cxnLst>
                <a:cxn ang="0">
                  <a:pos x="16" y="153"/>
                </a:cxn>
                <a:cxn ang="0">
                  <a:pos x="0" y="197"/>
                </a:cxn>
                <a:cxn ang="0">
                  <a:pos x="61" y="191"/>
                </a:cxn>
                <a:cxn ang="0">
                  <a:pos x="85" y="171"/>
                </a:cxn>
                <a:cxn ang="0">
                  <a:pos x="168" y="149"/>
                </a:cxn>
                <a:cxn ang="0">
                  <a:pos x="191" y="161"/>
                </a:cxn>
                <a:cxn ang="0">
                  <a:pos x="246" y="153"/>
                </a:cxn>
                <a:cxn ang="0">
                  <a:pos x="246" y="156"/>
                </a:cxn>
                <a:cxn ang="0">
                  <a:pos x="328" y="207"/>
                </a:cxn>
                <a:cxn ang="0">
                  <a:pos x="376" y="192"/>
                </a:cxn>
                <a:cxn ang="0">
                  <a:pos x="403" y="135"/>
                </a:cxn>
                <a:cxn ang="0">
                  <a:pos x="450" y="119"/>
                </a:cxn>
                <a:cxn ang="0">
                  <a:pos x="472" y="77"/>
                </a:cxn>
                <a:cxn ang="0">
                  <a:pos x="471" y="26"/>
                </a:cxn>
                <a:cxn ang="0">
                  <a:pos x="465" y="68"/>
                </a:cxn>
                <a:cxn ang="0">
                  <a:pos x="439" y="104"/>
                </a:cxn>
                <a:cxn ang="0">
                  <a:pos x="429" y="101"/>
                </a:cxn>
                <a:cxn ang="0">
                  <a:pos x="394" y="111"/>
                </a:cxn>
                <a:cxn ang="0">
                  <a:pos x="394" y="99"/>
                </a:cxn>
                <a:cxn ang="0">
                  <a:pos x="429" y="87"/>
                </a:cxn>
                <a:cxn ang="0">
                  <a:pos x="397" y="83"/>
                </a:cxn>
                <a:cxn ang="0">
                  <a:pos x="433" y="72"/>
                </a:cxn>
                <a:cxn ang="0">
                  <a:pos x="447" y="78"/>
                </a:cxn>
                <a:cxn ang="0">
                  <a:pos x="454" y="38"/>
                </a:cxn>
                <a:cxn ang="0">
                  <a:pos x="445" y="29"/>
                </a:cxn>
                <a:cxn ang="0">
                  <a:pos x="402" y="45"/>
                </a:cxn>
                <a:cxn ang="0">
                  <a:pos x="403" y="21"/>
                </a:cxn>
                <a:cxn ang="0">
                  <a:pos x="421" y="27"/>
                </a:cxn>
                <a:cxn ang="0">
                  <a:pos x="445" y="9"/>
                </a:cxn>
                <a:cxn ang="0">
                  <a:pos x="432" y="0"/>
                </a:cxn>
                <a:cxn ang="0">
                  <a:pos x="291" y="32"/>
                </a:cxn>
                <a:cxn ang="0">
                  <a:pos x="118" y="67"/>
                </a:cxn>
                <a:cxn ang="0">
                  <a:pos x="39" y="152"/>
                </a:cxn>
                <a:cxn ang="0">
                  <a:pos x="16" y="153"/>
                </a:cxn>
              </a:cxnLst>
              <a:rect l="0" t="0" r="r" b="b"/>
              <a:pathLst>
                <a:path w="472" h="207">
                  <a:moveTo>
                    <a:pt x="16" y="153"/>
                  </a:moveTo>
                  <a:lnTo>
                    <a:pt x="0" y="197"/>
                  </a:lnTo>
                  <a:lnTo>
                    <a:pt x="61" y="191"/>
                  </a:lnTo>
                  <a:lnTo>
                    <a:pt x="85" y="171"/>
                  </a:lnTo>
                  <a:lnTo>
                    <a:pt x="168" y="149"/>
                  </a:lnTo>
                  <a:lnTo>
                    <a:pt x="191" y="161"/>
                  </a:lnTo>
                  <a:lnTo>
                    <a:pt x="246" y="153"/>
                  </a:lnTo>
                  <a:lnTo>
                    <a:pt x="246" y="156"/>
                  </a:lnTo>
                  <a:lnTo>
                    <a:pt x="328" y="207"/>
                  </a:lnTo>
                  <a:lnTo>
                    <a:pt x="376" y="192"/>
                  </a:lnTo>
                  <a:lnTo>
                    <a:pt x="403" y="135"/>
                  </a:lnTo>
                  <a:lnTo>
                    <a:pt x="450" y="119"/>
                  </a:lnTo>
                  <a:lnTo>
                    <a:pt x="472" y="77"/>
                  </a:lnTo>
                  <a:lnTo>
                    <a:pt x="471" y="26"/>
                  </a:lnTo>
                  <a:lnTo>
                    <a:pt x="465" y="68"/>
                  </a:lnTo>
                  <a:lnTo>
                    <a:pt x="439" y="104"/>
                  </a:lnTo>
                  <a:lnTo>
                    <a:pt x="429" y="101"/>
                  </a:lnTo>
                  <a:lnTo>
                    <a:pt x="394" y="111"/>
                  </a:lnTo>
                  <a:lnTo>
                    <a:pt x="394" y="99"/>
                  </a:lnTo>
                  <a:lnTo>
                    <a:pt x="429" y="87"/>
                  </a:lnTo>
                  <a:lnTo>
                    <a:pt x="397" y="83"/>
                  </a:lnTo>
                  <a:lnTo>
                    <a:pt x="433" y="72"/>
                  </a:lnTo>
                  <a:lnTo>
                    <a:pt x="447" y="78"/>
                  </a:lnTo>
                  <a:lnTo>
                    <a:pt x="454" y="38"/>
                  </a:lnTo>
                  <a:lnTo>
                    <a:pt x="445" y="29"/>
                  </a:lnTo>
                  <a:lnTo>
                    <a:pt x="402" y="45"/>
                  </a:lnTo>
                  <a:lnTo>
                    <a:pt x="403" y="21"/>
                  </a:lnTo>
                  <a:lnTo>
                    <a:pt x="421" y="27"/>
                  </a:lnTo>
                  <a:lnTo>
                    <a:pt x="445" y="9"/>
                  </a:lnTo>
                  <a:lnTo>
                    <a:pt x="432" y="0"/>
                  </a:lnTo>
                  <a:lnTo>
                    <a:pt x="291" y="32"/>
                  </a:lnTo>
                  <a:lnTo>
                    <a:pt x="118" y="67"/>
                  </a:lnTo>
                  <a:lnTo>
                    <a:pt x="39" y="152"/>
                  </a:lnTo>
                  <a:lnTo>
                    <a:pt x="16" y="153"/>
                  </a:lnTo>
                  <a:close/>
                </a:path>
              </a:pathLst>
            </a:custGeom>
            <a:solidFill>
              <a:srgbClr val="4F7DC2"/>
            </a:solidFill>
            <a:ln w="6350">
              <a:solidFill>
                <a:sysClr val="window" lastClr="FFFFFF"/>
              </a:solidFill>
              <a:prstDash val="solid"/>
              <a:round/>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de-DE" sz="24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58" name="Freeform 53">
              <a:extLst>
                <a:ext uri="{FF2B5EF4-FFF2-40B4-BE49-F238E27FC236}">
                  <a16:creationId xmlns:a16="http://schemas.microsoft.com/office/drawing/2014/main" id="{05DC3815-754C-8D40-8934-4EB6763EB373}"/>
                </a:ext>
              </a:extLst>
            </p:cNvPr>
            <p:cNvSpPr>
              <a:spLocks/>
            </p:cNvSpPr>
            <p:nvPr/>
          </p:nvSpPr>
          <p:spPr bwMode="auto">
            <a:xfrm>
              <a:off x="7009203" y="3029542"/>
              <a:ext cx="811419" cy="547008"/>
            </a:xfrm>
            <a:custGeom>
              <a:avLst/>
              <a:gdLst/>
              <a:ahLst/>
              <a:cxnLst>
                <a:cxn ang="0">
                  <a:pos x="68" y="180"/>
                </a:cxn>
                <a:cxn ang="0">
                  <a:pos x="56" y="206"/>
                </a:cxn>
                <a:cxn ang="0">
                  <a:pos x="39" y="213"/>
                </a:cxn>
                <a:cxn ang="0">
                  <a:pos x="38" y="230"/>
                </a:cxn>
                <a:cxn ang="0">
                  <a:pos x="2" y="243"/>
                </a:cxn>
                <a:cxn ang="0">
                  <a:pos x="0" y="257"/>
                </a:cxn>
                <a:cxn ang="0">
                  <a:pos x="98" y="240"/>
                </a:cxn>
                <a:cxn ang="0">
                  <a:pos x="276" y="203"/>
                </a:cxn>
                <a:cxn ang="0">
                  <a:pos x="413" y="170"/>
                </a:cxn>
                <a:cxn ang="0">
                  <a:pos x="413" y="144"/>
                </a:cxn>
                <a:cxn ang="0">
                  <a:pos x="398" y="136"/>
                </a:cxn>
                <a:cxn ang="0">
                  <a:pos x="386" y="149"/>
                </a:cxn>
                <a:cxn ang="0">
                  <a:pos x="379" y="114"/>
                </a:cxn>
                <a:cxn ang="0">
                  <a:pos x="386" y="83"/>
                </a:cxn>
                <a:cxn ang="0">
                  <a:pos x="335" y="60"/>
                </a:cxn>
                <a:cxn ang="0">
                  <a:pos x="300" y="66"/>
                </a:cxn>
                <a:cxn ang="0">
                  <a:pos x="299" y="18"/>
                </a:cxn>
                <a:cxn ang="0">
                  <a:pos x="263" y="0"/>
                </a:cxn>
                <a:cxn ang="0">
                  <a:pos x="236" y="11"/>
                </a:cxn>
                <a:cxn ang="0">
                  <a:pos x="218" y="56"/>
                </a:cxn>
                <a:cxn ang="0">
                  <a:pos x="186" y="74"/>
                </a:cxn>
                <a:cxn ang="0">
                  <a:pos x="173" y="145"/>
                </a:cxn>
                <a:cxn ang="0">
                  <a:pos x="121" y="180"/>
                </a:cxn>
                <a:cxn ang="0">
                  <a:pos x="79" y="194"/>
                </a:cxn>
                <a:cxn ang="0">
                  <a:pos x="68" y="180"/>
                </a:cxn>
              </a:cxnLst>
              <a:rect l="0" t="0" r="r" b="b"/>
              <a:pathLst>
                <a:path w="413" h="257">
                  <a:moveTo>
                    <a:pt x="68" y="180"/>
                  </a:moveTo>
                  <a:lnTo>
                    <a:pt x="56" y="206"/>
                  </a:lnTo>
                  <a:lnTo>
                    <a:pt x="39" y="213"/>
                  </a:lnTo>
                  <a:lnTo>
                    <a:pt x="38" y="230"/>
                  </a:lnTo>
                  <a:lnTo>
                    <a:pt x="2" y="243"/>
                  </a:lnTo>
                  <a:lnTo>
                    <a:pt x="0" y="257"/>
                  </a:lnTo>
                  <a:lnTo>
                    <a:pt x="98" y="240"/>
                  </a:lnTo>
                  <a:lnTo>
                    <a:pt x="276" y="203"/>
                  </a:lnTo>
                  <a:lnTo>
                    <a:pt x="413" y="170"/>
                  </a:lnTo>
                  <a:lnTo>
                    <a:pt x="413" y="144"/>
                  </a:lnTo>
                  <a:lnTo>
                    <a:pt x="398" y="136"/>
                  </a:lnTo>
                  <a:lnTo>
                    <a:pt x="386" y="149"/>
                  </a:lnTo>
                  <a:lnTo>
                    <a:pt x="379" y="114"/>
                  </a:lnTo>
                  <a:lnTo>
                    <a:pt x="386" y="83"/>
                  </a:lnTo>
                  <a:lnTo>
                    <a:pt x="335" y="60"/>
                  </a:lnTo>
                  <a:lnTo>
                    <a:pt x="300" y="66"/>
                  </a:lnTo>
                  <a:lnTo>
                    <a:pt x="299" y="18"/>
                  </a:lnTo>
                  <a:lnTo>
                    <a:pt x="263" y="0"/>
                  </a:lnTo>
                  <a:lnTo>
                    <a:pt x="236" y="11"/>
                  </a:lnTo>
                  <a:lnTo>
                    <a:pt x="218" y="56"/>
                  </a:lnTo>
                  <a:lnTo>
                    <a:pt x="186" y="74"/>
                  </a:lnTo>
                  <a:lnTo>
                    <a:pt x="173" y="145"/>
                  </a:lnTo>
                  <a:lnTo>
                    <a:pt x="121" y="180"/>
                  </a:lnTo>
                  <a:lnTo>
                    <a:pt x="79" y="194"/>
                  </a:lnTo>
                  <a:lnTo>
                    <a:pt x="68" y="180"/>
                  </a:lnTo>
                  <a:close/>
                </a:path>
              </a:pathLst>
            </a:custGeom>
            <a:solidFill>
              <a:srgbClr val="4F7DC2"/>
            </a:solidFill>
            <a:ln w="6350">
              <a:solidFill>
                <a:sysClr val="window" lastClr="FFFFFF"/>
              </a:solidFill>
              <a:prstDash val="solid"/>
              <a:round/>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de-DE" sz="2400" b="0" i="0" u="none" strike="noStrike" kern="0" cap="none" spc="0" normalizeH="0" baseline="0" noProof="0" dirty="0">
                <a:ln>
                  <a:noFill/>
                </a:ln>
                <a:solidFill>
                  <a:srgbClr val="FFC000"/>
                </a:solidFill>
                <a:effectLst/>
                <a:uLnTx/>
                <a:uFillTx/>
                <a:latin typeface="Calibri" panose="020F0502020204030204"/>
                <a:ea typeface="+mn-ea"/>
                <a:cs typeface="+mn-cs"/>
              </a:endParaRPr>
            </a:p>
          </p:txBody>
        </p:sp>
        <p:sp>
          <p:nvSpPr>
            <p:cNvPr id="59" name="Freeform 54">
              <a:extLst>
                <a:ext uri="{FF2B5EF4-FFF2-40B4-BE49-F238E27FC236}">
                  <a16:creationId xmlns:a16="http://schemas.microsoft.com/office/drawing/2014/main" id="{B14E197B-C32C-1740-AE85-01964132F8DB}"/>
                </a:ext>
              </a:extLst>
            </p:cNvPr>
            <p:cNvSpPr>
              <a:spLocks/>
            </p:cNvSpPr>
            <p:nvPr/>
          </p:nvSpPr>
          <p:spPr bwMode="auto">
            <a:xfrm>
              <a:off x="7066179" y="2920992"/>
              <a:ext cx="459739" cy="521468"/>
            </a:xfrm>
            <a:custGeom>
              <a:avLst/>
              <a:gdLst/>
              <a:ahLst/>
              <a:cxnLst>
                <a:cxn ang="0">
                  <a:pos x="24" y="128"/>
                </a:cxn>
                <a:cxn ang="0">
                  <a:pos x="6" y="123"/>
                </a:cxn>
                <a:cxn ang="0">
                  <a:pos x="0" y="162"/>
                </a:cxn>
                <a:cxn ang="0">
                  <a:pos x="6" y="203"/>
                </a:cxn>
                <a:cxn ang="0">
                  <a:pos x="40" y="231"/>
                </a:cxn>
                <a:cxn ang="0">
                  <a:pos x="48" y="245"/>
                </a:cxn>
                <a:cxn ang="0">
                  <a:pos x="91" y="231"/>
                </a:cxn>
                <a:cxn ang="0">
                  <a:pos x="142" y="198"/>
                </a:cxn>
                <a:cxn ang="0">
                  <a:pos x="157" y="126"/>
                </a:cxn>
                <a:cxn ang="0">
                  <a:pos x="190" y="107"/>
                </a:cxn>
                <a:cxn ang="0">
                  <a:pos x="208" y="63"/>
                </a:cxn>
                <a:cxn ang="0">
                  <a:pos x="234" y="51"/>
                </a:cxn>
                <a:cxn ang="0">
                  <a:pos x="200" y="45"/>
                </a:cxn>
                <a:cxn ang="0">
                  <a:pos x="141" y="77"/>
                </a:cxn>
                <a:cxn ang="0">
                  <a:pos x="132" y="46"/>
                </a:cxn>
                <a:cxn ang="0">
                  <a:pos x="81" y="49"/>
                </a:cxn>
                <a:cxn ang="0">
                  <a:pos x="69" y="0"/>
                </a:cxn>
                <a:cxn ang="0">
                  <a:pos x="56" y="13"/>
                </a:cxn>
                <a:cxn ang="0">
                  <a:pos x="60" y="83"/>
                </a:cxn>
                <a:cxn ang="0">
                  <a:pos x="37" y="89"/>
                </a:cxn>
                <a:cxn ang="0">
                  <a:pos x="24" y="128"/>
                </a:cxn>
              </a:cxnLst>
              <a:rect l="0" t="0" r="r" b="b"/>
              <a:pathLst>
                <a:path w="234" h="245">
                  <a:moveTo>
                    <a:pt x="24" y="128"/>
                  </a:moveTo>
                  <a:lnTo>
                    <a:pt x="6" y="123"/>
                  </a:lnTo>
                  <a:lnTo>
                    <a:pt x="0" y="162"/>
                  </a:lnTo>
                  <a:lnTo>
                    <a:pt x="6" y="203"/>
                  </a:lnTo>
                  <a:lnTo>
                    <a:pt x="40" y="231"/>
                  </a:lnTo>
                  <a:lnTo>
                    <a:pt x="48" y="245"/>
                  </a:lnTo>
                  <a:lnTo>
                    <a:pt x="91" y="231"/>
                  </a:lnTo>
                  <a:lnTo>
                    <a:pt x="142" y="198"/>
                  </a:lnTo>
                  <a:lnTo>
                    <a:pt x="157" y="126"/>
                  </a:lnTo>
                  <a:lnTo>
                    <a:pt x="190" y="107"/>
                  </a:lnTo>
                  <a:lnTo>
                    <a:pt x="208" y="63"/>
                  </a:lnTo>
                  <a:lnTo>
                    <a:pt x="234" y="51"/>
                  </a:lnTo>
                  <a:lnTo>
                    <a:pt x="200" y="45"/>
                  </a:lnTo>
                  <a:lnTo>
                    <a:pt x="141" y="77"/>
                  </a:lnTo>
                  <a:lnTo>
                    <a:pt x="132" y="46"/>
                  </a:lnTo>
                  <a:lnTo>
                    <a:pt x="81" y="49"/>
                  </a:lnTo>
                  <a:lnTo>
                    <a:pt x="69" y="0"/>
                  </a:lnTo>
                  <a:lnTo>
                    <a:pt x="56" y="13"/>
                  </a:lnTo>
                  <a:lnTo>
                    <a:pt x="60" y="83"/>
                  </a:lnTo>
                  <a:lnTo>
                    <a:pt x="37" y="89"/>
                  </a:lnTo>
                  <a:lnTo>
                    <a:pt x="24" y="128"/>
                  </a:lnTo>
                  <a:close/>
                </a:path>
              </a:pathLst>
            </a:custGeom>
            <a:solidFill>
              <a:schemeClr val="bg1">
                <a:lumMod val="65000"/>
              </a:schemeClr>
            </a:solidFill>
            <a:ln w="6350">
              <a:solidFill>
                <a:sysClr val="window" lastClr="FFFFFF"/>
              </a:solidFill>
              <a:prstDash val="solid"/>
              <a:round/>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de-DE" sz="2400" b="0" i="0" u="none" strike="noStrike" kern="0" cap="none" spc="0" normalizeH="0" baseline="0" noProof="0" dirty="0">
                <a:ln>
                  <a:noFill/>
                </a:ln>
                <a:solidFill>
                  <a:srgbClr val="FFC000"/>
                </a:solidFill>
                <a:effectLst/>
                <a:uLnTx/>
                <a:uFillTx/>
                <a:latin typeface="Calibri" panose="020F0502020204030204"/>
                <a:ea typeface="+mn-ea"/>
                <a:cs typeface="+mn-cs"/>
              </a:endParaRPr>
            </a:p>
          </p:txBody>
        </p:sp>
        <p:sp>
          <p:nvSpPr>
            <p:cNvPr id="60" name="Freeform 55">
              <a:extLst>
                <a:ext uri="{FF2B5EF4-FFF2-40B4-BE49-F238E27FC236}">
                  <a16:creationId xmlns:a16="http://schemas.microsoft.com/office/drawing/2014/main" id="{206E650D-7A2C-8647-B2E1-BEBF9D3EBA1E}"/>
                </a:ext>
              </a:extLst>
            </p:cNvPr>
            <p:cNvSpPr>
              <a:spLocks/>
            </p:cNvSpPr>
            <p:nvPr/>
          </p:nvSpPr>
          <p:spPr bwMode="auto">
            <a:xfrm>
              <a:off x="7720423" y="2929505"/>
              <a:ext cx="129670" cy="174532"/>
            </a:xfrm>
            <a:custGeom>
              <a:avLst/>
              <a:gdLst/>
              <a:ahLst/>
              <a:cxnLst>
                <a:cxn ang="0">
                  <a:pos x="0" y="5"/>
                </a:cxn>
                <a:cxn ang="0">
                  <a:pos x="14" y="0"/>
                </a:cxn>
                <a:cxn ang="0">
                  <a:pos x="44" y="18"/>
                </a:cxn>
                <a:cxn ang="0">
                  <a:pos x="44" y="36"/>
                </a:cxn>
                <a:cxn ang="0">
                  <a:pos x="65" y="49"/>
                </a:cxn>
                <a:cxn ang="0">
                  <a:pos x="66" y="73"/>
                </a:cxn>
                <a:cxn ang="0">
                  <a:pos x="32" y="82"/>
                </a:cxn>
                <a:cxn ang="0">
                  <a:pos x="0" y="5"/>
                </a:cxn>
              </a:cxnLst>
              <a:rect l="0" t="0" r="r" b="b"/>
              <a:pathLst>
                <a:path w="66" h="82">
                  <a:moveTo>
                    <a:pt x="0" y="5"/>
                  </a:moveTo>
                  <a:lnTo>
                    <a:pt x="14" y="0"/>
                  </a:lnTo>
                  <a:lnTo>
                    <a:pt x="44" y="18"/>
                  </a:lnTo>
                  <a:lnTo>
                    <a:pt x="44" y="36"/>
                  </a:lnTo>
                  <a:lnTo>
                    <a:pt x="65" y="49"/>
                  </a:lnTo>
                  <a:lnTo>
                    <a:pt x="66" y="73"/>
                  </a:lnTo>
                  <a:lnTo>
                    <a:pt x="32" y="82"/>
                  </a:lnTo>
                  <a:lnTo>
                    <a:pt x="0" y="5"/>
                  </a:lnTo>
                  <a:close/>
                </a:path>
              </a:pathLst>
            </a:custGeom>
            <a:solidFill>
              <a:schemeClr val="bg1">
                <a:lumMod val="65000"/>
              </a:schemeClr>
            </a:solidFill>
            <a:ln w="6350">
              <a:solidFill>
                <a:sysClr val="window" lastClr="FFFFFF"/>
              </a:solidFill>
              <a:prstDash val="solid"/>
              <a:round/>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de-DE" sz="24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61" name="Freeform 56">
              <a:extLst>
                <a:ext uri="{FF2B5EF4-FFF2-40B4-BE49-F238E27FC236}">
                  <a16:creationId xmlns:a16="http://schemas.microsoft.com/office/drawing/2014/main" id="{B018B211-7842-7C46-AF2F-A46DDDA40519}"/>
                </a:ext>
              </a:extLst>
            </p:cNvPr>
            <p:cNvSpPr>
              <a:spLocks/>
            </p:cNvSpPr>
            <p:nvPr/>
          </p:nvSpPr>
          <p:spPr bwMode="auto">
            <a:xfrm>
              <a:off x="7168344" y="2586827"/>
              <a:ext cx="622808" cy="442716"/>
            </a:xfrm>
            <a:custGeom>
              <a:avLst/>
              <a:gdLst/>
              <a:ahLst/>
              <a:cxnLst>
                <a:cxn ang="0">
                  <a:pos x="29" y="30"/>
                </a:cxn>
                <a:cxn ang="0">
                  <a:pos x="0" y="58"/>
                </a:cxn>
                <a:cxn ang="0">
                  <a:pos x="16" y="159"/>
                </a:cxn>
                <a:cxn ang="0">
                  <a:pos x="29" y="208"/>
                </a:cxn>
                <a:cxn ang="0">
                  <a:pos x="83" y="204"/>
                </a:cxn>
                <a:cxn ang="0">
                  <a:pos x="283" y="166"/>
                </a:cxn>
                <a:cxn ang="0">
                  <a:pos x="297" y="160"/>
                </a:cxn>
                <a:cxn ang="0">
                  <a:pos x="317" y="113"/>
                </a:cxn>
                <a:cxn ang="0">
                  <a:pos x="287" y="87"/>
                </a:cxn>
                <a:cxn ang="0">
                  <a:pos x="303" y="27"/>
                </a:cxn>
                <a:cxn ang="0">
                  <a:pos x="280" y="21"/>
                </a:cxn>
                <a:cxn ang="0">
                  <a:pos x="280" y="6"/>
                </a:cxn>
                <a:cxn ang="0">
                  <a:pos x="270" y="0"/>
                </a:cxn>
                <a:cxn ang="0">
                  <a:pos x="38" y="43"/>
                </a:cxn>
                <a:cxn ang="0">
                  <a:pos x="29" y="30"/>
                </a:cxn>
              </a:cxnLst>
              <a:rect l="0" t="0" r="r" b="b"/>
              <a:pathLst>
                <a:path w="317" h="208">
                  <a:moveTo>
                    <a:pt x="29" y="30"/>
                  </a:moveTo>
                  <a:lnTo>
                    <a:pt x="0" y="58"/>
                  </a:lnTo>
                  <a:lnTo>
                    <a:pt x="16" y="159"/>
                  </a:lnTo>
                  <a:lnTo>
                    <a:pt x="29" y="208"/>
                  </a:lnTo>
                  <a:lnTo>
                    <a:pt x="83" y="204"/>
                  </a:lnTo>
                  <a:lnTo>
                    <a:pt x="283" y="166"/>
                  </a:lnTo>
                  <a:lnTo>
                    <a:pt x="297" y="160"/>
                  </a:lnTo>
                  <a:lnTo>
                    <a:pt x="317" y="113"/>
                  </a:lnTo>
                  <a:lnTo>
                    <a:pt x="287" y="87"/>
                  </a:lnTo>
                  <a:lnTo>
                    <a:pt x="303" y="27"/>
                  </a:lnTo>
                  <a:lnTo>
                    <a:pt x="280" y="21"/>
                  </a:lnTo>
                  <a:lnTo>
                    <a:pt x="280" y="6"/>
                  </a:lnTo>
                  <a:lnTo>
                    <a:pt x="270" y="0"/>
                  </a:lnTo>
                  <a:lnTo>
                    <a:pt x="38" y="43"/>
                  </a:lnTo>
                  <a:lnTo>
                    <a:pt x="29" y="30"/>
                  </a:lnTo>
                  <a:close/>
                </a:path>
              </a:pathLst>
            </a:custGeom>
            <a:solidFill>
              <a:srgbClr val="4F7DC2"/>
            </a:solidFill>
            <a:ln w="6350">
              <a:solidFill>
                <a:sysClr val="window" lastClr="FFFFFF"/>
              </a:solidFill>
              <a:prstDash val="solid"/>
              <a:round/>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de-DE" sz="24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62" name="Freeform 57">
              <a:extLst>
                <a:ext uri="{FF2B5EF4-FFF2-40B4-BE49-F238E27FC236}">
                  <a16:creationId xmlns:a16="http://schemas.microsoft.com/office/drawing/2014/main" id="{91D2A8FE-9EB9-084B-A0B2-7333B295AF64}"/>
                </a:ext>
              </a:extLst>
            </p:cNvPr>
            <p:cNvSpPr>
              <a:spLocks/>
            </p:cNvSpPr>
            <p:nvPr/>
          </p:nvSpPr>
          <p:spPr bwMode="auto">
            <a:xfrm>
              <a:off x="7732211" y="2637909"/>
              <a:ext cx="165034" cy="353321"/>
            </a:xfrm>
            <a:custGeom>
              <a:avLst/>
              <a:gdLst/>
              <a:ahLst/>
              <a:cxnLst>
                <a:cxn ang="0">
                  <a:pos x="15" y="1"/>
                </a:cxn>
                <a:cxn ang="0">
                  <a:pos x="35" y="0"/>
                </a:cxn>
                <a:cxn ang="0">
                  <a:pos x="75" y="25"/>
                </a:cxn>
                <a:cxn ang="0">
                  <a:pos x="69" y="45"/>
                </a:cxn>
                <a:cxn ang="0">
                  <a:pos x="83" y="58"/>
                </a:cxn>
                <a:cxn ang="0">
                  <a:pos x="84" y="136"/>
                </a:cxn>
                <a:cxn ang="0">
                  <a:pos x="70" y="166"/>
                </a:cxn>
                <a:cxn ang="0">
                  <a:pos x="54" y="155"/>
                </a:cxn>
                <a:cxn ang="0">
                  <a:pos x="37" y="154"/>
                </a:cxn>
                <a:cxn ang="0">
                  <a:pos x="8" y="138"/>
                </a:cxn>
                <a:cxn ang="0">
                  <a:pos x="30" y="89"/>
                </a:cxn>
                <a:cxn ang="0">
                  <a:pos x="0" y="63"/>
                </a:cxn>
                <a:cxn ang="0">
                  <a:pos x="15" y="1"/>
                </a:cxn>
              </a:cxnLst>
              <a:rect l="0" t="0" r="r" b="b"/>
              <a:pathLst>
                <a:path w="84" h="166">
                  <a:moveTo>
                    <a:pt x="15" y="1"/>
                  </a:moveTo>
                  <a:lnTo>
                    <a:pt x="35" y="0"/>
                  </a:lnTo>
                  <a:lnTo>
                    <a:pt x="75" y="25"/>
                  </a:lnTo>
                  <a:lnTo>
                    <a:pt x="69" y="45"/>
                  </a:lnTo>
                  <a:lnTo>
                    <a:pt x="83" y="58"/>
                  </a:lnTo>
                  <a:lnTo>
                    <a:pt x="84" y="136"/>
                  </a:lnTo>
                  <a:lnTo>
                    <a:pt x="70" y="166"/>
                  </a:lnTo>
                  <a:lnTo>
                    <a:pt x="54" y="155"/>
                  </a:lnTo>
                  <a:lnTo>
                    <a:pt x="37" y="154"/>
                  </a:lnTo>
                  <a:lnTo>
                    <a:pt x="8" y="138"/>
                  </a:lnTo>
                  <a:lnTo>
                    <a:pt x="30" y="89"/>
                  </a:lnTo>
                  <a:lnTo>
                    <a:pt x="0" y="63"/>
                  </a:lnTo>
                  <a:lnTo>
                    <a:pt x="15" y="1"/>
                  </a:lnTo>
                  <a:close/>
                </a:path>
              </a:pathLst>
            </a:custGeom>
            <a:solidFill>
              <a:srgbClr val="4F7DC2"/>
            </a:solidFill>
            <a:ln w="6350">
              <a:solidFill>
                <a:sysClr val="window" lastClr="FFFFFF"/>
              </a:solidFill>
              <a:prstDash val="solid"/>
              <a:round/>
              <a:headEnd/>
              <a:tailEnd/>
            </a:ln>
          </p:spPr>
          <p:txBody>
            <a:bodyPr/>
            <a:lstStyle/>
            <a:p>
              <a:pPr defTabSz="1219170"/>
              <a:endParaRPr lang="de-DE" sz="2400" kern="0" dirty="0">
                <a:solidFill>
                  <a:prstClr val="black"/>
                </a:solidFill>
                <a:latin typeface="Calibri" panose="020F0502020204030204"/>
              </a:endParaRPr>
            </a:p>
          </p:txBody>
        </p:sp>
        <p:sp>
          <p:nvSpPr>
            <p:cNvPr id="63" name="Freeform 59">
              <a:extLst>
                <a:ext uri="{FF2B5EF4-FFF2-40B4-BE49-F238E27FC236}">
                  <a16:creationId xmlns:a16="http://schemas.microsoft.com/office/drawing/2014/main" id="{A363F6BC-7284-884C-A1D5-CC7C8024E95D}"/>
                </a:ext>
              </a:extLst>
            </p:cNvPr>
            <p:cNvSpPr>
              <a:spLocks/>
            </p:cNvSpPr>
            <p:nvPr/>
          </p:nvSpPr>
          <p:spPr bwMode="auto">
            <a:xfrm>
              <a:off x="7757752" y="2052588"/>
              <a:ext cx="182716" cy="366092"/>
            </a:xfrm>
            <a:custGeom>
              <a:avLst/>
              <a:gdLst/>
              <a:ahLst/>
              <a:cxnLst>
                <a:cxn ang="0">
                  <a:pos x="0" y="18"/>
                </a:cxn>
                <a:cxn ang="0">
                  <a:pos x="68" y="0"/>
                </a:cxn>
                <a:cxn ang="0">
                  <a:pos x="93" y="47"/>
                </a:cxn>
                <a:cxn ang="0">
                  <a:pos x="80" y="59"/>
                </a:cxn>
                <a:cxn ang="0">
                  <a:pos x="85" y="163"/>
                </a:cxn>
                <a:cxn ang="0">
                  <a:pos x="46" y="172"/>
                </a:cxn>
                <a:cxn ang="0">
                  <a:pos x="27" y="129"/>
                </a:cxn>
                <a:cxn ang="0">
                  <a:pos x="26" y="78"/>
                </a:cxn>
                <a:cxn ang="0">
                  <a:pos x="9" y="63"/>
                </a:cxn>
                <a:cxn ang="0">
                  <a:pos x="0" y="18"/>
                </a:cxn>
              </a:cxnLst>
              <a:rect l="0" t="0" r="r" b="b"/>
              <a:pathLst>
                <a:path w="93" h="172">
                  <a:moveTo>
                    <a:pt x="0" y="18"/>
                  </a:moveTo>
                  <a:lnTo>
                    <a:pt x="68" y="0"/>
                  </a:lnTo>
                  <a:lnTo>
                    <a:pt x="93" y="47"/>
                  </a:lnTo>
                  <a:lnTo>
                    <a:pt x="80" y="59"/>
                  </a:lnTo>
                  <a:lnTo>
                    <a:pt x="85" y="163"/>
                  </a:lnTo>
                  <a:lnTo>
                    <a:pt x="46" y="172"/>
                  </a:lnTo>
                  <a:lnTo>
                    <a:pt x="27" y="129"/>
                  </a:lnTo>
                  <a:lnTo>
                    <a:pt x="26" y="78"/>
                  </a:lnTo>
                  <a:lnTo>
                    <a:pt x="9" y="63"/>
                  </a:lnTo>
                  <a:lnTo>
                    <a:pt x="0" y="18"/>
                  </a:lnTo>
                  <a:close/>
                </a:path>
              </a:pathLst>
            </a:custGeom>
            <a:solidFill>
              <a:schemeClr val="bg1">
                <a:lumMod val="65000"/>
              </a:schemeClr>
            </a:solidFill>
            <a:ln w="6350">
              <a:solidFill>
                <a:sysClr val="window" lastClr="FFFFFF"/>
              </a:solidFill>
              <a:prstDash val="solid"/>
              <a:round/>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de-DE" sz="24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64" name="Freeform 60">
              <a:extLst>
                <a:ext uri="{FF2B5EF4-FFF2-40B4-BE49-F238E27FC236}">
                  <a16:creationId xmlns:a16="http://schemas.microsoft.com/office/drawing/2014/main" id="{ED8A239B-AEAC-0B48-A0BA-BD5E045B2797}"/>
                </a:ext>
              </a:extLst>
            </p:cNvPr>
            <p:cNvSpPr>
              <a:spLocks/>
            </p:cNvSpPr>
            <p:nvPr/>
          </p:nvSpPr>
          <p:spPr bwMode="auto">
            <a:xfrm>
              <a:off x="7846163" y="2337799"/>
              <a:ext cx="389010" cy="191559"/>
            </a:xfrm>
            <a:custGeom>
              <a:avLst/>
              <a:gdLst/>
              <a:ahLst/>
              <a:cxnLst>
                <a:cxn ang="0">
                  <a:pos x="0" y="36"/>
                </a:cxn>
                <a:cxn ang="0">
                  <a:pos x="101" y="11"/>
                </a:cxn>
                <a:cxn ang="0">
                  <a:pos x="113" y="12"/>
                </a:cxn>
                <a:cxn ang="0">
                  <a:pos x="125" y="0"/>
                </a:cxn>
                <a:cxn ang="0">
                  <a:pos x="135" y="6"/>
                </a:cxn>
                <a:cxn ang="0">
                  <a:pos x="123" y="32"/>
                </a:cxn>
                <a:cxn ang="0">
                  <a:pos x="144" y="30"/>
                </a:cxn>
                <a:cxn ang="0">
                  <a:pos x="156" y="50"/>
                </a:cxn>
                <a:cxn ang="0">
                  <a:pos x="170" y="52"/>
                </a:cxn>
                <a:cxn ang="0">
                  <a:pos x="180" y="49"/>
                </a:cxn>
                <a:cxn ang="0">
                  <a:pos x="180" y="38"/>
                </a:cxn>
                <a:cxn ang="0">
                  <a:pos x="163" y="24"/>
                </a:cxn>
                <a:cxn ang="0">
                  <a:pos x="176" y="23"/>
                </a:cxn>
                <a:cxn ang="0">
                  <a:pos x="198" y="53"/>
                </a:cxn>
                <a:cxn ang="0">
                  <a:pos x="177" y="71"/>
                </a:cxn>
                <a:cxn ang="0">
                  <a:pos x="153" y="62"/>
                </a:cxn>
                <a:cxn ang="0">
                  <a:pos x="138" y="84"/>
                </a:cxn>
                <a:cxn ang="0">
                  <a:pos x="108" y="62"/>
                </a:cxn>
                <a:cxn ang="0">
                  <a:pos x="8" y="90"/>
                </a:cxn>
                <a:cxn ang="0">
                  <a:pos x="0" y="36"/>
                </a:cxn>
              </a:cxnLst>
              <a:rect l="0" t="0" r="r" b="b"/>
              <a:pathLst>
                <a:path w="198" h="90">
                  <a:moveTo>
                    <a:pt x="0" y="36"/>
                  </a:moveTo>
                  <a:lnTo>
                    <a:pt x="101" y="11"/>
                  </a:lnTo>
                  <a:lnTo>
                    <a:pt x="113" y="12"/>
                  </a:lnTo>
                  <a:lnTo>
                    <a:pt x="125" y="0"/>
                  </a:lnTo>
                  <a:lnTo>
                    <a:pt x="135" y="6"/>
                  </a:lnTo>
                  <a:lnTo>
                    <a:pt x="123" y="32"/>
                  </a:lnTo>
                  <a:lnTo>
                    <a:pt x="144" y="30"/>
                  </a:lnTo>
                  <a:lnTo>
                    <a:pt x="156" y="50"/>
                  </a:lnTo>
                  <a:lnTo>
                    <a:pt x="170" y="52"/>
                  </a:lnTo>
                  <a:lnTo>
                    <a:pt x="180" y="49"/>
                  </a:lnTo>
                  <a:lnTo>
                    <a:pt x="180" y="38"/>
                  </a:lnTo>
                  <a:lnTo>
                    <a:pt x="163" y="24"/>
                  </a:lnTo>
                  <a:lnTo>
                    <a:pt x="176" y="23"/>
                  </a:lnTo>
                  <a:lnTo>
                    <a:pt x="198" y="53"/>
                  </a:lnTo>
                  <a:lnTo>
                    <a:pt x="177" y="71"/>
                  </a:lnTo>
                  <a:lnTo>
                    <a:pt x="153" y="62"/>
                  </a:lnTo>
                  <a:lnTo>
                    <a:pt x="138" y="84"/>
                  </a:lnTo>
                  <a:lnTo>
                    <a:pt x="108" y="62"/>
                  </a:lnTo>
                  <a:lnTo>
                    <a:pt x="8" y="90"/>
                  </a:lnTo>
                  <a:lnTo>
                    <a:pt x="0" y="36"/>
                  </a:lnTo>
                  <a:close/>
                </a:path>
              </a:pathLst>
            </a:custGeom>
            <a:solidFill>
              <a:srgbClr val="4F7DC2"/>
            </a:solidFill>
            <a:ln w="6350">
              <a:solidFill>
                <a:sysClr val="window" lastClr="FFFFFF"/>
              </a:solidFill>
              <a:prstDash val="solid"/>
              <a:round/>
              <a:headEnd/>
              <a:tailEnd/>
            </a:ln>
          </p:spPr>
          <p:txBody>
            <a:bodyPr/>
            <a:lstStyle/>
            <a:p>
              <a:pPr defTabSz="1219170"/>
              <a:endParaRPr lang="de-DE" sz="2400" kern="0" dirty="0">
                <a:solidFill>
                  <a:prstClr val="black"/>
                </a:solidFill>
                <a:latin typeface="Calibri" panose="020F0502020204030204"/>
              </a:endParaRPr>
            </a:p>
          </p:txBody>
        </p:sp>
        <p:sp>
          <p:nvSpPr>
            <p:cNvPr id="65" name="Freeform 61">
              <a:extLst>
                <a:ext uri="{FF2B5EF4-FFF2-40B4-BE49-F238E27FC236}">
                  <a16:creationId xmlns:a16="http://schemas.microsoft.com/office/drawing/2014/main" id="{D97FC594-B6D9-4A4D-B6CF-1438A7C9713C}"/>
                </a:ext>
              </a:extLst>
            </p:cNvPr>
            <p:cNvSpPr>
              <a:spLocks/>
            </p:cNvSpPr>
            <p:nvPr/>
          </p:nvSpPr>
          <p:spPr bwMode="auto">
            <a:xfrm>
              <a:off x="7859916" y="2482533"/>
              <a:ext cx="202364" cy="168147"/>
            </a:xfrm>
            <a:custGeom>
              <a:avLst/>
              <a:gdLst/>
              <a:ahLst/>
              <a:cxnLst>
                <a:cxn ang="0">
                  <a:pos x="0" y="20"/>
                </a:cxn>
                <a:cxn ang="0">
                  <a:pos x="79" y="0"/>
                </a:cxn>
                <a:cxn ang="0">
                  <a:pos x="103" y="36"/>
                </a:cxn>
                <a:cxn ang="0">
                  <a:pos x="89" y="52"/>
                </a:cxn>
                <a:cxn ang="0">
                  <a:pos x="64" y="46"/>
                </a:cxn>
                <a:cxn ang="0">
                  <a:pos x="25" y="79"/>
                </a:cxn>
                <a:cxn ang="0">
                  <a:pos x="4" y="62"/>
                </a:cxn>
                <a:cxn ang="0">
                  <a:pos x="0" y="20"/>
                </a:cxn>
              </a:cxnLst>
              <a:rect l="0" t="0" r="r" b="b"/>
              <a:pathLst>
                <a:path w="103" h="79">
                  <a:moveTo>
                    <a:pt x="0" y="20"/>
                  </a:moveTo>
                  <a:lnTo>
                    <a:pt x="79" y="0"/>
                  </a:lnTo>
                  <a:lnTo>
                    <a:pt x="103" y="36"/>
                  </a:lnTo>
                  <a:lnTo>
                    <a:pt x="89" y="52"/>
                  </a:lnTo>
                  <a:lnTo>
                    <a:pt x="64" y="46"/>
                  </a:lnTo>
                  <a:lnTo>
                    <a:pt x="25" y="79"/>
                  </a:lnTo>
                  <a:lnTo>
                    <a:pt x="4" y="62"/>
                  </a:lnTo>
                  <a:lnTo>
                    <a:pt x="0" y="20"/>
                  </a:lnTo>
                  <a:close/>
                </a:path>
              </a:pathLst>
            </a:custGeom>
            <a:solidFill>
              <a:srgbClr val="4F7DC2"/>
            </a:solidFill>
            <a:ln w="6350">
              <a:solidFill>
                <a:sysClr val="window" lastClr="FFFFFF"/>
              </a:solidFill>
              <a:prstDash val="solid"/>
              <a:round/>
              <a:headEnd/>
              <a:tailEnd/>
            </a:ln>
          </p:spPr>
          <p:txBody>
            <a:bodyPr/>
            <a:lstStyle/>
            <a:p>
              <a:pPr defTabSz="1219170"/>
              <a:endParaRPr lang="de-DE" sz="2400" kern="0" dirty="0">
                <a:solidFill>
                  <a:prstClr val="black"/>
                </a:solidFill>
                <a:latin typeface="Calibri" panose="020F0502020204030204"/>
              </a:endParaRPr>
            </a:p>
          </p:txBody>
        </p:sp>
        <p:grpSp>
          <p:nvGrpSpPr>
            <p:cNvPr id="66" name="Gruppieren 4">
              <a:extLst>
                <a:ext uri="{FF2B5EF4-FFF2-40B4-BE49-F238E27FC236}">
                  <a16:creationId xmlns:a16="http://schemas.microsoft.com/office/drawing/2014/main" id="{0D38456F-368F-2145-9F8A-C38216737CF3}"/>
                </a:ext>
              </a:extLst>
            </p:cNvPr>
            <p:cNvGrpSpPr/>
            <p:nvPr/>
          </p:nvGrpSpPr>
          <p:grpSpPr>
            <a:xfrm>
              <a:off x="7221391" y="2086644"/>
              <a:ext cx="872324" cy="640660"/>
              <a:chOff x="6903125" y="2385386"/>
              <a:chExt cx="839404" cy="616482"/>
            </a:xfrm>
            <a:grpFill/>
          </p:grpSpPr>
          <p:sp>
            <p:nvSpPr>
              <p:cNvPr id="70" name="Freeform 58">
                <a:extLst>
                  <a:ext uri="{FF2B5EF4-FFF2-40B4-BE49-F238E27FC236}">
                    <a16:creationId xmlns:a16="http://schemas.microsoft.com/office/drawing/2014/main" id="{95655105-EA33-AF40-9C6A-2D112C680093}"/>
                  </a:ext>
                </a:extLst>
              </p:cNvPr>
              <p:cNvSpPr>
                <a:spLocks/>
              </p:cNvSpPr>
              <p:nvPr/>
            </p:nvSpPr>
            <p:spPr bwMode="auto">
              <a:xfrm>
                <a:off x="6903125" y="2385386"/>
                <a:ext cx="663583" cy="585761"/>
              </a:xfrm>
              <a:custGeom>
                <a:avLst/>
                <a:gdLst/>
                <a:ahLst/>
                <a:cxnLst>
                  <a:cxn ang="0">
                    <a:pos x="27" y="192"/>
                  </a:cxn>
                  <a:cxn ang="0">
                    <a:pos x="60" y="175"/>
                  </a:cxn>
                  <a:cxn ang="0">
                    <a:pos x="105" y="171"/>
                  </a:cxn>
                  <a:cxn ang="0">
                    <a:pos x="116" y="156"/>
                  </a:cxn>
                  <a:cxn ang="0">
                    <a:pos x="132" y="154"/>
                  </a:cxn>
                  <a:cxn ang="0">
                    <a:pos x="141" y="138"/>
                  </a:cxn>
                  <a:cxn ang="0">
                    <a:pos x="156" y="132"/>
                  </a:cxn>
                  <a:cxn ang="0">
                    <a:pos x="149" y="102"/>
                  </a:cxn>
                  <a:cxn ang="0">
                    <a:pos x="140" y="94"/>
                  </a:cxn>
                  <a:cxn ang="0">
                    <a:pos x="159" y="70"/>
                  </a:cxn>
                  <a:cxn ang="0">
                    <a:pos x="171" y="70"/>
                  </a:cxn>
                  <a:cxn ang="0">
                    <a:pos x="212" y="19"/>
                  </a:cxn>
                  <a:cxn ang="0">
                    <a:pos x="275" y="0"/>
                  </a:cxn>
                  <a:cxn ang="0">
                    <a:pos x="282" y="48"/>
                  </a:cxn>
                  <a:cxn ang="0">
                    <a:pos x="285" y="46"/>
                  </a:cxn>
                  <a:cxn ang="0">
                    <a:pos x="300" y="63"/>
                  </a:cxn>
                  <a:cxn ang="0">
                    <a:pos x="301" y="112"/>
                  </a:cxn>
                  <a:cxn ang="0">
                    <a:pos x="320" y="152"/>
                  </a:cxn>
                  <a:cxn ang="0">
                    <a:pos x="327" y="204"/>
                  </a:cxn>
                  <a:cxn ang="0">
                    <a:pos x="329" y="249"/>
                  </a:cxn>
                  <a:cxn ang="0">
                    <a:pos x="351" y="264"/>
                  </a:cxn>
                  <a:cxn ang="0">
                    <a:pos x="335" y="286"/>
                  </a:cxn>
                  <a:cxn ang="0">
                    <a:pos x="294" y="260"/>
                  </a:cxn>
                  <a:cxn ang="0">
                    <a:pos x="273" y="262"/>
                  </a:cxn>
                  <a:cxn ang="0">
                    <a:pos x="252" y="256"/>
                  </a:cxn>
                  <a:cxn ang="0">
                    <a:pos x="253" y="241"/>
                  </a:cxn>
                  <a:cxn ang="0">
                    <a:pos x="240" y="236"/>
                  </a:cxn>
                  <a:cxn ang="0">
                    <a:pos x="10" y="280"/>
                  </a:cxn>
                  <a:cxn ang="0">
                    <a:pos x="0" y="267"/>
                  </a:cxn>
                  <a:cxn ang="0">
                    <a:pos x="35" y="216"/>
                  </a:cxn>
                  <a:cxn ang="0">
                    <a:pos x="27" y="192"/>
                  </a:cxn>
                </a:cxnLst>
                <a:rect l="0" t="0" r="r" b="b"/>
                <a:pathLst>
                  <a:path w="351" h="286">
                    <a:moveTo>
                      <a:pt x="27" y="192"/>
                    </a:moveTo>
                    <a:lnTo>
                      <a:pt x="60" y="175"/>
                    </a:lnTo>
                    <a:lnTo>
                      <a:pt x="105" y="171"/>
                    </a:lnTo>
                    <a:lnTo>
                      <a:pt x="116" y="156"/>
                    </a:lnTo>
                    <a:lnTo>
                      <a:pt x="132" y="154"/>
                    </a:lnTo>
                    <a:lnTo>
                      <a:pt x="141" y="138"/>
                    </a:lnTo>
                    <a:lnTo>
                      <a:pt x="156" y="132"/>
                    </a:lnTo>
                    <a:lnTo>
                      <a:pt x="149" y="102"/>
                    </a:lnTo>
                    <a:lnTo>
                      <a:pt x="140" y="94"/>
                    </a:lnTo>
                    <a:lnTo>
                      <a:pt x="159" y="70"/>
                    </a:lnTo>
                    <a:lnTo>
                      <a:pt x="171" y="70"/>
                    </a:lnTo>
                    <a:lnTo>
                      <a:pt x="212" y="19"/>
                    </a:lnTo>
                    <a:lnTo>
                      <a:pt x="275" y="0"/>
                    </a:lnTo>
                    <a:lnTo>
                      <a:pt x="282" y="48"/>
                    </a:lnTo>
                    <a:lnTo>
                      <a:pt x="285" y="46"/>
                    </a:lnTo>
                    <a:lnTo>
                      <a:pt x="300" y="63"/>
                    </a:lnTo>
                    <a:lnTo>
                      <a:pt x="301" y="112"/>
                    </a:lnTo>
                    <a:lnTo>
                      <a:pt x="320" y="152"/>
                    </a:lnTo>
                    <a:lnTo>
                      <a:pt x="327" y="204"/>
                    </a:lnTo>
                    <a:lnTo>
                      <a:pt x="329" y="249"/>
                    </a:lnTo>
                    <a:lnTo>
                      <a:pt x="351" y="264"/>
                    </a:lnTo>
                    <a:lnTo>
                      <a:pt x="335" y="286"/>
                    </a:lnTo>
                    <a:lnTo>
                      <a:pt x="294" y="260"/>
                    </a:lnTo>
                    <a:lnTo>
                      <a:pt x="273" y="262"/>
                    </a:lnTo>
                    <a:lnTo>
                      <a:pt x="252" y="256"/>
                    </a:lnTo>
                    <a:lnTo>
                      <a:pt x="253" y="241"/>
                    </a:lnTo>
                    <a:lnTo>
                      <a:pt x="240" y="236"/>
                    </a:lnTo>
                    <a:lnTo>
                      <a:pt x="10" y="280"/>
                    </a:lnTo>
                    <a:lnTo>
                      <a:pt x="0" y="267"/>
                    </a:lnTo>
                    <a:lnTo>
                      <a:pt x="35" y="216"/>
                    </a:lnTo>
                    <a:lnTo>
                      <a:pt x="27" y="192"/>
                    </a:lnTo>
                    <a:close/>
                  </a:path>
                </a:pathLst>
              </a:custGeom>
              <a:solidFill>
                <a:srgbClr val="4F7DC2"/>
              </a:solidFill>
              <a:ln w="6350">
                <a:solidFill>
                  <a:sysClr val="window" lastClr="FFFFFF"/>
                </a:solidFill>
                <a:prstDash val="solid"/>
                <a:round/>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de-DE" sz="2400" b="0" i="0" u="none" strike="noStrike" kern="0" cap="none" spc="0" normalizeH="0" baseline="0" noProof="0" dirty="0">
                  <a:ln>
                    <a:noFill/>
                  </a:ln>
                  <a:solidFill>
                    <a:srgbClr val="FFC000"/>
                  </a:solidFill>
                  <a:effectLst/>
                  <a:uLnTx/>
                  <a:uFillTx/>
                  <a:latin typeface="Calibri" panose="020F0502020204030204"/>
                  <a:ea typeface="+mn-ea"/>
                  <a:cs typeface="+mn-cs"/>
                </a:endParaRPr>
              </a:p>
            </p:txBody>
          </p:sp>
          <p:sp>
            <p:nvSpPr>
              <p:cNvPr id="71" name="Freeform 62">
                <a:extLst>
                  <a:ext uri="{FF2B5EF4-FFF2-40B4-BE49-F238E27FC236}">
                    <a16:creationId xmlns:a16="http://schemas.microsoft.com/office/drawing/2014/main" id="{C834F654-C44A-0245-A7B9-F124AFD33576}"/>
                  </a:ext>
                </a:extLst>
              </p:cNvPr>
              <p:cNvSpPr>
                <a:spLocks/>
              </p:cNvSpPr>
              <p:nvPr/>
            </p:nvSpPr>
            <p:spPr bwMode="auto">
              <a:xfrm>
                <a:off x="7549693" y="2876933"/>
                <a:ext cx="192836" cy="124935"/>
              </a:xfrm>
              <a:custGeom>
                <a:avLst/>
                <a:gdLst/>
                <a:ahLst/>
                <a:cxnLst>
                  <a:cxn ang="0">
                    <a:pos x="0" y="45"/>
                  </a:cxn>
                  <a:cxn ang="0">
                    <a:pos x="42" y="25"/>
                  </a:cxn>
                  <a:cxn ang="0">
                    <a:pos x="83" y="0"/>
                  </a:cxn>
                  <a:cxn ang="0">
                    <a:pos x="90" y="1"/>
                  </a:cxn>
                  <a:cxn ang="0">
                    <a:pos x="102" y="2"/>
                  </a:cxn>
                  <a:cxn ang="0">
                    <a:pos x="62" y="34"/>
                  </a:cxn>
                  <a:cxn ang="0">
                    <a:pos x="12" y="61"/>
                  </a:cxn>
                  <a:cxn ang="0">
                    <a:pos x="0" y="45"/>
                  </a:cxn>
                </a:cxnLst>
                <a:rect l="0" t="0" r="r" b="b"/>
                <a:pathLst>
                  <a:path w="102" h="61">
                    <a:moveTo>
                      <a:pt x="0" y="45"/>
                    </a:moveTo>
                    <a:lnTo>
                      <a:pt x="42" y="25"/>
                    </a:lnTo>
                    <a:lnTo>
                      <a:pt x="83" y="0"/>
                    </a:lnTo>
                    <a:lnTo>
                      <a:pt x="90" y="1"/>
                    </a:lnTo>
                    <a:lnTo>
                      <a:pt x="102" y="2"/>
                    </a:lnTo>
                    <a:lnTo>
                      <a:pt x="62" y="34"/>
                    </a:lnTo>
                    <a:lnTo>
                      <a:pt x="12" y="61"/>
                    </a:lnTo>
                    <a:lnTo>
                      <a:pt x="0" y="45"/>
                    </a:lnTo>
                    <a:close/>
                  </a:path>
                </a:pathLst>
              </a:custGeom>
              <a:solidFill>
                <a:srgbClr val="4F7DC2"/>
              </a:solidFill>
              <a:ln w="6350">
                <a:solidFill>
                  <a:sysClr val="window" lastClr="FFFFFF"/>
                </a:solidFill>
                <a:prstDash val="solid"/>
                <a:round/>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de-DE" sz="24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grpSp>
        <p:sp>
          <p:nvSpPr>
            <p:cNvPr id="67" name="Freeform 63">
              <a:extLst>
                <a:ext uri="{FF2B5EF4-FFF2-40B4-BE49-F238E27FC236}">
                  <a16:creationId xmlns:a16="http://schemas.microsoft.com/office/drawing/2014/main" id="{C6F5BC89-98AE-A74B-AEE0-60F6C217E16D}"/>
                </a:ext>
              </a:extLst>
            </p:cNvPr>
            <p:cNvSpPr>
              <a:spLocks/>
            </p:cNvSpPr>
            <p:nvPr/>
          </p:nvSpPr>
          <p:spPr bwMode="auto">
            <a:xfrm>
              <a:off x="7891351" y="1982350"/>
              <a:ext cx="214152" cy="412917"/>
            </a:xfrm>
            <a:custGeom>
              <a:avLst/>
              <a:gdLst/>
              <a:ahLst/>
              <a:cxnLst>
                <a:cxn ang="0">
                  <a:pos x="23" y="0"/>
                </a:cxn>
                <a:cxn ang="0">
                  <a:pos x="0" y="34"/>
                </a:cxn>
                <a:cxn ang="0">
                  <a:pos x="25" y="79"/>
                </a:cxn>
                <a:cxn ang="0">
                  <a:pos x="10" y="91"/>
                </a:cxn>
                <a:cxn ang="0">
                  <a:pos x="16" y="194"/>
                </a:cxn>
                <a:cxn ang="0">
                  <a:pos x="77" y="179"/>
                </a:cxn>
                <a:cxn ang="0">
                  <a:pos x="93" y="179"/>
                </a:cxn>
                <a:cxn ang="0">
                  <a:pos x="102" y="168"/>
                </a:cxn>
                <a:cxn ang="0">
                  <a:pos x="102" y="149"/>
                </a:cxn>
                <a:cxn ang="0">
                  <a:pos x="109" y="137"/>
                </a:cxn>
                <a:cxn ang="0">
                  <a:pos x="75" y="122"/>
                </a:cxn>
                <a:cxn ang="0">
                  <a:pos x="31" y="9"/>
                </a:cxn>
                <a:cxn ang="0">
                  <a:pos x="23" y="0"/>
                </a:cxn>
              </a:cxnLst>
              <a:rect l="0" t="0" r="r" b="b"/>
              <a:pathLst>
                <a:path w="109" h="194">
                  <a:moveTo>
                    <a:pt x="23" y="0"/>
                  </a:moveTo>
                  <a:lnTo>
                    <a:pt x="0" y="34"/>
                  </a:lnTo>
                  <a:lnTo>
                    <a:pt x="25" y="79"/>
                  </a:lnTo>
                  <a:lnTo>
                    <a:pt x="10" y="91"/>
                  </a:lnTo>
                  <a:lnTo>
                    <a:pt x="16" y="194"/>
                  </a:lnTo>
                  <a:lnTo>
                    <a:pt x="77" y="179"/>
                  </a:lnTo>
                  <a:lnTo>
                    <a:pt x="93" y="179"/>
                  </a:lnTo>
                  <a:lnTo>
                    <a:pt x="102" y="168"/>
                  </a:lnTo>
                  <a:lnTo>
                    <a:pt x="102" y="149"/>
                  </a:lnTo>
                  <a:lnTo>
                    <a:pt x="109" y="137"/>
                  </a:lnTo>
                  <a:lnTo>
                    <a:pt x="75" y="122"/>
                  </a:lnTo>
                  <a:lnTo>
                    <a:pt x="31" y="9"/>
                  </a:lnTo>
                  <a:lnTo>
                    <a:pt x="23" y="0"/>
                  </a:lnTo>
                  <a:close/>
                </a:path>
              </a:pathLst>
            </a:custGeom>
            <a:solidFill>
              <a:schemeClr val="bg1">
                <a:lumMod val="65000"/>
              </a:schemeClr>
            </a:solidFill>
            <a:ln w="6350">
              <a:solidFill>
                <a:sysClr val="window" lastClr="FFFFFF"/>
              </a:solidFill>
              <a:prstDash val="solid"/>
              <a:round/>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de-DE" sz="24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68" name="Freeform 64">
              <a:extLst>
                <a:ext uri="{FF2B5EF4-FFF2-40B4-BE49-F238E27FC236}">
                  <a16:creationId xmlns:a16="http://schemas.microsoft.com/office/drawing/2014/main" id="{AA8FFFCE-41B7-1749-ADC8-06EC2C107B4D}"/>
                </a:ext>
              </a:extLst>
            </p:cNvPr>
            <p:cNvSpPr>
              <a:spLocks/>
            </p:cNvSpPr>
            <p:nvPr/>
          </p:nvSpPr>
          <p:spPr bwMode="auto">
            <a:xfrm>
              <a:off x="8015127" y="2467634"/>
              <a:ext cx="102165" cy="91523"/>
            </a:xfrm>
            <a:custGeom>
              <a:avLst/>
              <a:gdLst/>
              <a:ahLst/>
              <a:cxnLst>
                <a:cxn ang="0">
                  <a:pos x="0" y="7"/>
                </a:cxn>
                <a:cxn ang="0">
                  <a:pos x="22" y="0"/>
                </a:cxn>
                <a:cxn ang="0">
                  <a:pos x="52" y="22"/>
                </a:cxn>
                <a:cxn ang="0">
                  <a:pos x="46" y="28"/>
                </a:cxn>
                <a:cxn ang="0">
                  <a:pos x="31" y="28"/>
                </a:cxn>
                <a:cxn ang="0">
                  <a:pos x="24" y="43"/>
                </a:cxn>
                <a:cxn ang="0">
                  <a:pos x="0" y="7"/>
                </a:cxn>
              </a:cxnLst>
              <a:rect l="0" t="0" r="r" b="b"/>
              <a:pathLst>
                <a:path w="52" h="43">
                  <a:moveTo>
                    <a:pt x="0" y="7"/>
                  </a:moveTo>
                  <a:lnTo>
                    <a:pt x="22" y="0"/>
                  </a:lnTo>
                  <a:lnTo>
                    <a:pt x="52" y="22"/>
                  </a:lnTo>
                  <a:lnTo>
                    <a:pt x="46" y="28"/>
                  </a:lnTo>
                  <a:lnTo>
                    <a:pt x="31" y="28"/>
                  </a:lnTo>
                  <a:lnTo>
                    <a:pt x="24" y="43"/>
                  </a:lnTo>
                  <a:lnTo>
                    <a:pt x="0" y="7"/>
                  </a:lnTo>
                  <a:close/>
                </a:path>
              </a:pathLst>
            </a:custGeom>
            <a:solidFill>
              <a:srgbClr val="4F7DC2"/>
            </a:solidFill>
            <a:ln w="6350">
              <a:solidFill>
                <a:sysClr val="window" lastClr="FFFFFF"/>
              </a:solidFill>
              <a:prstDash val="solid"/>
              <a:round/>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de-DE" sz="24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69" name="Freeform 65">
              <a:extLst>
                <a:ext uri="{FF2B5EF4-FFF2-40B4-BE49-F238E27FC236}">
                  <a16:creationId xmlns:a16="http://schemas.microsoft.com/office/drawing/2014/main" id="{1A7D670B-CBB5-C54A-B1B2-0AC629B730BA}"/>
                </a:ext>
              </a:extLst>
            </p:cNvPr>
            <p:cNvSpPr>
              <a:spLocks/>
            </p:cNvSpPr>
            <p:nvPr/>
          </p:nvSpPr>
          <p:spPr bwMode="auto">
            <a:xfrm>
              <a:off x="7797046" y="3165762"/>
              <a:ext cx="55011" cy="102165"/>
            </a:xfrm>
            <a:custGeom>
              <a:avLst/>
              <a:gdLst/>
              <a:ahLst/>
              <a:cxnLst>
                <a:cxn ang="0">
                  <a:pos x="0" y="4"/>
                </a:cxn>
                <a:cxn ang="0">
                  <a:pos x="28" y="0"/>
                </a:cxn>
                <a:cxn ang="0">
                  <a:pos x="12" y="48"/>
                </a:cxn>
                <a:cxn ang="0">
                  <a:pos x="1" y="47"/>
                </a:cxn>
                <a:cxn ang="0">
                  <a:pos x="0" y="4"/>
                </a:cxn>
              </a:cxnLst>
              <a:rect l="0" t="0" r="r" b="b"/>
              <a:pathLst>
                <a:path w="28" h="48">
                  <a:moveTo>
                    <a:pt x="0" y="4"/>
                  </a:moveTo>
                  <a:lnTo>
                    <a:pt x="28" y="0"/>
                  </a:lnTo>
                  <a:lnTo>
                    <a:pt x="12" y="48"/>
                  </a:lnTo>
                  <a:lnTo>
                    <a:pt x="1" y="47"/>
                  </a:lnTo>
                  <a:lnTo>
                    <a:pt x="0" y="4"/>
                  </a:lnTo>
                  <a:close/>
                </a:path>
              </a:pathLst>
            </a:custGeom>
            <a:solidFill>
              <a:srgbClr val="4F7DC2"/>
            </a:solidFill>
            <a:ln w="6350">
              <a:solidFill>
                <a:sysClr val="window" lastClr="FFFFFF"/>
              </a:solidFill>
              <a:prstDash val="solid"/>
              <a:round/>
              <a:headEnd/>
              <a:tailEnd/>
            </a:ln>
          </p:spPr>
          <p:txBody>
            <a:bodyPr/>
            <a:lstStyle/>
            <a:p>
              <a:pPr defTabSz="1219170"/>
              <a:endParaRPr lang="de-DE" sz="2400" kern="0" dirty="0">
                <a:solidFill>
                  <a:prstClr val="black"/>
                </a:solidFill>
                <a:latin typeface="Calibri" panose="020F0502020204030204"/>
              </a:endParaRPr>
            </a:p>
          </p:txBody>
        </p:sp>
      </p:grpSp>
      <p:grpSp>
        <p:nvGrpSpPr>
          <p:cNvPr id="74" name="Group 73">
            <a:extLst>
              <a:ext uri="{FF2B5EF4-FFF2-40B4-BE49-F238E27FC236}">
                <a16:creationId xmlns:a16="http://schemas.microsoft.com/office/drawing/2014/main" id="{62EC9C7A-2BFA-2547-AB85-1AEB168D7540}"/>
              </a:ext>
            </a:extLst>
          </p:cNvPr>
          <p:cNvGrpSpPr/>
          <p:nvPr/>
        </p:nvGrpSpPr>
        <p:grpSpPr>
          <a:xfrm>
            <a:off x="6327167" y="1326488"/>
            <a:ext cx="5462369" cy="4865015"/>
            <a:chOff x="6327167" y="1069304"/>
            <a:chExt cx="5462369" cy="4865015"/>
          </a:xfrm>
        </p:grpSpPr>
        <p:grpSp>
          <p:nvGrpSpPr>
            <p:cNvPr id="75" name="Group 74">
              <a:extLst>
                <a:ext uri="{FF2B5EF4-FFF2-40B4-BE49-F238E27FC236}">
                  <a16:creationId xmlns:a16="http://schemas.microsoft.com/office/drawing/2014/main" id="{261F3DC8-447E-4D4C-A53F-129859BFD465}"/>
                </a:ext>
              </a:extLst>
            </p:cNvPr>
            <p:cNvGrpSpPr/>
            <p:nvPr/>
          </p:nvGrpSpPr>
          <p:grpSpPr>
            <a:xfrm>
              <a:off x="6519830" y="1069304"/>
              <a:ext cx="5122860" cy="4644333"/>
              <a:chOff x="4938962" y="648976"/>
              <a:chExt cx="3470174" cy="3146025"/>
            </a:xfrm>
          </p:grpSpPr>
          <p:pic>
            <p:nvPicPr>
              <p:cNvPr id="81" name="Picture 80">
                <a:extLst>
                  <a:ext uri="{FF2B5EF4-FFF2-40B4-BE49-F238E27FC236}">
                    <a16:creationId xmlns:a16="http://schemas.microsoft.com/office/drawing/2014/main" id="{80FD1BA5-2A49-8744-8D79-3A98F4163A4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61878" y="2851846"/>
                <a:ext cx="841754" cy="223833"/>
              </a:xfrm>
              <a:prstGeom prst="rect">
                <a:avLst/>
              </a:prstGeom>
            </p:spPr>
          </p:pic>
          <p:pic>
            <p:nvPicPr>
              <p:cNvPr id="82" name="Picture 81">
                <a:extLst>
                  <a:ext uri="{FF2B5EF4-FFF2-40B4-BE49-F238E27FC236}">
                    <a16:creationId xmlns:a16="http://schemas.microsoft.com/office/drawing/2014/main" id="{A94C8047-29B5-CA40-9F0A-110C7EFE6175}"/>
                  </a:ext>
                </a:extLst>
              </p:cNvPr>
              <p:cNvPicPr>
                <a:picLocks noChangeAspect="1"/>
              </p:cNvPicPr>
              <p:nvPr/>
            </p:nvPicPr>
            <p:blipFill>
              <a:blip r:embed="rId4"/>
              <a:stretch>
                <a:fillRect/>
              </a:stretch>
            </p:blipFill>
            <p:spPr>
              <a:xfrm>
                <a:off x="5832021" y="3390501"/>
                <a:ext cx="1208272" cy="368497"/>
              </a:xfrm>
              <a:prstGeom prst="rect">
                <a:avLst/>
              </a:prstGeom>
            </p:spPr>
          </p:pic>
          <p:pic>
            <p:nvPicPr>
              <p:cNvPr id="83" name="Picture 82">
                <a:extLst>
                  <a:ext uri="{FF2B5EF4-FFF2-40B4-BE49-F238E27FC236}">
                    <a16:creationId xmlns:a16="http://schemas.microsoft.com/office/drawing/2014/main" id="{A76409E9-42E0-BE46-81DF-BBC9D6AFB6F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001608" y="2819641"/>
                <a:ext cx="734520" cy="385622"/>
              </a:xfrm>
              <a:prstGeom prst="rect">
                <a:avLst/>
              </a:prstGeom>
            </p:spPr>
          </p:pic>
          <p:pic>
            <p:nvPicPr>
              <p:cNvPr id="84" name="Picture 83">
                <a:extLst>
                  <a:ext uri="{FF2B5EF4-FFF2-40B4-BE49-F238E27FC236}">
                    <a16:creationId xmlns:a16="http://schemas.microsoft.com/office/drawing/2014/main" id="{F33DC1FD-F770-824D-805D-EFA646C3429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46104" y="2121004"/>
                <a:ext cx="505422" cy="505422"/>
              </a:xfrm>
              <a:prstGeom prst="rect">
                <a:avLst/>
              </a:prstGeom>
            </p:spPr>
          </p:pic>
          <p:pic>
            <p:nvPicPr>
              <p:cNvPr id="85" name="Picture 84">
                <a:extLst>
                  <a:ext uri="{FF2B5EF4-FFF2-40B4-BE49-F238E27FC236}">
                    <a16:creationId xmlns:a16="http://schemas.microsoft.com/office/drawing/2014/main" id="{74C8B5B5-78C7-7445-BA1B-EAE4F6396C8F}"/>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5558077" y="2194983"/>
                <a:ext cx="1180907" cy="348740"/>
              </a:xfrm>
              <a:prstGeom prst="rect">
                <a:avLst/>
              </a:prstGeom>
            </p:spPr>
          </p:pic>
          <p:pic>
            <p:nvPicPr>
              <p:cNvPr id="86" name="Picture 85">
                <a:extLst>
                  <a:ext uri="{FF2B5EF4-FFF2-40B4-BE49-F238E27FC236}">
                    <a16:creationId xmlns:a16="http://schemas.microsoft.com/office/drawing/2014/main" id="{A88319C0-7F05-0642-96F0-A63398CA9447}"/>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908476" y="2805057"/>
                <a:ext cx="500658" cy="493148"/>
              </a:xfrm>
              <a:prstGeom prst="rect">
                <a:avLst/>
              </a:prstGeom>
            </p:spPr>
          </p:pic>
          <p:pic>
            <p:nvPicPr>
              <p:cNvPr id="87" name="Picture 86">
                <a:extLst>
                  <a:ext uri="{FF2B5EF4-FFF2-40B4-BE49-F238E27FC236}">
                    <a16:creationId xmlns:a16="http://schemas.microsoft.com/office/drawing/2014/main" id="{F33ECE08-5530-DE42-AF8A-008B36C2E016}"/>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650529" y="1425023"/>
                <a:ext cx="862368" cy="555471"/>
              </a:xfrm>
              <a:prstGeom prst="rect">
                <a:avLst/>
              </a:prstGeom>
            </p:spPr>
          </p:pic>
          <p:pic>
            <p:nvPicPr>
              <p:cNvPr id="88" name="Picture 87">
                <a:extLst>
                  <a:ext uri="{FF2B5EF4-FFF2-40B4-BE49-F238E27FC236}">
                    <a16:creationId xmlns:a16="http://schemas.microsoft.com/office/drawing/2014/main" id="{17655D2C-8DF3-9043-9D0C-70D5D2546689}"/>
                  </a:ext>
                </a:extLst>
              </p:cNvPr>
              <p:cNvPicPr>
                <a:picLocks noChangeAspect="1"/>
              </p:cNvPicPr>
              <p:nvPr/>
            </p:nvPicPr>
            <p:blipFill>
              <a:blip r:embed="rId10"/>
              <a:stretch>
                <a:fillRect/>
              </a:stretch>
            </p:blipFill>
            <p:spPr>
              <a:xfrm>
                <a:off x="4938962" y="1339564"/>
                <a:ext cx="594723" cy="622170"/>
              </a:xfrm>
              <a:prstGeom prst="rect">
                <a:avLst/>
              </a:prstGeom>
            </p:spPr>
          </p:pic>
          <p:pic>
            <p:nvPicPr>
              <p:cNvPr id="89" name="Picture 88">
                <a:extLst>
                  <a:ext uri="{FF2B5EF4-FFF2-40B4-BE49-F238E27FC236}">
                    <a16:creationId xmlns:a16="http://schemas.microsoft.com/office/drawing/2014/main" id="{3CEFC495-652A-A849-874C-3170775250F8}"/>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6859485" y="2159515"/>
                <a:ext cx="907526" cy="400338"/>
              </a:xfrm>
              <a:prstGeom prst="rect">
                <a:avLst/>
              </a:prstGeom>
            </p:spPr>
          </p:pic>
          <p:pic>
            <p:nvPicPr>
              <p:cNvPr id="90" name="Picture 89">
                <a:extLst>
                  <a:ext uri="{FF2B5EF4-FFF2-40B4-BE49-F238E27FC236}">
                    <a16:creationId xmlns:a16="http://schemas.microsoft.com/office/drawing/2014/main" id="{0961B03A-41A8-AC4C-BB22-D0E8910A8D03}"/>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4946104" y="706055"/>
                <a:ext cx="857527" cy="517314"/>
              </a:xfrm>
              <a:prstGeom prst="rect">
                <a:avLst/>
              </a:prstGeom>
            </p:spPr>
          </p:pic>
          <p:pic>
            <p:nvPicPr>
              <p:cNvPr id="91" name="Picture 90">
                <a:extLst>
                  <a:ext uri="{FF2B5EF4-FFF2-40B4-BE49-F238E27FC236}">
                    <a16:creationId xmlns:a16="http://schemas.microsoft.com/office/drawing/2014/main" id="{611A9356-7415-6B42-8C91-A8545CC7C68D}"/>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7751579" y="648976"/>
                <a:ext cx="657557" cy="631560"/>
              </a:xfrm>
              <a:prstGeom prst="rect">
                <a:avLst/>
              </a:prstGeom>
            </p:spPr>
          </p:pic>
          <p:pic>
            <p:nvPicPr>
              <p:cNvPr id="92" name="Picture 91">
                <a:extLst>
                  <a:ext uri="{FF2B5EF4-FFF2-40B4-BE49-F238E27FC236}">
                    <a16:creationId xmlns:a16="http://schemas.microsoft.com/office/drawing/2014/main" id="{4905F5C8-5406-6644-9B69-38B907B1E213}"/>
                  </a:ext>
                </a:extLst>
              </p:cNvPr>
              <p:cNvPicPr>
                <a:picLocks noChangeAspect="1"/>
              </p:cNvPicPr>
              <p:nvPr/>
            </p:nvPicPr>
            <p:blipFill>
              <a:blip r:embed="rId14"/>
              <a:stretch>
                <a:fillRect/>
              </a:stretch>
            </p:blipFill>
            <p:spPr>
              <a:xfrm>
                <a:off x="6823942" y="649383"/>
                <a:ext cx="657557" cy="630157"/>
              </a:xfrm>
              <a:prstGeom prst="rect">
                <a:avLst/>
              </a:prstGeom>
            </p:spPr>
          </p:pic>
          <p:pic>
            <p:nvPicPr>
              <p:cNvPr id="93" name="Picture 92">
                <a:extLst>
                  <a:ext uri="{FF2B5EF4-FFF2-40B4-BE49-F238E27FC236}">
                    <a16:creationId xmlns:a16="http://schemas.microsoft.com/office/drawing/2014/main" id="{028C7976-329B-DD43-8E5D-96ACE5604290}"/>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5927810" y="723261"/>
                <a:ext cx="516725" cy="449976"/>
              </a:xfrm>
              <a:prstGeom prst="rect">
                <a:avLst/>
              </a:prstGeom>
            </p:spPr>
          </p:pic>
          <p:pic>
            <p:nvPicPr>
              <p:cNvPr id="94" name="Picture 93">
                <a:extLst>
                  <a:ext uri="{FF2B5EF4-FFF2-40B4-BE49-F238E27FC236}">
                    <a16:creationId xmlns:a16="http://schemas.microsoft.com/office/drawing/2014/main" id="{48172555-1C5D-804F-918B-3FE67E3DAFF1}"/>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7201073" y="3405911"/>
                <a:ext cx="1208062" cy="389090"/>
              </a:xfrm>
              <a:prstGeom prst="rect">
                <a:avLst/>
              </a:prstGeom>
            </p:spPr>
          </p:pic>
        </p:grpSp>
        <p:pic>
          <p:nvPicPr>
            <p:cNvPr id="76" name="Picture 75" descr="skinnygene_logo.jpg">
              <a:extLst>
                <a:ext uri="{FF2B5EF4-FFF2-40B4-BE49-F238E27FC236}">
                  <a16:creationId xmlns:a16="http://schemas.microsoft.com/office/drawing/2014/main" id="{C39AD4AF-7731-B744-B62D-7608A6BA0EE4}"/>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10915898" y="3156083"/>
              <a:ext cx="849381" cy="867276"/>
            </a:xfrm>
            <a:prstGeom prst="rect">
              <a:avLst/>
            </a:prstGeom>
          </p:spPr>
        </p:pic>
        <p:pic>
          <p:nvPicPr>
            <p:cNvPr id="77" name="Picture 76" descr="westcare.png">
              <a:extLst>
                <a:ext uri="{FF2B5EF4-FFF2-40B4-BE49-F238E27FC236}">
                  <a16:creationId xmlns:a16="http://schemas.microsoft.com/office/drawing/2014/main" id="{1D4BDF6E-0AB7-D149-931A-6E004F060DF3}"/>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6327167" y="4633428"/>
              <a:ext cx="1300891" cy="1300891"/>
            </a:xfrm>
            <a:prstGeom prst="rect">
              <a:avLst/>
            </a:prstGeom>
          </p:spPr>
        </p:pic>
        <p:pic>
          <p:nvPicPr>
            <p:cNvPr id="78" name="Picture 77" descr="charlotte-works.jpg">
              <a:extLst>
                <a:ext uri="{FF2B5EF4-FFF2-40B4-BE49-F238E27FC236}">
                  <a16:creationId xmlns:a16="http://schemas.microsoft.com/office/drawing/2014/main" id="{AB26C77F-72E9-8844-B94F-AE6BB6F34CB9}"/>
                </a:ext>
              </a:extLst>
            </p:cNvPr>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7792575" y="2034627"/>
              <a:ext cx="958575" cy="1017053"/>
            </a:xfrm>
            <a:prstGeom prst="rect">
              <a:avLst/>
            </a:prstGeom>
          </p:spPr>
        </p:pic>
        <p:pic>
          <p:nvPicPr>
            <p:cNvPr id="79" name="Picture 78" descr="mission united.jpeg">
              <a:extLst>
                <a:ext uri="{FF2B5EF4-FFF2-40B4-BE49-F238E27FC236}">
                  <a16:creationId xmlns:a16="http://schemas.microsoft.com/office/drawing/2014/main" id="{FFACEB86-0041-4E4C-AA88-566C0B597892}"/>
                </a:ext>
              </a:extLst>
            </p:cNvPr>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9469735" y="4263715"/>
              <a:ext cx="1154445" cy="553172"/>
            </a:xfrm>
            <a:prstGeom prst="rect">
              <a:avLst/>
            </a:prstGeom>
          </p:spPr>
        </p:pic>
        <p:pic>
          <p:nvPicPr>
            <p:cNvPr id="80" name="Picture 79">
              <a:extLst>
                <a:ext uri="{FF2B5EF4-FFF2-40B4-BE49-F238E27FC236}">
                  <a16:creationId xmlns:a16="http://schemas.microsoft.com/office/drawing/2014/main" id="{5DA455D8-437D-F146-8D23-8AA494AE2E2D}"/>
                </a:ext>
              </a:extLst>
            </p:cNvPr>
            <p:cNvPicPr>
              <a:picLocks noChangeAspect="1"/>
            </p:cNvPicPr>
            <p:nvPr/>
          </p:nvPicPr>
          <p:blipFill>
            <a:blip r:embed="rId21" cstate="screen">
              <a:extLst>
                <a:ext uri="{28A0092B-C50C-407E-A947-70E740481C1C}">
                  <a14:useLocalDpi xmlns:a14="http://schemas.microsoft.com/office/drawing/2010/main"/>
                </a:ext>
              </a:extLst>
            </a:blip>
            <a:stretch>
              <a:fillRect/>
            </a:stretch>
          </p:blipFill>
          <p:spPr>
            <a:xfrm>
              <a:off x="10449797" y="2263646"/>
              <a:ext cx="1339739" cy="692895"/>
            </a:xfrm>
            <a:prstGeom prst="rect">
              <a:avLst/>
            </a:prstGeom>
          </p:spPr>
        </p:pic>
      </p:grpSp>
      <p:sp>
        <p:nvSpPr>
          <p:cNvPr id="95" name="TextBox 94">
            <a:extLst>
              <a:ext uri="{FF2B5EF4-FFF2-40B4-BE49-F238E27FC236}">
                <a16:creationId xmlns:a16="http://schemas.microsoft.com/office/drawing/2014/main" id="{4E86C41C-A80E-3649-A282-D6D1214B57FC}"/>
              </a:ext>
            </a:extLst>
          </p:cNvPr>
          <p:cNvSpPr txBox="1"/>
          <p:nvPr/>
        </p:nvSpPr>
        <p:spPr>
          <a:xfrm>
            <a:off x="190457" y="5126760"/>
            <a:ext cx="6176134" cy="830997"/>
          </a:xfrm>
          <a:prstGeom prst="rect">
            <a:avLst/>
          </a:prstGeom>
          <a:noFill/>
        </p:spPr>
        <p:txBody>
          <a:bodyPr wrap="square" rtlCol="0">
            <a:spAutoFit/>
          </a:bodyPr>
          <a:lstStyle/>
          <a:p>
            <a:pPr marL="380990" marR="0" lvl="0" indent="-380990" algn="l" defTabSz="914400" rtl="0" eaLnBrk="1" fontAlgn="auto" latinLnBrk="0" hangingPunct="1">
              <a:lnSpc>
                <a:spcPct val="100000"/>
              </a:lnSpc>
              <a:spcBef>
                <a:spcPts val="0"/>
              </a:spcBef>
              <a:spcAft>
                <a:spcPts val="0"/>
              </a:spcAft>
              <a:buClrTx/>
              <a:buSzTx/>
              <a:buFont typeface="Arial" charset="0"/>
              <a:buChar char="•"/>
              <a:tabLst/>
              <a:defRPr/>
            </a:pPr>
            <a:r>
              <a:rPr kumimoji="0" lang="en-US" sz="2000" b="0" i="0" u="none" strike="noStrike" kern="1200" cap="none" spc="0" normalizeH="0" baseline="0" noProof="0" dirty="0">
                <a:ln>
                  <a:noFill/>
                </a:ln>
                <a:solidFill>
                  <a:srgbClr val="2C405A"/>
                </a:solidFill>
                <a:effectLst/>
                <a:uLnTx/>
                <a:uFillTx/>
                <a:latin typeface="Avenir Book" charset="0"/>
                <a:ea typeface="Avenir Book" charset="0"/>
                <a:cs typeface="Avenir Book" charset="0"/>
              </a:rPr>
              <a:t>Veteran-founded technology provider</a:t>
            </a:r>
          </a:p>
          <a:p>
            <a:pPr marL="380990" marR="0" lvl="0" indent="-380990" algn="l" defTabSz="914400" rtl="0" eaLnBrk="1" fontAlgn="auto" latinLnBrk="0" hangingPunct="1">
              <a:lnSpc>
                <a:spcPct val="100000"/>
              </a:lnSpc>
              <a:spcBef>
                <a:spcPts val="0"/>
              </a:spcBef>
              <a:spcAft>
                <a:spcPts val="0"/>
              </a:spcAft>
              <a:buClrTx/>
              <a:buSzTx/>
              <a:buFont typeface="Arial" charset="0"/>
              <a:buChar char="•"/>
              <a:tabLst/>
              <a:defRPr/>
            </a:pPr>
            <a:endParaRPr kumimoji="0" lang="en-US" sz="800" b="0" i="0" u="none" strike="noStrike" kern="1200" cap="none" spc="0" normalizeH="0" baseline="0" noProof="0" dirty="0">
              <a:ln>
                <a:noFill/>
              </a:ln>
              <a:solidFill>
                <a:srgbClr val="2C405A"/>
              </a:solidFill>
              <a:effectLst/>
              <a:uLnTx/>
              <a:uFillTx/>
              <a:latin typeface="Avenir Book" charset="0"/>
              <a:ea typeface="Avenir Book" charset="0"/>
              <a:cs typeface="Avenir Book" charset="0"/>
            </a:endParaRPr>
          </a:p>
          <a:p>
            <a:pPr marL="380990" marR="0" lvl="0" indent="-380990" algn="l" defTabSz="914400" rtl="0" eaLnBrk="1" fontAlgn="auto" latinLnBrk="0" hangingPunct="1">
              <a:lnSpc>
                <a:spcPct val="100000"/>
              </a:lnSpc>
              <a:spcBef>
                <a:spcPts val="0"/>
              </a:spcBef>
              <a:spcAft>
                <a:spcPts val="0"/>
              </a:spcAft>
              <a:buClrTx/>
              <a:buSzTx/>
              <a:buFont typeface="Arial" charset="0"/>
              <a:buChar char="•"/>
              <a:tabLst/>
              <a:defRPr/>
            </a:pPr>
            <a:r>
              <a:rPr kumimoji="0" lang="en-US" sz="2000" b="0" i="0" u="none" strike="noStrike" kern="1200" cap="none" spc="0" normalizeH="0" baseline="0" noProof="0" dirty="0">
                <a:ln>
                  <a:noFill/>
                </a:ln>
                <a:solidFill>
                  <a:srgbClr val="2C405A"/>
                </a:solidFill>
                <a:effectLst/>
                <a:uLnTx/>
                <a:uFillTx/>
                <a:latin typeface="Avenir Book" charset="0"/>
                <a:ea typeface="Avenir Book" charset="0"/>
                <a:cs typeface="Avenir Book" charset="0"/>
              </a:rPr>
              <a:t>Over </a:t>
            </a:r>
            <a:r>
              <a:rPr lang="en-US" sz="2000" dirty="0">
                <a:solidFill>
                  <a:srgbClr val="2C405A"/>
                </a:solidFill>
                <a:latin typeface="Avenir Book" charset="0"/>
                <a:ea typeface="Avenir Book" charset="0"/>
                <a:cs typeface="Avenir Book" charset="0"/>
              </a:rPr>
              <a:t>48</a:t>
            </a:r>
            <a:r>
              <a:rPr kumimoji="0" lang="en-US" sz="2000" b="0" i="0" u="none" strike="noStrike" kern="1200" cap="none" spc="0" normalizeH="0" baseline="0" noProof="0" dirty="0">
                <a:ln>
                  <a:noFill/>
                </a:ln>
                <a:solidFill>
                  <a:srgbClr val="2C405A"/>
                </a:solidFill>
                <a:effectLst/>
                <a:uLnTx/>
                <a:uFillTx/>
                <a:latin typeface="Avenir Book" charset="0"/>
                <a:ea typeface="Avenir Book" charset="0"/>
                <a:cs typeface="Avenir Book" charset="0"/>
              </a:rPr>
              <a:t> networks in </a:t>
            </a:r>
            <a:r>
              <a:rPr lang="en-US" sz="2000" dirty="0">
                <a:solidFill>
                  <a:srgbClr val="2C405A"/>
                </a:solidFill>
                <a:latin typeface="Avenir Book" charset="0"/>
                <a:ea typeface="Avenir Book" charset="0"/>
                <a:cs typeface="Avenir Book" charset="0"/>
              </a:rPr>
              <a:t>21</a:t>
            </a:r>
            <a:r>
              <a:rPr kumimoji="0" lang="en-US" sz="2000" b="0" i="0" u="none" strike="noStrike" kern="1200" cap="none" spc="0" normalizeH="0" baseline="0" noProof="0" dirty="0">
                <a:ln>
                  <a:noFill/>
                </a:ln>
                <a:solidFill>
                  <a:srgbClr val="2C405A"/>
                </a:solidFill>
                <a:effectLst/>
                <a:uLnTx/>
                <a:uFillTx/>
                <a:latin typeface="Avenir Book" charset="0"/>
                <a:ea typeface="Avenir Book" charset="0"/>
                <a:cs typeface="Avenir Book" charset="0"/>
              </a:rPr>
              <a:t> states &amp; Washington D.C.</a:t>
            </a:r>
          </a:p>
        </p:txBody>
      </p:sp>
      <p:pic>
        <p:nvPicPr>
          <p:cNvPr id="96" name="Picture 95">
            <a:extLst>
              <a:ext uri="{FF2B5EF4-FFF2-40B4-BE49-F238E27FC236}">
                <a16:creationId xmlns:a16="http://schemas.microsoft.com/office/drawing/2014/main" id="{C82D6F43-539D-4A4B-9153-2BD9D5EE3504}"/>
              </a:ext>
            </a:extLst>
          </p:cNvPr>
          <p:cNvPicPr>
            <a:picLocks noChangeAspect="1"/>
          </p:cNvPicPr>
          <p:nvPr/>
        </p:nvPicPr>
        <p:blipFill rotWithShape="1">
          <a:blip r:embed="rId22" cstate="screen">
            <a:extLst>
              <a:ext uri="{28A0092B-C50C-407E-A947-70E740481C1C}">
                <a14:useLocalDpi xmlns:a14="http://schemas.microsoft.com/office/drawing/2010/main"/>
              </a:ext>
            </a:extLst>
          </a:blip>
          <a:srcRect l="-4"/>
          <a:stretch/>
        </p:blipFill>
        <p:spPr>
          <a:xfrm>
            <a:off x="207112" y="3756629"/>
            <a:ext cx="1354997" cy="1023442"/>
          </a:xfrm>
          <a:prstGeom prst="rect">
            <a:avLst/>
          </a:prstGeom>
        </p:spPr>
      </p:pic>
      <p:pic>
        <p:nvPicPr>
          <p:cNvPr id="97" name="Picture 96">
            <a:extLst>
              <a:ext uri="{FF2B5EF4-FFF2-40B4-BE49-F238E27FC236}">
                <a16:creationId xmlns:a16="http://schemas.microsoft.com/office/drawing/2014/main" id="{6DA47B60-C21C-0644-9A06-C61570BE7301}"/>
              </a:ext>
            </a:extLst>
          </p:cNvPr>
          <p:cNvPicPr>
            <a:picLocks noChangeAspect="1"/>
          </p:cNvPicPr>
          <p:nvPr/>
        </p:nvPicPr>
        <p:blipFill rotWithShape="1">
          <a:blip r:embed="rId23" cstate="screen">
            <a:extLst>
              <a:ext uri="{28A0092B-C50C-407E-A947-70E740481C1C}">
                <a14:useLocalDpi xmlns:a14="http://schemas.microsoft.com/office/drawing/2010/main"/>
              </a:ext>
            </a:extLst>
          </a:blip>
          <a:srcRect/>
          <a:stretch/>
        </p:blipFill>
        <p:spPr>
          <a:xfrm>
            <a:off x="1636730" y="4172898"/>
            <a:ext cx="843937" cy="495456"/>
          </a:xfrm>
          <a:prstGeom prst="rect">
            <a:avLst/>
          </a:prstGeom>
        </p:spPr>
      </p:pic>
      <p:cxnSp>
        <p:nvCxnSpPr>
          <p:cNvPr id="98" name="Straight Connector 97">
            <a:extLst>
              <a:ext uri="{FF2B5EF4-FFF2-40B4-BE49-F238E27FC236}">
                <a16:creationId xmlns:a16="http://schemas.microsoft.com/office/drawing/2014/main" id="{9C8EA9AA-75A2-4047-9E7A-5A5990B90BBE}"/>
              </a:ext>
            </a:extLst>
          </p:cNvPr>
          <p:cNvCxnSpPr/>
          <p:nvPr/>
        </p:nvCxnSpPr>
        <p:spPr>
          <a:xfrm>
            <a:off x="457200" y="1172802"/>
            <a:ext cx="11247120" cy="0"/>
          </a:xfrm>
          <a:prstGeom prst="line">
            <a:avLst/>
          </a:prstGeom>
          <a:ln>
            <a:solidFill>
              <a:srgbClr val="4571BA"/>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28ECB16E-B00C-224C-B71F-E79011B1945D}"/>
              </a:ext>
            </a:extLst>
          </p:cNvPr>
          <p:cNvCxnSpPr/>
          <p:nvPr/>
        </p:nvCxnSpPr>
        <p:spPr>
          <a:xfrm>
            <a:off x="457200" y="6191503"/>
            <a:ext cx="11247120" cy="0"/>
          </a:xfrm>
          <a:prstGeom prst="line">
            <a:avLst/>
          </a:prstGeom>
          <a:ln>
            <a:solidFill>
              <a:srgbClr val="4571B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35657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7297D-0CCE-46BB-8504-968C81AF34D6}"/>
              </a:ext>
            </a:extLst>
          </p:cNvPr>
          <p:cNvSpPr>
            <a:spLocks noGrp="1"/>
          </p:cNvSpPr>
          <p:nvPr>
            <p:ph type="title"/>
          </p:nvPr>
        </p:nvSpPr>
        <p:spPr>
          <a:xfrm>
            <a:off x="609600" y="883735"/>
            <a:ext cx="10972800" cy="1292663"/>
          </a:xfrm>
        </p:spPr>
        <p:txBody>
          <a:bodyPr/>
          <a:lstStyle/>
          <a:p>
            <a:r>
              <a:rPr lang="en-US" dirty="0"/>
              <a:t>Correlation Between Social Determinants of Health and Improved Health Outcomes</a:t>
            </a:r>
          </a:p>
        </p:txBody>
      </p:sp>
      <p:pic>
        <p:nvPicPr>
          <p:cNvPr id="5" name="Graphic 4" descr="Medical">
            <a:extLst>
              <a:ext uri="{FF2B5EF4-FFF2-40B4-BE49-F238E27FC236}">
                <a16:creationId xmlns:a16="http://schemas.microsoft.com/office/drawing/2014/main" id="{80C10F8A-4758-4A8D-B105-6DCD958A9D5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36132" y="2374235"/>
            <a:ext cx="1696751" cy="1696751"/>
          </a:xfrm>
          <a:prstGeom prst="rect">
            <a:avLst/>
          </a:prstGeom>
        </p:spPr>
      </p:pic>
      <p:pic>
        <p:nvPicPr>
          <p:cNvPr id="7" name="Graphic 6" descr="Apple">
            <a:extLst>
              <a:ext uri="{FF2B5EF4-FFF2-40B4-BE49-F238E27FC236}">
                <a16:creationId xmlns:a16="http://schemas.microsoft.com/office/drawing/2014/main" id="{DBDC1761-5C1E-4997-A8DD-D9CC8639DE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504121" y="2374235"/>
            <a:ext cx="1638795" cy="1638795"/>
          </a:xfrm>
          <a:prstGeom prst="rect">
            <a:avLst/>
          </a:prstGeom>
        </p:spPr>
      </p:pic>
      <p:pic>
        <p:nvPicPr>
          <p:cNvPr id="9" name="Graphic 8" descr="Bus">
            <a:extLst>
              <a:ext uri="{FF2B5EF4-FFF2-40B4-BE49-F238E27FC236}">
                <a16:creationId xmlns:a16="http://schemas.microsoft.com/office/drawing/2014/main" id="{2D05CC5F-3A0B-4B36-BFBD-72CCC92514C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504121" y="3851083"/>
            <a:ext cx="1638795" cy="1638795"/>
          </a:xfrm>
          <a:prstGeom prst="rect">
            <a:avLst/>
          </a:prstGeom>
        </p:spPr>
      </p:pic>
      <p:pic>
        <p:nvPicPr>
          <p:cNvPr id="11" name="Graphic 10" descr="Stethoscope">
            <a:extLst>
              <a:ext uri="{FF2B5EF4-FFF2-40B4-BE49-F238E27FC236}">
                <a16:creationId xmlns:a16="http://schemas.microsoft.com/office/drawing/2014/main" id="{1D9D69CA-4FEB-403F-A0D2-0D4A1025F67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827055" y="4013030"/>
            <a:ext cx="1314903" cy="1314903"/>
          </a:xfrm>
          <a:prstGeom prst="rect">
            <a:avLst/>
          </a:prstGeom>
        </p:spPr>
      </p:pic>
      <p:pic>
        <p:nvPicPr>
          <p:cNvPr id="13" name="Graphic 12" descr="Transfer">
            <a:extLst>
              <a:ext uri="{FF2B5EF4-FFF2-40B4-BE49-F238E27FC236}">
                <a16:creationId xmlns:a16="http://schemas.microsoft.com/office/drawing/2014/main" id="{EE96F6A0-C39F-4436-8863-631D88984AC3}"/>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57775" y="3032761"/>
            <a:ext cx="2076450" cy="2076450"/>
          </a:xfrm>
          <a:prstGeom prst="rect">
            <a:avLst/>
          </a:prstGeom>
        </p:spPr>
      </p:pic>
    </p:spTree>
    <p:extLst>
      <p:ext uri="{BB962C8B-B14F-4D97-AF65-F5344CB8AC3E}">
        <p14:creationId xmlns:p14="http://schemas.microsoft.com/office/powerpoint/2010/main" val="12677662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6">
            <a:extLst>
              <a:ext uri="{FF2B5EF4-FFF2-40B4-BE49-F238E27FC236}">
                <a16:creationId xmlns:a16="http://schemas.microsoft.com/office/drawing/2014/main" id="{31D0DFA0-7A75-2140-A40C-F8A6EF3F7C71}"/>
              </a:ext>
            </a:extLst>
          </p:cNvPr>
          <p:cNvSpPr>
            <a:spLocks noGrp="1"/>
          </p:cNvSpPr>
          <p:nvPr>
            <p:ph type="title"/>
          </p:nvPr>
        </p:nvSpPr>
        <p:spPr>
          <a:xfrm>
            <a:off x="838200" y="565153"/>
            <a:ext cx="10515600" cy="1325563"/>
          </a:xfrm>
        </p:spPr>
        <p:txBody>
          <a:bodyPr anchor="ctr">
            <a:normAutofit/>
          </a:bodyPr>
          <a:lstStyle/>
          <a:p>
            <a:pPr algn="ctr"/>
            <a:r>
              <a:rPr lang="en-US" sz="3600" b="0" dirty="0">
                <a:solidFill>
                  <a:srgbClr val="2C405A"/>
                </a:solidFill>
                <a:latin typeface="Avenir Roman" charset="0"/>
              </a:rPr>
              <a:t>What is a Coordinated Network?</a:t>
            </a:r>
          </a:p>
        </p:txBody>
      </p:sp>
      <p:sp>
        <p:nvSpPr>
          <p:cNvPr id="11" name="Google Shape;249;p23">
            <a:extLst>
              <a:ext uri="{FF2B5EF4-FFF2-40B4-BE49-F238E27FC236}">
                <a16:creationId xmlns:a16="http://schemas.microsoft.com/office/drawing/2014/main" id="{26998427-D926-6643-850A-F38AB30DECD0}"/>
              </a:ext>
            </a:extLst>
          </p:cNvPr>
          <p:cNvSpPr/>
          <p:nvPr/>
        </p:nvSpPr>
        <p:spPr>
          <a:xfrm>
            <a:off x="722608" y="2241348"/>
            <a:ext cx="5481544" cy="3277931"/>
          </a:xfrm>
          <a:prstGeom prst="rect">
            <a:avLst/>
          </a:prstGeom>
          <a:noFill/>
          <a:ln>
            <a:noFill/>
          </a:ln>
        </p:spPr>
        <p:txBody>
          <a:bodyPr spcFirstLastPara="1" wrap="square" lIns="68569" tIns="34275" rIns="68569" bIns="34275" anchor="t" anchorCtr="0">
            <a:noAutofit/>
          </a:bodyPr>
          <a:lstStyle/>
          <a:p>
            <a:pPr>
              <a:buSzPts val="2400"/>
            </a:pPr>
            <a:r>
              <a:rPr lang="en-US" sz="2000" dirty="0">
                <a:solidFill>
                  <a:schemeClr val="tx1">
                    <a:lumMod val="65000"/>
                    <a:lumOff val="35000"/>
                  </a:schemeClr>
                </a:solidFill>
                <a:latin typeface="Avenir"/>
                <a:ea typeface="Avenir"/>
                <a:cs typeface="Avenir"/>
                <a:sym typeface="Avenir"/>
              </a:rPr>
              <a:t>A </a:t>
            </a:r>
            <a:r>
              <a:rPr lang="en-US" sz="2000" dirty="0">
                <a:solidFill>
                  <a:schemeClr val="accent2"/>
                </a:solidFill>
                <a:latin typeface="Avenir"/>
                <a:ea typeface="Avenir"/>
                <a:cs typeface="Avenir"/>
                <a:sym typeface="Avenir"/>
              </a:rPr>
              <a:t>coordinated network </a:t>
            </a:r>
            <a:r>
              <a:rPr lang="en-US" sz="2000" dirty="0">
                <a:solidFill>
                  <a:schemeClr val="tx1">
                    <a:lumMod val="65000"/>
                    <a:lumOff val="35000"/>
                  </a:schemeClr>
                </a:solidFill>
                <a:latin typeface="Avenir"/>
                <a:ea typeface="Avenir"/>
                <a:cs typeface="Avenir"/>
                <a:sym typeface="Avenir"/>
              </a:rPr>
              <a:t>connects providers (such as health care providers, insurers, or community organizations) through a shared technology platform to:</a:t>
            </a:r>
          </a:p>
          <a:p>
            <a:pPr>
              <a:buSzPts val="2400"/>
            </a:pPr>
            <a:endParaRPr lang="en-US" sz="2000" dirty="0">
              <a:solidFill>
                <a:schemeClr val="tx1">
                  <a:lumMod val="65000"/>
                  <a:lumOff val="35000"/>
                </a:schemeClr>
              </a:solidFill>
              <a:latin typeface="Avenir"/>
              <a:ea typeface="Avenir"/>
              <a:cs typeface="Avenir"/>
              <a:sym typeface="Avenir"/>
            </a:endParaRPr>
          </a:p>
          <a:p>
            <a:pPr marL="285750" indent="-285750">
              <a:buSzPts val="2400"/>
              <a:buFont typeface="Arial" panose="020B0604020202020204" pitchFamily="34" charset="0"/>
              <a:buChar char="•"/>
            </a:pPr>
            <a:r>
              <a:rPr lang="en-US" sz="2000" dirty="0">
                <a:solidFill>
                  <a:schemeClr val="accent2"/>
                </a:solidFill>
                <a:latin typeface="Avenir"/>
                <a:sym typeface="Avenir"/>
              </a:rPr>
              <a:t>Communicate</a:t>
            </a:r>
            <a:r>
              <a:rPr lang="en-US" sz="2000" dirty="0">
                <a:solidFill>
                  <a:schemeClr val="tx1">
                    <a:lumMod val="65000"/>
                    <a:lumOff val="35000"/>
                  </a:schemeClr>
                </a:solidFill>
                <a:latin typeface="Avenir"/>
                <a:ea typeface="Avenir"/>
                <a:cs typeface="Avenir"/>
                <a:sym typeface="Avenir"/>
              </a:rPr>
              <a:t> in real-time</a:t>
            </a:r>
          </a:p>
          <a:p>
            <a:pPr marL="285750" indent="-285750">
              <a:buSzPts val="2400"/>
              <a:buFont typeface="Arial" panose="020B0604020202020204" pitchFamily="34" charset="0"/>
              <a:buChar char="•"/>
            </a:pPr>
            <a:r>
              <a:rPr lang="en-US" sz="2000" dirty="0">
                <a:solidFill>
                  <a:schemeClr val="tx1">
                    <a:lumMod val="65000"/>
                    <a:lumOff val="35000"/>
                  </a:schemeClr>
                </a:solidFill>
                <a:latin typeface="Avenir"/>
                <a:ea typeface="Avenir"/>
                <a:cs typeface="Avenir"/>
                <a:sym typeface="Avenir"/>
              </a:rPr>
              <a:t>Make </a:t>
            </a:r>
            <a:r>
              <a:rPr lang="en-US" sz="2000" dirty="0">
                <a:solidFill>
                  <a:schemeClr val="accent2"/>
                </a:solidFill>
                <a:latin typeface="Avenir"/>
                <a:sym typeface="Avenir"/>
              </a:rPr>
              <a:t>electronic referrals</a:t>
            </a:r>
          </a:p>
          <a:p>
            <a:pPr marL="285750" indent="-285750">
              <a:buSzPts val="2400"/>
              <a:buFont typeface="Arial" panose="020B0604020202020204" pitchFamily="34" charset="0"/>
              <a:buChar char="•"/>
            </a:pPr>
            <a:r>
              <a:rPr lang="en-US" sz="2000" dirty="0">
                <a:solidFill>
                  <a:schemeClr val="tx1">
                    <a:lumMod val="65000"/>
                    <a:lumOff val="35000"/>
                  </a:schemeClr>
                </a:solidFill>
                <a:latin typeface="Avenir"/>
                <a:ea typeface="Avenir"/>
                <a:cs typeface="Avenir"/>
                <a:sym typeface="Avenir"/>
              </a:rPr>
              <a:t>Securely share client information</a:t>
            </a:r>
          </a:p>
          <a:p>
            <a:pPr marL="285750" indent="-285750">
              <a:buSzPts val="2400"/>
              <a:buFont typeface="Arial" panose="020B0604020202020204" pitchFamily="34" charset="0"/>
              <a:buChar char="•"/>
            </a:pPr>
            <a:r>
              <a:rPr lang="en-US" sz="2000" dirty="0">
                <a:solidFill>
                  <a:schemeClr val="tx1">
                    <a:lumMod val="65000"/>
                    <a:lumOff val="35000"/>
                  </a:schemeClr>
                </a:solidFill>
                <a:latin typeface="Avenir"/>
                <a:ea typeface="Avenir"/>
                <a:cs typeface="Avenir"/>
                <a:sym typeface="Avenir"/>
              </a:rPr>
              <a:t>Track </a:t>
            </a:r>
            <a:r>
              <a:rPr lang="en-US" sz="2000" dirty="0">
                <a:solidFill>
                  <a:schemeClr val="accent2"/>
                </a:solidFill>
                <a:latin typeface="Avenir"/>
                <a:sym typeface="Avenir"/>
              </a:rPr>
              <a:t>outcomes together</a:t>
            </a:r>
            <a:endParaRPr sz="2000" dirty="0">
              <a:solidFill>
                <a:schemeClr val="accent2"/>
              </a:solidFill>
              <a:latin typeface="Avenir"/>
            </a:endParaRPr>
          </a:p>
        </p:txBody>
      </p:sp>
      <p:grpSp>
        <p:nvGrpSpPr>
          <p:cNvPr id="12" name="Group 11">
            <a:extLst>
              <a:ext uri="{FF2B5EF4-FFF2-40B4-BE49-F238E27FC236}">
                <a16:creationId xmlns:a16="http://schemas.microsoft.com/office/drawing/2014/main" id="{734BA1F7-2B35-6D41-A98D-B76715833204}"/>
              </a:ext>
            </a:extLst>
          </p:cNvPr>
          <p:cNvGrpSpPr/>
          <p:nvPr/>
        </p:nvGrpSpPr>
        <p:grpSpPr>
          <a:xfrm>
            <a:off x="6784869" y="2077772"/>
            <a:ext cx="4191246" cy="3978201"/>
            <a:chOff x="6607890" y="1877744"/>
            <a:chExt cx="4191246" cy="3978201"/>
          </a:xfrm>
        </p:grpSpPr>
        <p:pic>
          <p:nvPicPr>
            <p:cNvPr id="14" name="Picture 13">
              <a:extLst>
                <a:ext uri="{FF2B5EF4-FFF2-40B4-BE49-F238E27FC236}">
                  <a16:creationId xmlns:a16="http://schemas.microsoft.com/office/drawing/2014/main" id="{E69F91AB-D459-504D-AB9D-48730F7A379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29500" y="2987988"/>
              <a:ext cx="1834093" cy="1791131"/>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pic>
          <p:nvPicPr>
            <p:cNvPr id="23" name="Graphic 22" descr="Stethoscope">
              <a:extLst>
                <a:ext uri="{FF2B5EF4-FFF2-40B4-BE49-F238E27FC236}">
                  <a16:creationId xmlns:a16="http://schemas.microsoft.com/office/drawing/2014/main" id="{6CBFF3E1-41C8-2D41-82EC-2B87A27F7A1B}"/>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061029" y="5244300"/>
              <a:ext cx="563236" cy="563236"/>
            </a:xfrm>
            <a:prstGeom prst="rect">
              <a:avLst/>
            </a:prstGeom>
          </p:spPr>
        </p:pic>
        <p:pic>
          <p:nvPicPr>
            <p:cNvPr id="24" name="Graphic 23" descr="Books">
              <a:extLst>
                <a:ext uri="{FF2B5EF4-FFF2-40B4-BE49-F238E27FC236}">
                  <a16:creationId xmlns:a16="http://schemas.microsoft.com/office/drawing/2014/main" id="{D0AC1051-A42E-5C4D-BD7C-21CEFA14E904}"/>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0127292" y="4696865"/>
              <a:ext cx="563236" cy="563236"/>
            </a:xfrm>
            <a:prstGeom prst="rect">
              <a:avLst/>
            </a:prstGeom>
          </p:spPr>
        </p:pic>
        <p:pic>
          <p:nvPicPr>
            <p:cNvPr id="25" name="Graphic 24" descr="Fork and knife">
              <a:extLst>
                <a:ext uri="{FF2B5EF4-FFF2-40B4-BE49-F238E27FC236}">
                  <a16:creationId xmlns:a16="http://schemas.microsoft.com/office/drawing/2014/main" id="{846B404A-4826-AF44-B77C-C711AE7FD12F}"/>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0206865" y="3560991"/>
              <a:ext cx="510072" cy="510072"/>
            </a:xfrm>
            <a:prstGeom prst="rect">
              <a:avLst/>
            </a:prstGeom>
          </p:spPr>
        </p:pic>
        <p:pic>
          <p:nvPicPr>
            <p:cNvPr id="26" name="Graphic 25" descr="Streetcar">
              <a:extLst>
                <a:ext uri="{FF2B5EF4-FFF2-40B4-BE49-F238E27FC236}">
                  <a16:creationId xmlns:a16="http://schemas.microsoft.com/office/drawing/2014/main" id="{557EC596-1B0B-0C44-A001-C7C2619A8252}"/>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9821291" y="2361614"/>
              <a:ext cx="563236" cy="563236"/>
            </a:xfrm>
            <a:prstGeom prst="rect">
              <a:avLst/>
            </a:prstGeom>
          </p:spPr>
        </p:pic>
        <p:pic>
          <p:nvPicPr>
            <p:cNvPr id="27" name="Graphic 26" descr="House">
              <a:extLst>
                <a:ext uri="{FF2B5EF4-FFF2-40B4-BE49-F238E27FC236}">
                  <a16:creationId xmlns:a16="http://schemas.microsoft.com/office/drawing/2014/main" id="{80ACE734-2564-DD40-83A1-8ECE32EB7B70}"/>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8625964" y="1904095"/>
              <a:ext cx="563236" cy="563236"/>
            </a:xfrm>
            <a:prstGeom prst="rect">
              <a:avLst/>
            </a:prstGeom>
          </p:spPr>
        </p:pic>
        <p:pic>
          <p:nvPicPr>
            <p:cNvPr id="28" name="Graphic 27" descr="Scales of Justice">
              <a:extLst>
                <a:ext uri="{FF2B5EF4-FFF2-40B4-BE49-F238E27FC236}">
                  <a16:creationId xmlns:a16="http://schemas.microsoft.com/office/drawing/2014/main" id="{2863F67E-2908-6742-A8AB-0C8E613AC977}"/>
                </a:ext>
              </a:extLst>
            </p:cNvPr>
            <p:cNvPicPr>
              <a:picLocks noChangeAspect="1"/>
            </p:cNvPicPr>
            <p:nvPr/>
          </p:nvPicPr>
          <p:blipFill>
            <a:blip r:embed="rId14" cstate="screen">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7361075" y="2157046"/>
              <a:ext cx="563236" cy="563236"/>
            </a:xfrm>
            <a:prstGeom prst="rect">
              <a:avLst/>
            </a:prstGeom>
          </p:spPr>
        </p:pic>
        <p:pic>
          <p:nvPicPr>
            <p:cNvPr id="29" name="Graphic 28" descr="Suitcase">
              <a:extLst>
                <a:ext uri="{FF2B5EF4-FFF2-40B4-BE49-F238E27FC236}">
                  <a16:creationId xmlns:a16="http://schemas.microsoft.com/office/drawing/2014/main" id="{9B6EBF99-01B6-044D-AC60-0A4341B697C7}"/>
                </a:ext>
              </a:extLst>
            </p:cNvPr>
            <p:cNvPicPr>
              <a:picLocks noChangeAspect="1"/>
            </p:cNvPicPr>
            <p:nvPr/>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6666276" y="3115535"/>
              <a:ext cx="563236" cy="563236"/>
            </a:xfrm>
            <a:prstGeom prst="rect">
              <a:avLst/>
            </a:prstGeom>
          </p:spPr>
        </p:pic>
        <p:pic>
          <p:nvPicPr>
            <p:cNvPr id="30" name="Graphic 29" descr="Shirt">
              <a:extLst>
                <a:ext uri="{FF2B5EF4-FFF2-40B4-BE49-F238E27FC236}">
                  <a16:creationId xmlns:a16="http://schemas.microsoft.com/office/drawing/2014/main" id="{E3818934-22C0-1A48-A724-A1CC870D9CC7}"/>
                </a:ext>
              </a:extLst>
            </p:cNvPr>
            <p:cNvPicPr>
              <a:picLocks noChangeAspect="1"/>
            </p:cNvPicPr>
            <p:nvPr/>
          </p:nvPicPr>
          <p:blipFill>
            <a:blip r:embed="rId18" cstate="screen">
              <a:extLst>
                <a:ext uri="{28A0092B-C50C-407E-A947-70E740481C1C}">
                  <a14:useLocalDpi xmlns:a14="http://schemas.microsoft.com/office/drawing/2010/main"/>
                </a:ext>
                <a:ext uri="{96DAC541-7B7A-43D3-8B79-37D633B846F1}">
                  <asvg:svgBlip xmlns:asvg="http://schemas.microsoft.com/office/drawing/2016/SVG/main" r:embed="rId19"/>
                </a:ext>
              </a:extLst>
            </a:blip>
            <a:stretch>
              <a:fillRect/>
            </a:stretch>
          </p:blipFill>
          <p:spPr>
            <a:xfrm>
              <a:off x="7709416" y="5177095"/>
              <a:ext cx="563236" cy="563236"/>
            </a:xfrm>
            <a:prstGeom prst="rect">
              <a:avLst/>
            </a:prstGeom>
          </p:spPr>
        </p:pic>
        <p:pic>
          <p:nvPicPr>
            <p:cNvPr id="31" name="Graphic 30" descr="Call center">
              <a:extLst>
                <a:ext uri="{FF2B5EF4-FFF2-40B4-BE49-F238E27FC236}">
                  <a16:creationId xmlns:a16="http://schemas.microsoft.com/office/drawing/2014/main" id="{E5FAAFA9-C490-DA4B-ABE5-2D06D4F416ED}"/>
                </a:ext>
              </a:extLst>
            </p:cNvPr>
            <p:cNvPicPr>
              <a:picLocks noChangeAspect="1"/>
            </p:cNvPicPr>
            <p:nvPr/>
          </p:nvPicPr>
          <p:blipFill>
            <a:blip r:embed="rId20" cstate="screen">
              <a:extLst>
                <a:ext uri="{28A0092B-C50C-407E-A947-70E740481C1C}">
                  <a14:useLocalDpi xmlns:a14="http://schemas.microsoft.com/office/drawing/2010/main"/>
                </a:ext>
                <a:ext uri="{96DAC541-7B7A-43D3-8B79-37D633B846F1}">
                  <asvg:svgBlip xmlns:asvg="http://schemas.microsoft.com/office/drawing/2016/SVG/main" r:embed="rId21"/>
                </a:ext>
              </a:extLst>
            </a:blip>
            <a:stretch>
              <a:fillRect/>
            </a:stretch>
          </p:blipFill>
          <p:spPr>
            <a:xfrm>
              <a:off x="6744298" y="4380915"/>
              <a:ext cx="563237" cy="563237"/>
            </a:xfrm>
            <a:prstGeom prst="rect">
              <a:avLst/>
            </a:prstGeom>
          </p:spPr>
        </p:pic>
        <p:sp>
          <p:nvSpPr>
            <p:cNvPr id="32" name="Oval 31">
              <a:extLst>
                <a:ext uri="{FF2B5EF4-FFF2-40B4-BE49-F238E27FC236}">
                  <a16:creationId xmlns:a16="http://schemas.microsoft.com/office/drawing/2014/main" id="{7E4DA721-EA36-8047-8BDA-6B2EEE2D8605}"/>
                </a:ext>
              </a:extLst>
            </p:cNvPr>
            <p:cNvSpPr/>
            <p:nvPr/>
          </p:nvSpPr>
          <p:spPr>
            <a:xfrm>
              <a:off x="6607890" y="3074179"/>
              <a:ext cx="674470" cy="679719"/>
            </a:xfrm>
            <a:prstGeom prst="ellipse">
              <a:avLst/>
            </a:prstGeom>
            <a:noFill/>
            <a:ln w="28575">
              <a:solidFill>
                <a:srgbClr val="2C40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3AAB21EA-75F1-D748-BE39-FB2671D89CB1}"/>
                </a:ext>
              </a:extLst>
            </p:cNvPr>
            <p:cNvSpPr/>
            <p:nvPr/>
          </p:nvSpPr>
          <p:spPr>
            <a:xfrm>
              <a:off x="6685947" y="4337417"/>
              <a:ext cx="674470" cy="679719"/>
            </a:xfrm>
            <a:prstGeom prst="ellipse">
              <a:avLst/>
            </a:prstGeom>
            <a:noFill/>
            <a:ln w="28575">
              <a:solidFill>
                <a:srgbClr val="2C40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9E0D1B6C-EAC1-8C42-B0D7-C2C6CD9447B8}"/>
                </a:ext>
              </a:extLst>
            </p:cNvPr>
            <p:cNvSpPr/>
            <p:nvPr/>
          </p:nvSpPr>
          <p:spPr>
            <a:xfrm>
              <a:off x="7297986" y="2098804"/>
              <a:ext cx="674470" cy="679719"/>
            </a:xfrm>
            <a:prstGeom prst="ellipse">
              <a:avLst/>
            </a:prstGeom>
            <a:noFill/>
            <a:ln w="28575">
              <a:solidFill>
                <a:srgbClr val="2C40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CEA826D-DFE4-4145-AE15-F0E90C2E2EB3}"/>
                </a:ext>
              </a:extLst>
            </p:cNvPr>
            <p:cNvSpPr/>
            <p:nvPr/>
          </p:nvSpPr>
          <p:spPr>
            <a:xfrm>
              <a:off x="8570347" y="1877744"/>
              <a:ext cx="674470" cy="679719"/>
            </a:xfrm>
            <a:prstGeom prst="ellipse">
              <a:avLst/>
            </a:prstGeom>
            <a:noFill/>
            <a:ln w="28575">
              <a:solidFill>
                <a:srgbClr val="2C40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a:extLst>
                <a:ext uri="{FF2B5EF4-FFF2-40B4-BE49-F238E27FC236}">
                  <a16:creationId xmlns:a16="http://schemas.microsoft.com/office/drawing/2014/main" id="{E1C1A9CF-1ED5-3143-845B-E68E270D1BFD}"/>
                </a:ext>
              </a:extLst>
            </p:cNvPr>
            <p:cNvSpPr/>
            <p:nvPr/>
          </p:nvSpPr>
          <p:spPr>
            <a:xfrm>
              <a:off x="9755842" y="2307802"/>
              <a:ext cx="674470" cy="679719"/>
            </a:xfrm>
            <a:prstGeom prst="ellipse">
              <a:avLst/>
            </a:prstGeom>
            <a:noFill/>
            <a:ln w="28575">
              <a:solidFill>
                <a:srgbClr val="2C40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15BA4A23-ADC5-FB4B-B211-D99CC1DEE96A}"/>
                </a:ext>
              </a:extLst>
            </p:cNvPr>
            <p:cNvSpPr/>
            <p:nvPr/>
          </p:nvSpPr>
          <p:spPr>
            <a:xfrm>
              <a:off x="10124666" y="3480921"/>
              <a:ext cx="674470" cy="679719"/>
            </a:xfrm>
            <a:prstGeom prst="ellipse">
              <a:avLst/>
            </a:prstGeom>
            <a:noFill/>
            <a:ln w="28575">
              <a:solidFill>
                <a:srgbClr val="2C40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B2712337-E943-EC40-B335-16C1461CE079}"/>
                </a:ext>
              </a:extLst>
            </p:cNvPr>
            <p:cNvSpPr/>
            <p:nvPr/>
          </p:nvSpPr>
          <p:spPr>
            <a:xfrm>
              <a:off x="7640388" y="5108762"/>
              <a:ext cx="674470" cy="679719"/>
            </a:xfrm>
            <a:prstGeom prst="ellipse">
              <a:avLst/>
            </a:prstGeom>
            <a:noFill/>
            <a:ln w="28575">
              <a:solidFill>
                <a:srgbClr val="2C40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Oval 38">
              <a:extLst>
                <a:ext uri="{FF2B5EF4-FFF2-40B4-BE49-F238E27FC236}">
                  <a16:creationId xmlns:a16="http://schemas.microsoft.com/office/drawing/2014/main" id="{3C5FC763-80F8-3347-8390-CDB6C634FF53}"/>
                </a:ext>
              </a:extLst>
            </p:cNvPr>
            <p:cNvSpPr/>
            <p:nvPr/>
          </p:nvSpPr>
          <p:spPr>
            <a:xfrm>
              <a:off x="8992076" y="5176226"/>
              <a:ext cx="674470" cy="679719"/>
            </a:xfrm>
            <a:prstGeom prst="ellipse">
              <a:avLst/>
            </a:prstGeom>
            <a:noFill/>
            <a:ln w="28575">
              <a:solidFill>
                <a:srgbClr val="2C40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02AC53F0-049A-E847-992A-B4190245B5C5}"/>
                </a:ext>
              </a:extLst>
            </p:cNvPr>
            <p:cNvSpPr/>
            <p:nvPr/>
          </p:nvSpPr>
          <p:spPr>
            <a:xfrm>
              <a:off x="10055386" y="4638623"/>
              <a:ext cx="674470" cy="679719"/>
            </a:xfrm>
            <a:prstGeom prst="ellipse">
              <a:avLst/>
            </a:prstGeom>
            <a:noFill/>
            <a:ln w="28575">
              <a:solidFill>
                <a:srgbClr val="2C40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A1676B-3722-6346-AEAA-0BCE61449C53}"/>
                </a:ext>
              </a:extLst>
            </p:cNvPr>
            <p:cNvCxnSpPr>
              <a:cxnSpLocks/>
              <a:stCxn id="32" idx="6"/>
            </p:cNvCxnSpPr>
            <p:nvPr/>
          </p:nvCxnSpPr>
          <p:spPr>
            <a:xfrm>
              <a:off x="7282360" y="3414039"/>
              <a:ext cx="547140" cy="180295"/>
            </a:xfrm>
            <a:prstGeom prst="line">
              <a:avLst/>
            </a:prstGeom>
            <a:ln w="12700">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16E65C4-223F-3240-B878-18336E1B7FBB}"/>
                </a:ext>
              </a:extLst>
            </p:cNvPr>
            <p:cNvCxnSpPr>
              <a:stCxn id="34" idx="5"/>
            </p:cNvCxnSpPr>
            <p:nvPr/>
          </p:nvCxnSpPr>
          <p:spPr>
            <a:xfrm>
              <a:off x="7873682" y="2678980"/>
              <a:ext cx="398970" cy="436555"/>
            </a:xfrm>
            <a:prstGeom prst="line">
              <a:avLst/>
            </a:prstGeom>
            <a:ln w="12700">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A3F722BC-86C7-D740-8474-06115DE23CE2}"/>
                </a:ext>
              </a:extLst>
            </p:cNvPr>
            <p:cNvCxnSpPr>
              <a:stCxn id="35" idx="4"/>
            </p:cNvCxnSpPr>
            <p:nvPr/>
          </p:nvCxnSpPr>
          <p:spPr>
            <a:xfrm flipH="1">
              <a:off x="8888361" y="2557463"/>
              <a:ext cx="19221" cy="402047"/>
            </a:xfrm>
            <a:prstGeom prst="line">
              <a:avLst/>
            </a:prstGeom>
            <a:ln w="12700">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332D0DD1-6AA5-F949-96EB-7064A56F23AE}"/>
                </a:ext>
              </a:extLst>
            </p:cNvPr>
            <p:cNvCxnSpPr>
              <a:stCxn id="36" idx="3"/>
              <a:endCxn id="13" idx="7"/>
            </p:cNvCxnSpPr>
            <p:nvPr/>
          </p:nvCxnSpPr>
          <p:spPr>
            <a:xfrm flipH="1">
              <a:off x="9405942" y="2887978"/>
              <a:ext cx="448674" cy="347084"/>
            </a:xfrm>
            <a:prstGeom prst="line">
              <a:avLst/>
            </a:prstGeom>
            <a:ln w="12700">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A1B4158B-2A83-FD45-B93C-4FCC6A5275FA}"/>
                </a:ext>
              </a:extLst>
            </p:cNvPr>
            <p:cNvCxnSpPr>
              <a:stCxn id="37" idx="2"/>
              <a:endCxn id="13" idx="6"/>
            </p:cNvCxnSpPr>
            <p:nvPr/>
          </p:nvCxnSpPr>
          <p:spPr>
            <a:xfrm flipH="1">
              <a:off x="9677964" y="3820781"/>
              <a:ext cx="446702" cy="53851"/>
            </a:xfrm>
            <a:prstGeom prst="line">
              <a:avLst/>
            </a:prstGeom>
            <a:ln w="12700">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370A6637-AA94-A64A-8FF3-19A40802835F}"/>
                </a:ext>
              </a:extLst>
            </p:cNvPr>
            <p:cNvCxnSpPr>
              <a:cxnSpLocks/>
              <a:stCxn id="40" idx="2"/>
              <a:endCxn id="14" idx="5"/>
            </p:cNvCxnSpPr>
            <p:nvPr/>
          </p:nvCxnSpPr>
          <p:spPr>
            <a:xfrm flipH="1" flipV="1">
              <a:off x="9394996" y="4516814"/>
              <a:ext cx="660390" cy="461669"/>
            </a:xfrm>
            <a:prstGeom prst="line">
              <a:avLst/>
            </a:prstGeom>
            <a:ln w="12700">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C379BE5F-0D69-3442-AA49-554B71326B41}"/>
                </a:ext>
              </a:extLst>
            </p:cNvPr>
            <p:cNvCxnSpPr>
              <a:stCxn id="33" idx="7"/>
            </p:cNvCxnSpPr>
            <p:nvPr/>
          </p:nvCxnSpPr>
          <p:spPr>
            <a:xfrm flipV="1">
              <a:off x="7261643" y="4256343"/>
              <a:ext cx="636895" cy="180617"/>
            </a:xfrm>
            <a:prstGeom prst="line">
              <a:avLst/>
            </a:prstGeom>
            <a:ln w="12700">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5EB8312C-E6F9-1344-A5D1-59A4851A2A8A}"/>
                </a:ext>
              </a:extLst>
            </p:cNvPr>
            <p:cNvCxnSpPr>
              <a:cxnSpLocks/>
              <a:stCxn id="38" idx="0"/>
            </p:cNvCxnSpPr>
            <p:nvPr/>
          </p:nvCxnSpPr>
          <p:spPr>
            <a:xfrm flipV="1">
              <a:off x="7977623" y="4667537"/>
              <a:ext cx="295029" cy="441225"/>
            </a:xfrm>
            <a:prstGeom prst="line">
              <a:avLst/>
            </a:prstGeom>
            <a:ln w="12700">
              <a:prstDash val="sysDash"/>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94AEB8B3-6F97-2E4B-9C73-DCE9930589A8}"/>
                </a:ext>
              </a:extLst>
            </p:cNvPr>
            <p:cNvCxnSpPr>
              <a:cxnSpLocks/>
              <a:stCxn id="39" idx="0"/>
            </p:cNvCxnSpPr>
            <p:nvPr/>
          </p:nvCxnSpPr>
          <p:spPr>
            <a:xfrm flipH="1" flipV="1">
              <a:off x="9078370" y="4709518"/>
              <a:ext cx="250941" cy="466708"/>
            </a:xfrm>
            <a:prstGeom prst="line">
              <a:avLst/>
            </a:prstGeom>
            <a:ln w="12700">
              <a:prstDash val="sysDash"/>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5F77F281-2999-D84B-81F5-E771B31E6DA9}"/>
                </a:ext>
              </a:extLst>
            </p:cNvPr>
            <p:cNvSpPr>
              <a:spLocks noChangeAspect="1"/>
            </p:cNvSpPr>
            <p:nvPr/>
          </p:nvSpPr>
          <p:spPr>
            <a:xfrm>
              <a:off x="7820481" y="2970143"/>
              <a:ext cx="1857483" cy="1808977"/>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089862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Arrow Connector 9">
            <a:extLst>
              <a:ext uri="{FF2B5EF4-FFF2-40B4-BE49-F238E27FC236}">
                <a16:creationId xmlns:a16="http://schemas.microsoft.com/office/drawing/2014/main" id="{1925936B-7302-2D49-8E2F-781CD619D8C1}"/>
              </a:ext>
            </a:extLst>
          </p:cNvPr>
          <p:cNvCxnSpPr>
            <a:cxnSpLocks/>
            <a:stCxn id="29" idx="6"/>
          </p:cNvCxnSpPr>
          <p:nvPr/>
        </p:nvCxnSpPr>
        <p:spPr>
          <a:xfrm>
            <a:off x="3006031" y="2695977"/>
            <a:ext cx="482766" cy="0"/>
          </a:xfrm>
          <a:prstGeom prst="straightConnector1">
            <a:avLst/>
          </a:prstGeom>
          <a:ln w="12700">
            <a:solidFill>
              <a:srgbClr val="2C405A"/>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88AB5FC1-D751-D447-A591-EC10D3A624D3}"/>
              </a:ext>
            </a:extLst>
          </p:cNvPr>
          <p:cNvSpPr/>
          <p:nvPr/>
        </p:nvSpPr>
        <p:spPr>
          <a:xfrm>
            <a:off x="322217" y="2043446"/>
            <a:ext cx="11451772" cy="200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10401686-491E-3949-B25E-D5857B25503B}"/>
              </a:ext>
            </a:extLst>
          </p:cNvPr>
          <p:cNvSpPr txBox="1"/>
          <p:nvPr/>
        </p:nvSpPr>
        <p:spPr>
          <a:xfrm>
            <a:off x="879987" y="604623"/>
            <a:ext cx="10432026"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2C405A"/>
                </a:solidFill>
                <a:effectLst/>
                <a:uLnTx/>
                <a:uFillTx/>
                <a:latin typeface="Avenir Roman" charset="0"/>
                <a:ea typeface="Avenir Roman" charset="0"/>
                <a:cs typeface="Avenir Roman" charset="0"/>
              </a:rPr>
              <a:t>Coordination Platform</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2"/>
                </a:solidFill>
                <a:latin typeface="Avenir"/>
              </a:rPr>
              <a:t>Improving efficiency and accuracy</a:t>
            </a:r>
          </a:p>
        </p:txBody>
      </p:sp>
      <p:cxnSp>
        <p:nvCxnSpPr>
          <p:cNvPr id="13" name="Straight Connector 12">
            <a:extLst>
              <a:ext uri="{FF2B5EF4-FFF2-40B4-BE49-F238E27FC236}">
                <a16:creationId xmlns:a16="http://schemas.microsoft.com/office/drawing/2014/main" id="{AC5E0441-76D8-3B4E-8584-65FEC438AF05}"/>
              </a:ext>
            </a:extLst>
          </p:cNvPr>
          <p:cNvCxnSpPr/>
          <p:nvPr/>
        </p:nvCxnSpPr>
        <p:spPr>
          <a:xfrm>
            <a:off x="457200" y="1789303"/>
            <a:ext cx="11247120" cy="0"/>
          </a:xfrm>
          <a:prstGeom prst="line">
            <a:avLst/>
          </a:prstGeom>
          <a:ln>
            <a:solidFill>
              <a:srgbClr val="4571BA"/>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00A2965F-7419-A345-9897-4AC77EFA76AC}"/>
              </a:ext>
            </a:extLst>
          </p:cNvPr>
          <p:cNvSpPr txBox="1"/>
          <p:nvPr/>
        </p:nvSpPr>
        <p:spPr>
          <a:xfrm>
            <a:off x="457200" y="3592878"/>
            <a:ext cx="5012303" cy="2246769"/>
          </a:xfrm>
          <a:prstGeom prst="rect">
            <a:avLst/>
          </a:prstGeom>
          <a:noFill/>
        </p:spPr>
        <p:txBody>
          <a:bodyPr wrap="square" rtlCol="0">
            <a:spAutoFit/>
          </a:bodyPr>
          <a:lstStyle/>
          <a:p>
            <a:pPr marL="285750" indent="-285750">
              <a:buClr>
                <a:srgbClr val="2C405A"/>
              </a:buClr>
              <a:buFont typeface="Arial" panose="020B0604020202020204" pitchFamily="34" charset="0"/>
              <a:buChar char="•"/>
            </a:pPr>
            <a:r>
              <a:rPr lang="en-US" sz="1400" dirty="0">
                <a:solidFill>
                  <a:schemeClr val="tx1">
                    <a:lumMod val="65000"/>
                    <a:lumOff val="35000"/>
                  </a:schemeClr>
                </a:solidFill>
                <a:latin typeface="Avenir Light" panose="020B0402020203020204" pitchFamily="34" charset="77"/>
              </a:rPr>
              <a:t>Service provider cannot always exchange PII or PHI through a secure method.</a:t>
            </a:r>
          </a:p>
          <a:p>
            <a:pPr marL="214313" indent="-214313">
              <a:buClr>
                <a:srgbClr val="2C405A"/>
              </a:buClr>
              <a:buFont typeface="Zapf Dingbats"/>
              <a:buChar char="✖"/>
            </a:pPr>
            <a:endParaRPr lang="en-US" sz="700" dirty="0">
              <a:solidFill>
                <a:schemeClr val="tx1">
                  <a:lumMod val="65000"/>
                  <a:lumOff val="35000"/>
                </a:schemeClr>
              </a:solidFill>
              <a:latin typeface="Avenir Light" panose="020B0402020203020204" pitchFamily="34" charset="77"/>
            </a:endParaRPr>
          </a:p>
          <a:p>
            <a:pPr marL="285750" indent="-285750">
              <a:buClr>
                <a:srgbClr val="2C405A"/>
              </a:buClr>
              <a:buFont typeface="Arial" panose="020B0604020202020204" pitchFamily="34" charset="0"/>
              <a:buChar char="•"/>
            </a:pPr>
            <a:r>
              <a:rPr lang="en-US" sz="1400" dirty="0">
                <a:solidFill>
                  <a:schemeClr val="tx1">
                    <a:lumMod val="65000"/>
                    <a:lumOff val="35000"/>
                  </a:schemeClr>
                </a:solidFill>
                <a:latin typeface="Avenir Light" panose="020B0402020203020204" pitchFamily="34" charset="77"/>
              </a:rPr>
              <a:t>Limited prescreening for eligibility, capacity, or geography.</a:t>
            </a:r>
          </a:p>
          <a:p>
            <a:pPr marL="214313" indent="-214313">
              <a:buClr>
                <a:srgbClr val="2C405A"/>
              </a:buClr>
              <a:buFont typeface="Zapf Dingbats"/>
              <a:buChar char="✖"/>
            </a:pPr>
            <a:endParaRPr lang="en-US" sz="700" dirty="0">
              <a:solidFill>
                <a:schemeClr val="tx1">
                  <a:lumMod val="65000"/>
                  <a:lumOff val="35000"/>
                </a:schemeClr>
              </a:solidFill>
              <a:latin typeface="Avenir Light" panose="020B0402020203020204" pitchFamily="34" charset="77"/>
            </a:endParaRPr>
          </a:p>
          <a:p>
            <a:pPr marL="285750" indent="-285750">
              <a:buClr>
                <a:srgbClr val="2C405A"/>
              </a:buClr>
              <a:buFont typeface="Arial" panose="020B0604020202020204" pitchFamily="34" charset="0"/>
              <a:buChar char="•"/>
            </a:pPr>
            <a:r>
              <a:rPr lang="en-US" sz="1400" dirty="0">
                <a:solidFill>
                  <a:schemeClr val="tx1">
                    <a:lumMod val="65000"/>
                    <a:lumOff val="35000"/>
                  </a:schemeClr>
                </a:solidFill>
                <a:latin typeface="Avenir Light" panose="020B0402020203020204" pitchFamily="34" charset="77"/>
              </a:rPr>
              <a:t>Onus is usually on the client to reach the organization to which they were referred.</a:t>
            </a:r>
          </a:p>
          <a:p>
            <a:pPr marL="214313" indent="-214313">
              <a:buClr>
                <a:srgbClr val="2C405A"/>
              </a:buClr>
              <a:buFont typeface="Zapf Dingbats"/>
              <a:buChar char="✖"/>
            </a:pPr>
            <a:endParaRPr lang="en-US" sz="700" dirty="0">
              <a:solidFill>
                <a:schemeClr val="tx1">
                  <a:lumMod val="65000"/>
                  <a:lumOff val="35000"/>
                </a:schemeClr>
              </a:solidFill>
              <a:latin typeface="Avenir Light" panose="020B0402020203020204" pitchFamily="34" charset="77"/>
            </a:endParaRPr>
          </a:p>
          <a:p>
            <a:pPr marL="285750" indent="-285750">
              <a:buClr>
                <a:srgbClr val="2C405A"/>
              </a:buClr>
              <a:buFont typeface="Arial" panose="020B0604020202020204" pitchFamily="34" charset="0"/>
              <a:buChar char="•"/>
            </a:pPr>
            <a:r>
              <a:rPr lang="en-US" sz="1400" dirty="0">
                <a:solidFill>
                  <a:schemeClr val="tx1">
                    <a:lumMod val="65000"/>
                    <a:lumOff val="35000"/>
                  </a:schemeClr>
                </a:solidFill>
                <a:latin typeface="Avenir Light" panose="020B0402020203020204" pitchFamily="34" charset="77"/>
              </a:rPr>
              <a:t>Service providers have limited feedback loop.</a:t>
            </a:r>
          </a:p>
          <a:p>
            <a:pPr marL="214313" indent="-214313">
              <a:buClr>
                <a:srgbClr val="2C405A"/>
              </a:buClr>
              <a:buFont typeface="Zapf Dingbats"/>
              <a:buChar char="✖"/>
            </a:pPr>
            <a:endParaRPr lang="en-US" sz="700" dirty="0">
              <a:solidFill>
                <a:schemeClr val="tx1">
                  <a:lumMod val="65000"/>
                  <a:lumOff val="35000"/>
                </a:schemeClr>
              </a:solidFill>
              <a:latin typeface="Avenir Light" panose="020B0402020203020204" pitchFamily="34" charset="77"/>
            </a:endParaRPr>
          </a:p>
          <a:p>
            <a:pPr marL="285750" indent="-285750">
              <a:buClr>
                <a:srgbClr val="2C405A"/>
              </a:buClr>
              <a:buFont typeface="Arial" panose="020B0604020202020204" pitchFamily="34" charset="0"/>
              <a:buChar char="•"/>
            </a:pPr>
            <a:r>
              <a:rPr lang="en-US" sz="1400" dirty="0">
                <a:solidFill>
                  <a:schemeClr val="tx1">
                    <a:lumMod val="65000"/>
                    <a:lumOff val="35000"/>
                  </a:schemeClr>
                </a:solidFill>
                <a:latin typeface="Avenir Light" panose="020B0402020203020204" pitchFamily="34" charset="77"/>
              </a:rPr>
              <a:t>Client data and interaction tracking are siloed.</a:t>
            </a:r>
            <a:endParaRPr lang="en-US" sz="1100" dirty="0">
              <a:solidFill>
                <a:schemeClr val="tx1">
                  <a:lumMod val="65000"/>
                  <a:lumOff val="35000"/>
                </a:schemeClr>
              </a:solidFill>
              <a:latin typeface="Avenir Light" panose="020B0402020203020204" pitchFamily="34" charset="77"/>
            </a:endParaRPr>
          </a:p>
        </p:txBody>
      </p:sp>
      <p:sp>
        <p:nvSpPr>
          <p:cNvPr id="23" name="TextBox 22">
            <a:extLst>
              <a:ext uri="{FF2B5EF4-FFF2-40B4-BE49-F238E27FC236}">
                <a16:creationId xmlns:a16="http://schemas.microsoft.com/office/drawing/2014/main" id="{C094C2D1-C7DD-BC4E-9FFD-DC01433EF33F}"/>
              </a:ext>
            </a:extLst>
          </p:cNvPr>
          <p:cNvSpPr txBox="1"/>
          <p:nvPr/>
        </p:nvSpPr>
        <p:spPr>
          <a:xfrm>
            <a:off x="6722496" y="3592878"/>
            <a:ext cx="5012304" cy="2446824"/>
          </a:xfrm>
          <a:prstGeom prst="rect">
            <a:avLst/>
          </a:prstGeom>
          <a:noFill/>
        </p:spPr>
        <p:txBody>
          <a:bodyPr wrap="square" rtlCol="0">
            <a:spAutoFit/>
          </a:bodyPr>
          <a:lstStyle/>
          <a:p>
            <a:pPr marL="214313" indent="-214313">
              <a:buClr>
                <a:srgbClr val="00B050"/>
              </a:buClr>
              <a:buFont typeface="Wingdings" pitchFamily="2" charset="2"/>
              <a:buChar char="ü"/>
            </a:pPr>
            <a:r>
              <a:rPr lang="en-US" sz="1400" dirty="0">
                <a:solidFill>
                  <a:schemeClr val="tx1">
                    <a:lumMod val="65000"/>
                    <a:lumOff val="35000"/>
                  </a:schemeClr>
                </a:solidFill>
                <a:latin typeface="Avenir Light" panose="020B0402020203020204" pitchFamily="34" charset="77"/>
              </a:rPr>
              <a:t>All information is stored and transferred on HIPAA compliant platform.</a:t>
            </a:r>
          </a:p>
          <a:p>
            <a:pPr marL="214313" indent="-214313">
              <a:buClr>
                <a:srgbClr val="00B050"/>
              </a:buClr>
              <a:buFont typeface="Wingdings" pitchFamily="2" charset="2"/>
              <a:buChar char="ü"/>
            </a:pPr>
            <a:endParaRPr lang="en-US" sz="700" dirty="0">
              <a:solidFill>
                <a:schemeClr val="tx1">
                  <a:lumMod val="65000"/>
                  <a:lumOff val="35000"/>
                </a:schemeClr>
              </a:solidFill>
              <a:latin typeface="Avenir Light" panose="020B0402020203020204" pitchFamily="34" charset="77"/>
            </a:endParaRPr>
          </a:p>
          <a:p>
            <a:pPr marL="214313" indent="-214313">
              <a:buClr>
                <a:srgbClr val="00B050"/>
              </a:buClr>
              <a:buFont typeface="Wingdings" pitchFamily="2" charset="2"/>
              <a:buChar char="ü"/>
            </a:pPr>
            <a:r>
              <a:rPr lang="en-US" sz="1400" dirty="0">
                <a:solidFill>
                  <a:schemeClr val="tx1">
                    <a:lumMod val="65000"/>
                    <a:lumOff val="35000"/>
                  </a:schemeClr>
                </a:solidFill>
                <a:latin typeface="Avenir Light" panose="020B0402020203020204" pitchFamily="34" charset="77"/>
              </a:rPr>
              <a:t>Client is more easily matched with providers or programs for which they qualify.</a:t>
            </a:r>
          </a:p>
          <a:p>
            <a:pPr marL="214313" indent="-214313">
              <a:buClr>
                <a:srgbClr val="00B050"/>
              </a:buClr>
              <a:buFont typeface="Wingdings" pitchFamily="2" charset="2"/>
              <a:buChar char="ü"/>
            </a:pPr>
            <a:endParaRPr lang="en-US" sz="700" dirty="0">
              <a:solidFill>
                <a:schemeClr val="tx1">
                  <a:lumMod val="65000"/>
                  <a:lumOff val="35000"/>
                </a:schemeClr>
              </a:solidFill>
              <a:latin typeface="Avenir Light" panose="020B0402020203020204" pitchFamily="34" charset="77"/>
            </a:endParaRPr>
          </a:p>
          <a:p>
            <a:pPr marL="214313" indent="-214313">
              <a:buClr>
                <a:srgbClr val="00B050"/>
              </a:buClr>
              <a:buFont typeface="Wingdings" pitchFamily="2" charset="2"/>
              <a:buChar char="ü"/>
            </a:pPr>
            <a:r>
              <a:rPr lang="en-US" sz="1400" dirty="0">
                <a:solidFill>
                  <a:schemeClr val="tx1">
                    <a:lumMod val="65000"/>
                    <a:lumOff val="35000"/>
                  </a:schemeClr>
                </a:solidFill>
                <a:latin typeface="Avenir Light" panose="020B0402020203020204" pitchFamily="34" charset="77"/>
              </a:rPr>
              <a:t>Client’s information is captured once and shared on their behalf across providers.</a:t>
            </a:r>
          </a:p>
          <a:p>
            <a:pPr marL="214313" indent="-214313">
              <a:buClr>
                <a:srgbClr val="00B050"/>
              </a:buClr>
              <a:buFont typeface="Wingdings" pitchFamily="2" charset="2"/>
              <a:buChar char="ü"/>
            </a:pPr>
            <a:endParaRPr lang="en-US" sz="700" dirty="0">
              <a:solidFill>
                <a:schemeClr val="tx1">
                  <a:lumMod val="65000"/>
                  <a:lumOff val="35000"/>
                </a:schemeClr>
              </a:solidFill>
              <a:latin typeface="Avenir Light" panose="020B0402020203020204" pitchFamily="34" charset="77"/>
            </a:endParaRPr>
          </a:p>
          <a:p>
            <a:pPr marL="214313" indent="-214313">
              <a:buClr>
                <a:srgbClr val="00B050"/>
              </a:buClr>
              <a:buFont typeface="Wingdings" pitchFamily="2" charset="2"/>
              <a:buChar char="ü"/>
            </a:pPr>
            <a:r>
              <a:rPr lang="en-US" sz="1400" dirty="0">
                <a:solidFill>
                  <a:schemeClr val="tx1">
                    <a:lumMod val="65000"/>
                    <a:lumOff val="35000"/>
                  </a:schemeClr>
                </a:solidFill>
                <a:latin typeface="Avenir Light" panose="020B0402020203020204" pitchFamily="34" charset="77"/>
              </a:rPr>
              <a:t>Service providers have insight into a client’s entire journey.</a:t>
            </a:r>
          </a:p>
          <a:p>
            <a:pPr marL="214313" indent="-214313">
              <a:buClr>
                <a:srgbClr val="00B050"/>
              </a:buClr>
              <a:buFont typeface="Wingdings" pitchFamily="2" charset="2"/>
              <a:buChar char="ü"/>
            </a:pPr>
            <a:endParaRPr lang="en-US" sz="600" dirty="0">
              <a:solidFill>
                <a:schemeClr val="tx1">
                  <a:lumMod val="65000"/>
                  <a:lumOff val="35000"/>
                </a:schemeClr>
              </a:solidFill>
              <a:latin typeface="Avenir Light" panose="020B0402020203020204" pitchFamily="34" charset="77"/>
            </a:endParaRPr>
          </a:p>
          <a:p>
            <a:pPr marL="214313" indent="-214313">
              <a:buClr>
                <a:srgbClr val="00B050"/>
              </a:buClr>
              <a:buFont typeface="Wingdings" pitchFamily="2" charset="2"/>
              <a:buChar char="ü"/>
            </a:pPr>
            <a:r>
              <a:rPr lang="en-US" sz="1400" dirty="0">
                <a:solidFill>
                  <a:schemeClr val="tx1">
                    <a:lumMod val="65000"/>
                    <a:lumOff val="35000"/>
                  </a:schemeClr>
                </a:solidFill>
                <a:latin typeface="Avenir Light" panose="020B0402020203020204" pitchFamily="34" charset="77"/>
              </a:rPr>
              <a:t>Longitudinal data is tracked to allow for informed decision making by community care teams.</a:t>
            </a:r>
          </a:p>
        </p:txBody>
      </p:sp>
      <p:pic>
        <p:nvPicPr>
          <p:cNvPr id="24" name="Picture 23">
            <a:extLst>
              <a:ext uri="{FF2B5EF4-FFF2-40B4-BE49-F238E27FC236}">
                <a16:creationId xmlns:a16="http://schemas.microsoft.com/office/drawing/2014/main" id="{917DAC52-2E7F-DF44-9DAE-FDC9307AC6E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87055" y="2329834"/>
            <a:ext cx="784306" cy="764550"/>
          </a:xfrm>
          <a:prstGeom prst="rect">
            <a:avLst/>
          </a:prstGeom>
        </p:spPr>
      </p:pic>
      <p:pic>
        <p:nvPicPr>
          <p:cNvPr id="25" name="Google Shape;323;p25">
            <a:extLst>
              <a:ext uri="{FF2B5EF4-FFF2-40B4-BE49-F238E27FC236}">
                <a16:creationId xmlns:a16="http://schemas.microsoft.com/office/drawing/2014/main" id="{DAD5094D-A89C-9148-A46C-B334BA9C5928}"/>
              </a:ext>
            </a:extLst>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951634" y="2332783"/>
            <a:ext cx="846968" cy="761221"/>
          </a:xfrm>
          <a:prstGeom prst="rect">
            <a:avLst/>
          </a:prstGeom>
          <a:noFill/>
          <a:ln>
            <a:noFill/>
          </a:ln>
        </p:spPr>
      </p:pic>
      <p:cxnSp>
        <p:nvCxnSpPr>
          <p:cNvPr id="26" name="Straight Arrow Connector 25">
            <a:extLst>
              <a:ext uri="{FF2B5EF4-FFF2-40B4-BE49-F238E27FC236}">
                <a16:creationId xmlns:a16="http://schemas.microsoft.com/office/drawing/2014/main" id="{D45C625E-E310-F044-BD8C-CAF444BC106D}"/>
              </a:ext>
            </a:extLst>
          </p:cNvPr>
          <p:cNvCxnSpPr>
            <a:cxnSpLocks/>
            <a:stCxn id="27" idx="6"/>
            <a:endCxn id="29" idx="2"/>
          </p:cNvCxnSpPr>
          <p:nvPr/>
        </p:nvCxnSpPr>
        <p:spPr>
          <a:xfrm>
            <a:off x="1731309" y="2695977"/>
            <a:ext cx="572105" cy="0"/>
          </a:xfrm>
          <a:prstGeom prst="straightConnector1">
            <a:avLst/>
          </a:prstGeom>
          <a:ln w="12700">
            <a:solidFill>
              <a:srgbClr val="2C405A"/>
            </a:solidFill>
            <a:tailEnd type="triangle"/>
          </a:ln>
        </p:spPr>
        <p:style>
          <a:lnRef idx="1">
            <a:schemeClr val="accent1"/>
          </a:lnRef>
          <a:fillRef idx="0">
            <a:schemeClr val="accent1"/>
          </a:fillRef>
          <a:effectRef idx="0">
            <a:schemeClr val="accent1"/>
          </a:effectRef>
          <a:fontRef idx="minor">
            <a:schemeClr val="tx1"/>
          </a:fontRef>
        </p:style>
      </p:cxnSp>
      <p:sp>
        <p:nvSpPr>
          <p:cNvPr id="27" name="Oval 26">
            <a:extLst>
              <a:ext uri="{FF2B5EF4-FFF2-40B4-BE49-F238E27FC236}">
                <a16:creationId xmlns:a16="http://schemas.microsoft.com/office/drawing/2014/main" id="{1BA20003-780E-0847-9A6A-06A7CAFD0297}"/>
              </a:ext>
            </a:extLst>
          </p:cNvPr>
          <p:cNvSpPr>
            <a:spLocks noChangeAspect="1"/>
          </p:cNvSpPr>
          <p:nvPr/>
        </p:nvSpPr>
        <p:spPr>
          <a:xfrm>
            <a:off x="1028692" y="2344668"/>
            <a:ext cx="702617" cy="702617"/>
          </a:xfrm>
          <a:prstGeom prst="ellipse">
            <a:avLst/>
          </a:prstGeom>
          <a:noFill/>
          <a:ln w="25400">
            <a:solidFill>
              <a:srgbClr val="2C40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pic>
        <p:nvPicPr>
          <p:cNvPr id="28" name="Picture 27">
            <a:extLst>
              <a:ext uri="{FF2B5EF4-FFF2-40B4-BE49-F238E27FC236}">
                <a16:creationId xmlns:a16="http://schemas.microsoft.com/office/drawing/2014/main" id="{A12C8CB2-D3A2-D342-8BF8-4DA23336441E}"/>
              </a:ext>
            </a:extLst>
          </p:cNvPr>
          <p:cNvPicPr>
            <a:picLocks/>
          </p:cNvPicPr>
          <p:nvPr/>
        </p:nvPicPr>
        <p:blipFill rotWithShape="1">
          <a:blip r:embed="rId5" cstate="screen">
            <a:extLst>
              <a:ext uri="{28A0092B-C50C-407E-A947-70E740481C1C}">
                <a14:useLocalDpi xmlns:a14="http://schemas.microsoft.com/office/drawing/2010/main"/>
              </a:ext>
            </a:extLst>
          </a:blip>
          <a:srcRect/>
          <a:stretch/>
        </p:blipFill>
        <p:spPr>
          <a:xfrm>
            <a:off x="3972842" y="2302142"/>
            <a:ext cx="736819" cy="736819"/>
          </a:xfrm>
          <a:prstGeom prst="rect">
            <a:avLst/>
          </a:prstGeom>
          <a:effectLst/>
        </p:spPr>
      </p:pic>
      <p:sp>
        <p:nvSpPr>
          <p:cNvPr id="29" name="Oval 28">
            <a:extLst>
              <a:ext uri="{FF2B5EF4-FFF2-40B4-BE49-F238E27FC236}">
                <a16:creationId xmlns:a16="http://schemas.microsoft.com/office/drawing/2014/main" id="{B88287E0-9949-B44C-9EC7-F7EEB66F4B66}"/>
              </a:ext>
            </a:extLst>
          </p:cNvPr>
          <p:cNvSpPr>
            <a:spLocks noChangeAspect="1"/>
          </p:cNvSpPr>
          <p:nvPr/>
        </p:nvSpPr>
        <p:spPr>
          <a:xfrm>
            <a:off x="2303414" y="2344668"/>
            <a:ext cx="702617" cy="702617"/>
          </a:xfrm>
          <a:prstGeom prst="ellipse">
            <a:avLst/>
          </a:prstGeom>
          <a:noFill/>
          <a:ln w="25400">
            <a:solidFill>
              <a:srgbClr val="2C40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grpSp>
        <p:nvGrpSpPr>
          <p:cNvPr id="30" name="Group 29">
            <a:extLst>
              <a:ext uri="{FF2B5EF4-FFF2-40B4-BE49-F238E27FC236}">
                <a16:creationId xmlns:a16="http://schemas.microsoft.com/office/drawing/2014/main" id="{F2EBD3CC-A24F-FF40-B005-11C4A211E5DC}"/>
              </a:ext>
            </a:extLst>
          </p:cNvPr>
          <p:cNvGrpSpPr/>
          <p:nvPr/>
        </p:nvGrpSpPr>
        <p:grpSpPr>
          <a:xfrm>
            <a:off x="3551903" y="2358662"/>
            <a:ext cx="242372" cy="743210"/>
            <a:chOff x="4105619" y="1955399"/>
            <a:chExt cx="323162" cy="990947"/>
          </a:xfrm>
        </p:grpSpPr>
        <p:pic>
          <p:nvPicPr>
            <p:cNvPr id="31" name="Picture 30">
              <a:extLst>
                <a:ext uri="{FF2B5EF4-FFF2-40B4-BE49-F238E27FC236}">
                  <a16:creationId xmlns:a16="http://schemas.microsoft.com/office/drawing/2014/main" id="{FEF7D83A-7114-BC40-B408-0677C44B379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105619" y="1955399"/>
              <a:ext cx="323162" cy="204669"/>
            </a:xfrm>
            <a:prstGeom prst="rect">
              <a:avLst/>
            </a:prstGeom>
            <a:noFill/>
          </p:spPr>
        </p:pic>
        <p:pic>
          <p:nvPicPr>
            <p:cNvPr id="32" name="Picture 31">
              <a:extLst>
                <a:ext uri="{FF2B5EF4-FFF2-40B4-BE49-F238E27FC236}">
                  <a16:creationId xmlns:a16="http://schemas.microsoft.com/office/drawing/2014/main" id="{D69EC183-4ABF-494A-B1A6-9E8D94F85BE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154632" y="2258975"/>
              <a:ext cx="225136" cy="343629"/>
            </a:xfrm>
            <a:prstGeom prst="rect">
              <a:avLst/>
            </a:prstGeom>
          </p:spPr>
        </p:pic>
        <p:pic>
          <p:nvPicPr>
            <p:cNvPr id="33" name="Picture 32">
              <a:extLst>
                <a:ext uri="{FF2B5EF4-FFF2-40B4-BE49-F238E27FC236}">
                  <a16:creationId xmlns:a16="http://schemas.microsoft.com/office/drawing/2014/main" id="{367C26F8-388D-B24F-A38B-4014866CF4B0}"/>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131639" y="2675223"/>
              <a:ext cx="271123" cy="271123"/>
            </a:xfrm>
            <a:prstGeom prst="rect">
              <a:avLst/>
            </a:prstGeom>
          </p:spPr>
        </p:pic>
      </p:grpSp>
      <p:sp>
        <p:nvSpPr>
          <p:cNvPr id="34" name="TextBox 33">
            <a:extLst>
              <a:ext uri="{FF2B5EF4-FFF2-40B4-BE49-F238E27FC236}">
                <a16:creationId xmlns:a16="http://schemas.microsoft.com/office/drawing/2014/main" id="{E7D5D94C-8B32-004D-BF75-C869F7612B0D}"/>
              </a:ext>
            </a:extLst>
          </p:cNvPr>
          <p:cNvSpPr txBox="1"/>
          <p:nvPr/>
        </p:nvSpPr>
        <p:spPr>
          <a:xfrm>
            <a:off x="2208721" y="1977435"/>
            <a:ext cx="1509259" cy="276999"/>
          </a:xfrm>
          <a:prstGeom prst="rect">
            <a:avLst/>
          </a:prstGeom>
          <a:noFill/>
        </p:spPr>
        <p:txBody>
          <a:bodyPr wrap="none" rtlCol="0">
            <a:spAutoFit/>
          </a:bodyPr>
          <a:lstStyle/>
          <a:p>
            <a:pPr algn="ctr"/>
            <a:r>
              <a:rPr lang="en-US" sz="1200" b="1" dirty="0">
                <a:solidFill>
                  <a:schemeClr val="accent2"/>
                </a:solidFill>
                <a:latin typeface="Avenir Light" panose="020B0402020203020204" pitchFamily="34" charset="77"/>
              </a:rPr>
              <a:t>Traditional Referral </a:t>
            </a:r>
          </a:p>
        </p:txBody>
      </p:sp>
      <p:sp>
        <p:nvSpPr>
          <p:cNvPr id="35" name="Rectangle 34">
            <a:extLst>
              <a:ext uri="{FF2B5EF4-FFF2-40B4-BE49-F238E27FC236}">
                <a16:creationId xmlns:a16="http://schemas.microsoft.com/office/drawing/2014/main" id="{1439A5ED-7CAF-D848-9AD0-D1A68D59687D}"/>
              </a:ext>
            </a:extLst>
          </p:cNvPr>
          <p:cNvSpPr/>
          <p:nvPr/>
        </p:nvSpPr>
        <p:spPr>
          <a:xfrm>
            <a:off x="1166087" y="3191991"/>
            <a:ext cx="489236" cy="230832"/>
          </a:xfrm>
          <a:prstGeom prst="rect">
            <a:avLst/>
          </a:prstGeom>
        </p:spPr>
        <p:txBody>
          <a:bodyPr wrap="none">
            <a:spAutoFit/>
          </a:bodyPr>
          <a:lstStyle/>
          <a:p>
            <a:r>
              <a:rPr lang="en-US" sz="900" dirty="0">
                <a:solidFill>
                  <a:srgbClr val="2C405A"/>
                </a:solidFill>
                <a:latin typeface="Avenir Roman" panose="02000503020000020003" pitchFamily="2" charset="0"/>
              </a:rPr>
              <a:t>Client</a:t>
            </a:r>
            <a:endParaRPr lang="en-US" sz="900" dirty="0"/>
          </a:p>
        </p:txBody>
      </p:sp>
      <p:sp>
        <p:nvSpPr>
          <p:cNvPr id="36" name="Rectangle 35">
            <a:extLst>
              <a:ext uri="{FF2B5EF4-FFF2-40B4-BE49-F238E27FC236}">
                <a16:creationId xmlns:a16="http://schemas.microsoft.com/office/drawing/2014/main" id="{B6960C79-C8E2-DD4A-863A-CB210974A9BF}"/>
              </a:ext>
            </a:extLst>
          </p:cNvPr>
          <p:cNvSpPr/>
          <p:nvPr/>
        </p:nvSpPr>
        <p:spPr>
          <a:xfrm>
            <a:off x="2079033" y="3185298"/>
            <a:ext cx="1210588" cy="230832"/>
          </a:xfrm>
          <a:prstGeom prst="rect">
            <a:avLst/>
          </a:prstGeom>
        </p:spPr>
        <p:txBody>
          <a:bodyPr wrap="none">
            <a:spAutoFit/>
          </a:bodyPr>
          <a:lstStyle/>
          <a:p>
            <a:r>
              <a:rPr lang="en-US" sz="900" dirty="0">
                <a:solidFill>
                  <a:srgbClr val="2C405A"/>
                </a:solidFill>
                <a:latin typeface="Avenir Roman" panose="02000503020000020003" pitchFamily="2" charset="0"/>
              </a:rPr>
              <a:t>Healthcare Provider</a:t>
            </a:r>
            <a:endParaRPr lang="en-US" sz="900" dirty="0"/>
          </a:p>
        </p:txBody>
      </p:sp>
      <p:sp>
        <p:nvSpPr>
          <p:cNvPr id="37" name="Rectangle 36">
            <a:extLst>
              <a:ext uri="{FF2B5EF4-FFF2-40B4-BE49-F238E27FC236}">
                <a16:creationId xmlns:a16="http://schemas.microsoft.com/office/drawing/2014/main" id="{4E5FB802-A43F-0146-8055-6C67BDFEDF4F}"/>
              </a:ext>
            </a:extLst>
          </p:cNvPr>
          <p:cNvSpPr/>
          <p:nvPr/>
        </p:nvSpPr>
        <p:spPr>
          <a:xfrm>
            <a:off x="3839207" y="3194389"/>
            <a:ext cx="1080745" cy="230832"/>
          </a:xfrm>
          <a:prstGeom prst="rect">
            <a:avLst/>
          </a:prstGeom>
        </p:spPr>
        <p:txBody>
          <a:bodyPr wrap="none">
            <a:spAutoFit/>
          </a:bodyPr>
          <a:lstStyle/>
          <a:p>
            <a:r>
              <a:rPr lang="en-US" sz="900" dirty="0">
                <a:solidFill>
                  <a:srgbClr val="2C405A"/>
                </a:solidFill>
                <a:latin typeface="Avenir Roman" panose="02000503020000020003" pitchFamily="2" charset="0"/>
              </a:rPr>
              <a:t>Housing Provider</a:t>
            </a:r>
            <a:endParaRPr lang="en-US" sz="900" dirty="0"/>
          </a:p>
        </p:txBody>
      </p:sp>
      <p:sp>
        <p:nvSpPr>
          <p:cNvPr id="38" name="Oval 37">
            <a:extLst>
              <a:ext uri="{FF2B5EF4-FFF2-40B4-BE49-F238E27FC236}">
                <a16:creationId xmlns:a16="http://schemas.microsoft.com/office/drawing/2014/main" id="{A57FFA6B-94D2-4948-835E-800EC694885C}"/>
              </a:ext>
            </a:extLst>
          </p:cNvPr>
          <p:cNvSpPr>
            <a:spLocks noChangeAspect="1"/>
          </p:cNvSpPr>
          <p:nvPr/>
        </p:nvSpPr>
        <p:spPr>
          <a:xfrm>
            <a:off x="3994956" y="2311016"/>
            <a:ext cx="702617" cy="702617"/>
          </a:xfrm>
          <a:prstGeom prst="ellipse">
            <a:avLst/>
          </a:prstGeom>
          <a:noFill/>
          <a:ln w="25400">
            <a:solidFill>
              <a:srgbClr val="2C40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grpSp>
        <p:nvGrpSpPr>
          <p:cNvPr id="39" name="Group 38">
            <a:extLst>
              <a:ext uri="{FF2B5EF4-FFF2-40B4-BE49-F238E27FC236}">
                <a16:creationId xmlns:a16="http://schemas.microsoft.com/office/drawing/2014/main" id="{AD4EC0E7-EE71-EC49-A2D1-083232C708E4}"/>
              </a:ext>
            </a:extLst>
          </p:cNvPr>
          <p:cNvGrpSpPr/>
          <p:nvPr/>
        </p:nvGrpSpPr>
        <p:grpSpPr>
          <a:xfrm>
            <a:off x="7832482" y="2259048"/>
            <a:ext cx="2614256" cy="170090"/>
            <a:chOff x="7496335" y="1353666"/>
            <a:chExt cx="3485674" cy="580760"/>
          </a:xfrm>
        </p:grpSpPr>
        <p:cxnSp>
          <p:nvCxnSpPr>
            <p:cNvPr id="40" name="Straight Connector 39">
              <a:extLst>
                <a:ext uri="{FF2B5EF4-FFF2-40B4-BE49-F238E27FC236}">
                  <a16:creationId xmlns:a16="http://schemas.microsoft.com/office/drawing/2014/main" id="{8C251DD1-D80A-5749-8580-34BE9E86CB5C}"/>
                </a:ext>
              </a:extLst>
            </p:cNvPr>
            <p:cNvCxnSpPr/>
            <p:nvPr/>
          </p:nvCxnSpPr>
          <p:spPr>
            <a:xfrm rot="5400000">
              <a:off x="9243152" y="-385191"/>
              <a:ext cx="0" cy="3477714"/>
            </a:xfrm>
            <a:prstGeom prst="line">
              <a:avLst/>
            </a:prstGeom>
            <a:ln w="19050">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13236E89-358A-4F4C-A90F-448A98DF97C3}"/>
                </a:ext>
              </a:extLst>
            </p:cNvPr>
            <p:cNvCxnSpPr/>
            <p:nvPr/>
          </p:nvCxnSpPr>
          <p:spPr>
            <a:xfrm rot="5400000">
              <a:off x="10697220" y="1649637"/>
              <a:ext cx="569578" cy="0"/>
            </a:xfrm>
            <a:prstGeom prst="line">
              <a:avLst/>
            </a:prstGeom>
            <a:ln w="19050">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18FD565A-C93C-0F4F-B8AD-96B9D4F93B4F}"/>
                </a:ext>
              </a:extLst>
            </p:cNvPr>
            <p:cNvCxnSpPr/>
            <p:nvPr/>
          </p:nvCxnSpPr>
          <p:spPr>
            <a:xfrm rot="5400000">
              <a:off x="7211546" y="1649637"/>
              <a:ext cx="569578" cy="0"/>
            </a:xfrm>
            <a:prstGeom prst="line">
              <a:avLst/>
            </a:prstGeom>
            <a:ln w="19050">
              <a:solidFill>
                <a:schemeClr val="accent1"/>
              </a:solidFill>
              <a:prstDash val="dash"/>
            </a:ln>
          </p:spPr>
          <p:style>
            <a:lnRef idx="1">
              <a:schemeClr val="accent1"/>
            </a:lnRef>
            <a:fillRef idx="0">
              <a:schemeClr val="accent1"/>
            </a:fillRef>
            <a:effectRef idx="0">
              <a:schemeClr val="accent1"/>
            </a:effectRef>
            <a:fontRef idx="minor">
              <a:schemeClr val="tx1"/>
            </a:fontRef>
          </p:style>
        </p:cxnSp>
      </p:grpSp>
      <p:pic>
        <p:nvPicPr>
          <p:cNvPr id="43" name="Picture 42">
            <a:extLst>
              <a:ext uri="{FF2B5EF4-FFF2-40B4-BE49-F238E27FC236}">
                <a16:creationId xmlns:a16="http://schemas.microsoft.com/office/drawing/2014/main" id="{B668308A-3A5F-2840-BBCF-575EBB3BA39F}"/>
              </a:ext>
            </a:extLst>
          </p:cNvPr>
          <p:cNvPicPr>
            <a:picLocks/>
          </p:cNvPicPr>
          <p:nvPr/>
        </p:nvPicPr>
        <p:blipFill rotWithShape="1">
          <a:blip r:embed="rId5" cstate="screen">
            <a:extLst>
              <a:ext uri="{28A0092B-C50C-407E-A947-70E740481C1C}">
                <a14:useLocalDpi xmlns:a14="http://schemas.microsoft.com/office/drawing/2010/main"/>
              </a:ext>
            </a:extLst>
          </a:blip>
          <a:srcRect/>
          <a:stretch/>
        </p:blipFill>
        <p:spPr>
          <a:xfrm>
            <a:off x="10095958" y="2463503"/>
            <a:ext cx="736819" cy="736819"/>
          </a:xfrm>
          <a:prstGeom prst="rect">
            <a:avLst/>
          </a:prstGeom>
          <a:effectLst/>
        </p:spPr>
      </p:pic>
      <p:sp>
        <p:nvSpPr>
          <p:cNvPr id="44" name="Oval 43">
            <a:extLst>
              <a:ext uri="{FF2B5EF4-FFF2-40B4-BE49-F238E27FC236}">
                <a16:creationId xmlns:a16="http://schemas.microsoft.com/office/drawing/2014/main" id="{E644AF45-748C-1D45-802A-B3ED64B55595}"/>
              </a:ext>
            </a:extLst>
          </p:cNvPr>
          <p:cNvSpPr>
            <a:spLocks noChangeAspect="1"/>
          </p:cNvSpPr>
          <p:nvPr/>
        </p:nvSpPr>
        <p:spPr>
          <a:xfrm>
            <a:off x="10092343" y="2463503"/>
            <a:ext cx="702617" cy="702617"/>
          </a:xfrm>
          <a:prstGeom prst="ellipse">
            <a:avLst/>
          </a:prstGeom>
          <a:noFill/>
          <a:ln w="25400">
            <a:solidFill>
              <a:srgbClr val="2C40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45" name="TextBox 44">
            <a:extLst>
              <a:ext uri="{FF2B5EF4-FFF2-40B4-BE49-F238E27FC236}">
                <a16:creationId xmlns:a16="http://schemas.microsoft.com/office/drawing/2014/main" id="{92F2E68D-90E2-E245-9A51-CEDBE6FEE8DD}"/>
              </a:ext>
            </a:extLst>
          </p:cNvPr>
          <p:cNvSpPr txBox="1"/>
          <p:nvPr/>
        </p:nvSpPr>
        <p:spPr>
          <a:xfrm>
            <a:off x="8425159" y="1848517"/>
            <a:ext cx="1606978" cy="276999"/>
          </a:xfrm>
          <a:prstGeom prst="rect">
            <a:avLst/>
          </a:prstGeom>
          <a:noFill/>
        </p:spPr>
        <p:txBody>
          <a:bodyPr wrap="none" rtlCol="0">
            <a:spAutoFit/>
          </a:bodyPr>
          <a:lstStyle/>
          <a:p>
            <a:r>
              <a:rPr lang="en-US" sz="1200" b="1" dirty="0">
                <a:solidFill>
                  <a:schemeClr val="accent2"/>
                </a:solidFill>
                <a:latin typeface="Avenir Light" panose="020B0402020203020204" pitchFamily="34" charset="77"/>
              </a:rPr>
              <a:t>Powered by Unite Us</a:t>
            </a:r>
          </a:p>
        </p:txBody>
      </p:sp>
      <p:sp>
        <p:nvSpPr>
          <p:cNvPr id="46" name="Rectangle 45">
            <a:extLst>
              <a:ext uri="{FF2B5EF4-FFF2-40B4-BE49-F238E27FC236}">
                <a16:creationId xmlns:a16="http://schemas.microsoft.com/office/drawing/2014/main" id="{0B2C23D2-216F-984F-89DC-EE4AE7167CE1}"/>
              </a:ext>
            </a:extLst>
          </p:cNvPr>
          <p:cNvSpPr/>
          <p:nvPr/>
        </p:nvSpPr>
        <p:spPr>
          <a:xfrm>
            <a:off x="9923351" y="3305839"/>
            <a:ext cx="1080745" cy="230832"/>
          </a:xfrm>
          <a:prstGeom prst="rect">
            <a:avLst/>
          </a:prstGeom>
        </p:spPr>
        <p:txBody>
          <a:bodyPr wrap="none">
            <a:spAutoFit/>
          </a:bodyPr>
          <a:lstStyle/>
          <a:p>
            <a:r>
              <a:rPr lang="en-US" sz="900" dirty="0">
                <a:solidFill>
                  <a:srgbClr val="2C405A"/>
                </a:solidFill>
                <a:latin typeface="Avenir Roman" panose="02000503020000020003" pitchFamily="2" charset="0"/>
              </a:rPr>
              <a:t>Housing Provider</a:t>
            </a:r>
            <a:endParaRPr lang="en-US" sz="900" dirty="0"/>
          </a:p>
        </p:txBody>
      </p:sp>
      <p:grpSp>
        <p:nvGrpSpPr>
          <p:cNvPr id="47" name="Group 46">
            <a:extLst>
              <a:ext uri="{FF2B5EF4-FFF2-40B4-BE49-F238E27FC236}">
                <a16:creationId xmlns:a16="http://schemas.microsoft.com/office/drawing/2014/main" id="{05ADDD87-DDE5-2743-AE37-6B6F57340948}"/>
              </a:ext>
            </a:extLst>
          </p:cNvPr>
          <p:cNvGrpSpPr/>
          <p:nvPr/>
        </p:nvGrpSpPr>
        <p:grpSpPr>
          <a:xfrm>
            <a:off x="7553372" y="2475062"/>
            <a:ext cx="2537163" cy="1092989"/>
            <a:chOff x="1104034" y="2041165"/>
            <a:chExt cx="2537163" cy="1092989"/>
          </a:xfrm>
        </p:grpSpPr>
        <p:cxnSp>
          <p:nvCxnSpPr>
            <p:cNvPr id="48" name="Straight Arrow Connector 47">
              <a:extLst>
                <a:ext uri="{FF2B5EF4-FFF2-40B4-BE49-F238E27FC236}">
                  <a16:creationId xmlns:a16="http://schemas.microsoft.com/office/drawing/2014/main" id="{3D96D2C3-0424-6F4D-AB5E-204BD28D9C71}"/>
                </a:ext>
              </a:extLst>
            </p:cNvPr>
            <p:cNvCxnSpPr>
              <a:cxnSpLocks/>
              <a:stCxn id="53" idx="6"/>
            </p:cNvCxnSpPr>
            <p:nvPr/>
          </p:nvCxnSpPr>
          <p:spPr>
            <a:xfrm>
              <a:off x="3158431" y="2407308"/>
              <a:ext cx="482766" cy="0"/>
            </a:xfrm>
            <a:prstGeom prst="straightConnector1">
              <a:avLst/>
            </a:prstGeom>
            <a:ln w="12700">
              <a:solidFill>
                <a:srgbClr val="2C405A"/>
              </a:solidFill>
              <a:tailEnd type="triangle"/>
            </a:ln>
          </p:spPr>
          <p:style>
            <a:lnRef idx="1">
              <a:schemeClr val="accent1"/>
            </a:lnRef>
            <a:fillRef idx="0">
              <a:schemeClr val="accent1"/>
            </a:fillRef>
            <a:effectRef idx="0">
              <a:schemeClr val="accent1"/>
            </a:effectRef>
            <a:fontRef idx="minor">
              <a:schemeClr val="tx1"/>
            </a:fontRef>
          </p:style>
        </p:cxnSp>
        <p:pic>
          <p:nvPicPr>
            <p:cNvPr id="49" name="Picture 48">
              <a:extLst>
                <a:ext uri="{FF2B5EF4-FFF2-40B4-BE49-F238E27FC236}">
                  <a16:creationId xmlns:a16="http://schemas.microsoft.com/office/drawing/2014/main" id="{3BCB55ED-C65E-6B40-AFF7-CB3387CFC80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39455" y="2041165"/>
              <a:ext cx="784306" cy="764550"/>
            </a:xfrm>
            <a:prstGeom prst="rect">
              <a:avLst/>
            </a:prstGeom>
          </p:spPr>
        </p:pic>
        <p:pic>
          <p:nvPicPr>
            <p:cNvPr id="50" name="Google Shape;323;p25">
              <a:extLst>
                <a:ext uri="{FF2B5EF4-FFF2-40B4-BE49-F238E27FC236}">
                  <a16:creationId xmlns:a16="http://schemas.microsoft.com/office/drawing/2014/main" id="{0F96D228-ACA5-914A-86B7-2780210C5BCE}"/>
                </a:ext>
              </a:extLst>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1104034" y="2052823"/>
              <a:ext cx="846968" cy="761221"/>
            </a:xfrm>
            <a:prstGeom prst="rect">
              <a:avLst/>
            </a:prstGeom>
            <a:noFill/>
            <a:ln>
              <a:noFill/>
            </a:ln>
          </p:spPr>
        </p:pic>
        <p:cxnSp>
          <p:nvCxnSpPr>
            <p:cNvPr id="51" name="Straight Arrow Connector 50">
              <a:extLst>
                <a:ext uri="{FF2B5EF4-FFF2-40B4-BE49-F238E27FC236}">
                  <a16:creationId xmlns:a16="http://schemas.microsoft.com/office/drawing/2014/main" id="{475DA96E-39BC-EC42-969E-D5829D8C8E32}"/>
                </a:ext>
              </a:extLst>
            </p:cNvPr>
            <p:cNvCxnSpPr>
              <a:cxnSpLocks/>
              <a:stCxn id="52" idx="6"/>
              <a:endCxn id="53" idx="2"/>
            </p:cNvCxnSpPr>
            <p:nvPr/>
          </p:nvCxnSpPr>
          <p:spPr>
            <a:xfrm>
              <a:off x="1883709" y="2407308"/>
              <a:ext cx="572105" cy="0"/>
            </a:xfrm>
            <a:prstGeom prst="straightConnector1">
              <a:avLst/>
            </a:prstGeom>
            <a:ln w="12700">
              <a:solidFill>
                <a:srgbClr val="2C405A"/>
              </a:solidFill>
              <a:tailEnd type="triangle"/>
            </a:ln>
          </p:spPr>
          <p:style>
            <a:lnRef idx="1">
              <a:schemeClr val="accent1"/>
            </a:lnRef>
            <a:fillRef idx="0">
              <a:schemeClr val="accent1"/>
            </a:fillRef>
            <a:effectRef idx="0">
              <a:schemeClr val="accent1"/>
            </a:effectRef>
            <a:fontRef idx="minor">
              <a:schemeClr val="tx1"/>
            </a:fontRef>
          </p:style>
        </p:cxnSp>
        <p:sp>
          <p:nvSpPr>
            <p:cNvPr id="52" name="Oval 51">
              <a:extLst>
                <a:ext uri="{FF2B5EF4-FFF2-40B4-BE49-F238E27FC236}">
                  <a16:creationId xmlns:a16="http://schemas.microsoft.com/office/drawing/2014/main" id="{218403CD-892D-7243-B998-5C69B926BBC5}"/>
                </a:ext>
              </a:extLst>
            </p:cNvPr>
            <p:cNvSpPr>
              <a:spLocks noChangeAspect="1"/>
            </p:cNvSpPr>
            <p:nvPr/>
          </p:nvSpPr>
          <p:spPr>
            <a:xfrm>
              <a:off x="1181092" y="2055999"/>
              <a:ext cx="702617" cy="702617"/>
            </a:xfrm>
            <a:prstGeom prst="ellipse">
              <a:avLst/>
            </a:prstGeom>
            <a:noFill/>
            <a:ln w="25400">
              <a:solidFill>
                <a:srgbClr val="2C40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53" name="Oval 52">
              <a:extLst>
                <a:ext uri="{FF2B5EF4-FFF2-40B4-BE49-F238E27FC236}">
                  <a16:creationId xmlns:a16="http://schemas.microsoft.com/office/drawing/2014/main" id="{6FEFFD76-0345-C544-824F-97A014CAC579}"/>
                </a:ext>
              </a:extLst>
            </p:cNvPr>
            <p:cNvSpPr>
              <a:spLocks noChangeAspect="1"/>
            </p:cNvSpPr>
            <p:nvPr/>
          </p:nvSpPr>
          <p:spPr>
            <a:xfrm>
              <a:off x="2455814" y="2055999"/>
              <a:ext cx="702617" cy="702617"/>
            </a:xfrm>
            <a:prstGeom prst="ellipse">
              <a:avLst/>
            </a:prstGeom>
            <a:noFill/>
            <a:ln w="25400">
              <a:solidFill>
                <a:srgbClr val="2C40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54" name="Rectangle 53">
              <a:extLst>
                <a:ext uri="{FF2B5EF4-FFF2-40B4-BE49-F238E27FC236}">
                  <a16:creationId xmlns:a16="http://schemas.microsoft.com/office/drawing/2014/main" id="{F3C629DA-B1F7-6744-BA07-1A27224CCEE8}"/>
                </a:ext>
              </a:extLst>
            </p:cNvPr>
            <p:cNvSpPr/>
            <p:nvPr/>
          </p:nvSpPr>
          <p:spPr>
            <a:xfrm>
              <a:off x="1318487" y="2903322"/>
              <a:ext cx="489236" cy="230832"/>
            </a:xfrm>
            <a:prstGeom prst="rect">
              <a:avLst/>
            </a:prstGeom>
          </p:spPr>
          <p:txBody>
            <a:bodyPr wrap="none">
              <a:spAutoFit/>
            </a:bodyPr>
            <a:lstStyle/>
            <a:p>
              <a:r>
                <a:rPr lang="en-US" sz="900" dirty="0">
                  <a:solidFill>
                    <a:srgbClr val="2C405A"/>
                  </a:solidFill>
                  <a:latin typeface="Avenir Roman" panose="02000503020000020003" pitchFamily="2" charset="0"/>
                </a:rPr>
                <a:t>Client</a:t>
              </a:r>
              <a:endParaRPr lang="en-US" sz="900" dirty="0"/>
            </a:p>
          </p:txBody>
        </p:sp>
        <p:sp>
          <p:nvSpPr>
            <p:cNvPr id="55" name="Rectangle 54">
              <a:extLst>
                <a:ext uri="{FF2B5EF4-FFF2-40B4-BE49-F238E27FC236}">
                  <a16:creationId xmlns:a16="http://schemas.microsoft.com/office/drawing/2014/main" id="{4909DE5E-8402-5840-8678-2D9EC346823A}"/>
                </a:ext>
              </a:extLst>
            </p:cNvPr>
            <p:cNvSpPr/>
            <p:nvPr/>
          </p:nvSpPr>
          <p:spPr>
            <a:xfrm>
              <a:off x="2231433" y="2896629"/>
              <a:ext cx="1210588" cy="230832"/>
            </a:xfrm>
            <a:prstGeom prst="rect">
              <a:avLst/>
            </a:prstGeom>
          </p:spPr>
          <p:txBody>
            <a:bodyPr wrap="none">
              <a:spAutoFit/>
            </a:bodyPr>
            <a:lstStyle/>
            <a:p>
              <a:r>
                <a:rPr lang="en-US" sz="900" dirty="0">
                  <a:solidFill>
                    <a:srgbClr val="2C405A"/>
                  </a:solidFill>
                  <a:latin typeface="Avenir Roman" panose="02000503020000020003" pitchFamily="2" charset="0"/>
                </a:rPr>
                <a:t>Healthcare Provider</a:t>
              </a:r>
              <a:endParaRPr lang="en-US" sz="900" dirty="0"/>
            </a:p>
          </p:txBody>
        </p:sp>
      </p:grpSp>
      <p:sp>
        <p:nvSpPr>
          <p:cNvPr id="56" name="Chevron 55">
            <a:extLst>
              <a:ext uri="{FF2B5EF4-FFF2-40B4-BE49-F238E27FC236}">
                <a16:creationId xmlns:a16="http://schemas.microsoft.com/office/drawing/2014/main" id="{993FE2BE-9FF6-DC4C-BEB3-29A62A25F344}"/>
              </a:ext>
            </a:extLst>
          </p:cNvPr>
          <p:cNvSpPr/>
          <p:nvPr/>
        </p:nvSpPr>
        <p:spPr>
          <a:xfrm rot="10800000">
            <a:off x="7976070" y="2125574"/>
            <a:ext cx="220875" cy="272540"/>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7" name="Chevron 56">
            <a:extLst>
              <a:ext uri="{FF2B5EF4-FFF2-40B4-BE49-F238E27FC236}">
                <a16:creationId xmlns:a16="http://schemas.microsoft.com/office/drawing/2014/main" id="{87CDB743-8FEB-1241-9A45-2A40DE1D3624}"/>
              </a:ext>
            </a:extLst>
          </p:cNvPr>
          <p:cNvSpPr/>
          <p:nvPr/>
        </p:nvSpPr>
        <p:spPr>
          <a:xfrm rot="10800000">
            <a:off x="9032157" y="2122762"/>
            <a:ext cx="220875" cy="272540"/>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8" name="Chevron 57">
            <a:extLst>
              <a:ext uri="{FF2B5EF4-FFF2-40B4-BE49-F238E27FC236}">
                <a16:creationId xmlns:a16="http://schemas.microsoft.com/office/drawing/2014/main" id="{3263EAE2-B985-884E-B39D-274B96E3AC47}"/>
              </a:ext>
            </a:extLst>
          </p:cNvPr>
          <p:cNvSpPr/>
          <p:nvPr/>
        </p:nvSpPr>
        <p:spPr>
          <a:xfrm rot="10800000">
            <a:off x="10082274" y="2127528"/>
            <a:ext cx="220875" cy="272540"/>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59" name="Straight Connector 58">
            <a:extLst>
              <a:ext uri="{FF2B5EF4-FFF2-40B4-BE49-F238E27FC236}">
                <a16:creationId xmlns:a16="http://schemas.microsoft.com/office/drawing/2014/main" id="{EF6F5931-06AA-2944-8FB6-3F27378A9988}"/>
              </a:ext>
            </a:extLst>
          </p:cNvPr>
          <p:cNvCxnSpPr>
            <a:cxnSpLocks/>
          </p:cNvCxnSpPr>
          <p:nvPr/>
        </p:nvCxnSpPr>
        <p:spPr>
          <a:xfrm flipV="1">
            <a:off x="6096000" y="2024008"/>
            <a:ext cx="0" cy="4400628"/>
          </a:xfrm>
          <a:prstGeom prst="line">
            <a:avLst/>
          </a:prstGeom>
          <a:ln>
            <a:solidFill>
              <a:srgbClr val="4571B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0293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2BFC72CB-FF5E-9B4F-B39C-110D74D33F18}"/>
              </a:ext>
            </a:extLst>
          </p:cNvPr>
          <p:cNvSpPr>
            <a:spLocks noGrp="1"/>
          </p:cNvSpPr>
          <p:nvPr>
            <p:ph type="title"/>
          </p:nvPr>
        </p:nvSpPr>
        <p:spPr>
          <a:xfrm>
            <a:off x="838200" y="378429"/>
            <a:ext cx="10515600" cy="1325563"/>
          </a:xfrm>
        </p:spPr>
        <p:txBody>
          <a:bodyPr anchor="ctr">
            <a:normAutofit/>
          </a:bodyPr>
          <a:lstStyle/>
          <a:p>
            <a:pPr algn="ctr"/>
            <a:r>
              <a:rPr lang="en-US" sz="3600" b="0" dirty="0">
                <a:solidFill>
                  <a:srgbClr val="2C405A"/>
                </a:solidFill>
                <a:latin typeface="Avenir Roman" charset="0"/>
              </a:rPr>
              <a:t>Privacy &amp; Security</a:t>
            </a:r>
          </a:p>
        </p:txBody>
      </p:sp>
      <p:pic>
        <p:nvPicPr>
          <p:cNvPr id="11" name="Google Shape;302;p25">
            <a:extLst>
              <a:ext uri="{FF2B5EF4-FFF2-40B4-BE49-F238E27FC236}">
                <a16:creationId xmlns:a16="http://schemas.microsoft.com/office/drawing/2014/main" id="{E7821763-6870-2A45-9F5F-77BC65B80800}"/>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181494" y="2394805"/>
            <a:ext cx="1642126" cy="2631560"/>
          </a:xfrm>
          <a:prstGeom prst="rect">
            <a:avLst/>
          </a:prstGeom>
          <a:noFill/>
          <a:ln>
            <a:noFill/>
          </a:ln>
        </p:spPr>
      </p:pic>
      <p:sp>
        <p:nvSpPr>
          <p:cNvPr id="12" name="Google Shape;303;p25">
            <a:extLst>
              <a:ext uri="{FF2B5EF4-FFF2-40B4-BE49-F238E27FC236}">
                <a16:creationId xmlns:a16="http://schemas.microsoft.com/office/drawing/2014/main" id="{96E5BAF5-4E04-C045-8451-DF4C61762DF3}"/>
              </a:ext>
            </a:extLst>
          </p:cNvPr>
          <p:cNvSpPr txBox="1"/>
          <p:nvPr/>
        </p:nvSpPr>
        <p:spPr>
          <a:xfrm>
            <a:off x="4999306" y="4520479"/>
            <a:ext cx="1185126" cy="407900"/>
          </a:xfrm>
          <a:prstGeom prst="rect">
            <a:avLst/>
          </a:prstGeom>
          <a:noFill/>
          <a:ln>
            <a:noFill/>
          </a:ln>
        </p:spPr>
        <p:txBody>
          <a:bodyPr spcFirstLastPara="1" wrap="square" lIns="68569" tIns="34275" rIns="68569" bIns="34275" anchor="t" anchorCtr="0">
            <a:noAutofit/>
          </a:bodyPr>
          <a:lstStyle/>
          <a:p>
            <a:pPr algn="ctr"/>
            <a:r>
              <a:rPr lang="en-US" sz="1100" b="1" dirty="0">
                <a:solidFill>
                  <a:srgbClr val="2C405A"/>
                </a:solidFill>
                <a:latin typeface="Avenir"/>
                <a:ea typeface="Avenir"/>
                <a:cs typeface="Avenir"/>
                <a:sym typeface="Avenir"/>
              </a:rPr>
              <a:t>HOUSING PROVIDER</a:t>
            </a:r>
            <a:endParaRPr sz="1050" dirty="0"/>
          </a:p>
        </p:txBody>
      </p:sp>
      <p:sp>
        <p:nvSpPr>
          <p:cNvPr id="13" name="Google Shape;304;p25">
            <a:extLst>
              <a:ext uri="{FF2B5EF4-FFF2-40B4-BE49-F238E27FC236}">
                <a16:creationId xmlns:a16="http://schemas.microsoft.com/office/drawing/2014/main" id="{8827550E-89B7-DD4B-B52B-B77AA3CC1661}"/>
              </a:ext>
            </a:extLst>
          </p:cNvPr>
          <p:cNvSpPr txBox="1"/>
          <p:nvPr/>
        </p:nvSpPr>
        <p:spPr>
          <a:xfrm>
            <a:off x="2737506" y="4533867"/>
            <a:ext cx="1382707" cy="238575"/>
          </a:xfrm>
          <a:prstGeom prst="rect">
            <a:avLst/>
          </a:prstGeom>
          <a:noFill/>
          <a:ln>
            <a:noFill/>
          </a:ln>
        </p:spPr>
        <p:txBody>
          <a:bodyPr spcFirstLastPara="1" wrap="square" lIns="68569" tIns="34275" rIns="68569" bIns="34275" anchor="t" anchorCtr="0">
            <a:noAutofit/>
          </a:bodyPr>
          <a:lstStyle/>
          <a:p>
            <a:pPr algn="ctr"/>
            <a:r>
              <a:rPr lang="en-US" sz="1100" b="1" dirty="0">
                <a:solidFill>
                  <a:srgbClr val="2C405A"/>
                </a:solidFill>
                <a:latin typeface="Avenir"/>
                <a:ea typeface="Avenir"/>
                <a:cs typeface="Avenir"/>
                <a:sym typeface="Avenir"/>
              </a:rPr>
              <a:t>CLIENT</a:t>
            </a:r>
            <a:endParaRPr sz="1100" b="1" dirty="0">
              <a:solidFill>
                <a:srgbClr val="2C405A"/>
              </a:solidFill>
              <a:latin typeface="Avenir"/>
              <a:ea typeface="Avenir"/>
              <a:cs typeface="Avenir"/>
              <a:sym typeface="Avenir"/>
            </a:endParaRPr>
          </a:p>
        </p:txBody>
      </p:sp>
      <p:sp>
        <p:nvSpPr>
          <p:cNvPr id="14" name="Google Shape;305;p25">
            <a:extLst>
              <a:ext uri="{FF2B5EF4-FFF2-40B4-BE49-F238E27FC236}">
                <a16:creationId xmlns:a16="http://schemas.microsoft.com/office/drawing/2014/main" id="{BEA3438A-3CCD-9843-B7CC-318B9C3A3A9B}"/>
              </a:ext>
            </a:extLst>
          </p:cNvPr>
          <p:cNvSpPr txBox="1"/>
          <p:nvPr/>
        </p:nvSpPr>
        <p:spPr>
          <a:xfrm>
            <a:off x="7254621" y="2940007"/>
            <a:ext cx="2039537" cy="238575"/>
          </a:xfrm>
          <a:prstGeom prst="rect">
            <a:avLst/>
          </a:prstGeom>
          <a:noFill/>
          <a:ln>
            <a:noFill/>
          </a:ln>
        </p:spPr>
        <p:txBody>
          <a:bodyPr spcFirstLastPara="1" wrap="square" lIns="68569" tIns="34275" rIns="68569" bIns="34275" anchor="t" anchorCtr="0">
            <a:noAutofit/>
          </a:bodyPr>
          <a:lstStyle/>
          <a:p>
            <a:pPr algn="ctr"/>
            <a:r>
              <a:rPr lang="en-US" sz="1100" b="1" dirty="0">
                <a:solidFill>
                  <a:srgbClr val="2C405A"/>
                </a:solidFill>
                <a:latin typeface="Avenir"/>
                <a:ea typeface="Avenir"/>
                <a:cs typeface="Avenir"/>
                <a:sym typeface="Avenir"/>
              </a:rPr>
              <a:t>EMPLOYMENT</a:t>
            </a:r>
            <a:endParaRPr sz="1050" dirty="0"/>
          </a:p>
        </p:txBody>
      </p:sp>
      <p:sp>
        <p:nvSpPr>
          <p:cNvPr id="23" name="Google Shape;306;p25">
            <a:extLst>
              <a:ext uri="{FF2B5EF4-FFF2-40B4-BE49-F238E27FC236}">
                <a16:creationId xmlns:a16="http://schemas.microsoft.com/office/drawing/2014/main" id="{6085BB33-5193-B140-84BD-64C39EAA140D}"/>
              </a:ext>
            </a:extLst>
          </p:cNvPr>
          <p:cNvSpPr txBox="1"/>
          <p:nvPr/>
        </p:nvSpPr>
        <p:spPr>
          <a:xfrm>
            <a:off x="7248313" y="4139127"/>
            <a:ext cx="2039537" cy="238575"/>
          </a:xfrm>
          <a:prstGeom prst="rect">
            <a:avLst/>
          </a:prstGeom>
          <a:noFill/>
          <a:ln>
            <a:noFill/>
          </a:ln>
        </p:spPr>
        <p:txBody>
          <a:bodyPr spcFirstLastPara="1" wrap="square" lIns="68569" tIns="34275" rIns="68569" bIns="34275" anchor="t" anchorCtr="0">
            <a:noAutofit/>
          </a:bodyPr>
          <a:lstStyle/>
          <a:p>
            <a:pPr algn="ctr"/>
            <a:r>
              <a:rPr lang="en-US" sz="1100" b="1" dirty="0">
                <a:solidFill>
                  <a:srgbClr val="2C405A"/>
                </a:solidFill>
                <a:latin typeface="Avenir"/>
                <a:ea typeface="Avenir"/>
                <a:cs typeface="Avenir"/>
                <a:sym typeface="Avenir"/>
              </a:rPr>
              <a:t>DOCTOR</a:t>
            </a:r>
            <a:endParaRPr sz="1100" b="1" dirty="0">
              <a:solidFill>
                <a:srgbClr val="2C405A"/>
              </a:solidFill>
              <a:latin typeface="Avenir"/>
              <a:ea typeface="Avenir"/>
              <a:cs typeface="Avenir"/>
              <a:sym typeface="Avenir"/>
            </a:endParaRPr>
          </a:p>
        </p:txBody>
      </p:sp>
      <p:sp>
        <p:nvSpPr>
          <p:cNvPr id="24" name="Google Shape;307;p25">
            <a:extLst>
              <a:ext uri="{FF2B5EF4-FFF2-40B4-BE49-F238E27FC236}">
                <a16:creationId xmlns:a16="http://schemas.microsoft.com/office/drawing/2014/main" id="{1DCE8B72-33E8-1F45-BFA3-9F2832B6DF7E}"/>
              </a:ext>
            </a:extLst>
          </p:cNvPr>
          <p:cNvSpPr txBox="1"/>
          <p:nvPr/>
        </p:nvSpPr>
        <p:spPr>
          <a:xfrm>
            <a:off x="7285731" y="5360330"/>
            <a:ext cx="2039537" cy="238575"/>
          </a:xfrm>
          <a:prstGeom prst="rect">
            <a:avLst/>
          </a:prstGeom>
          <a:noFill/>
          <a:ln>
            <a:noFill/>
          </a:ln>
        </p:spPr>
        <p:txBody>
          <a:bodyPr spcFirstLastPara="1" wrap="square" lIns="68569" tIns="34275" rIns="68569" bIns="34275" anchor="t" anchorCtr="0">
            <a:noAutofit/>
          </a:bodyPr>
          <a:lstStyle/>
          <a:p>
            <a:pPr algn="ctr"/>
            <a:r>
              <a:rPr lang="en-US" sz="1100" b="1" dirty="0">
                <a:solidFill>
                  <a:srgbClr val="2C405A"/>
                </a:solidFill>
                <a:latin typeface="Avenir"/>
                <a:ea typeface="Avenir"/>
                <a:cs typeface="Avenir"/>
                <a:sym typeface="Avenir"/>
              </a:rPr>
              <a:t>MENTAL HEALTH</a:t>
            </a:r>
            <a:endParaRPr sz="1100" b="1" dirty="0">
              <a:solidFill>
                <a:srgbClr val="2C405A"/>
              </a:solidFill>
              <a:latin typeface="Avenir"/>
              <a:ea typeface="Avenir"/>
              <a:cs typeface="Avenir"/>
              <a:sym typeface="Avenir"/>
            </a:endParaRPr>
          </a:p>
        </p:txBody>
      </p:sp>
      <p:sp>
        <p:nvSpPr>
          <p:cNvPr id="25" name="Google Shape;308;p25">
            <a:extLst>
              <a:ext uri="{FF2B5EF4-FFF2-40B4-BE49-F238E27FC236}">
                <a16:creationId xmlns:a16="http://schemas.microsoft.com/office/drawing/2014/main" id="{DB6967E8-F5AD-1B49-9194-610B7A682E7B}"/>
              </a:ext>
            </a:extLst>
          </p:cNvPr>
          <p:cNvSpPr txBox="1"/>
          <p:nvPr/>
        </p:nvSpPr>
        <p:spPr>
          <a:xfrm>
            <a:off x="8919104" y="4398418"/>
            <a:ext cx="2523444" cy="1081794"/>
          </a:xfrm>
          <a:prstGeom prst="rect">
            <a:avLst/>
          </a:prstGeom>
          <a:noFill/>
          <a:ln>
            <a:noFill/>
          </a:ln>
        </p:spPr>
        <p:txBody>
          <a:bodyPr spcFirstLastPara="1" wrap="square" lIns="71306" tIns="35644" rIns="71306" bIns="35644" anchor="t" anchorCtr="0">
            <a:noAutofit/>
          </a:bodyPr>
          <a:lstStyle/>
          <a:p>
            <a:pPr>
              <a:buClr>
                <a:srgbClr val="798D9E"/>
              </a:buClr>
              <a:buSzPts val="1867"/>
            </a:pPr>
            <a:r>
              <a:rPr lang="en-US" sz="1200" dirty="0">
                <a:solidFill>
                  <a:schemeClr val="tx1">
                    <a:lumMod val="65000"/>
                    <a:lumOff val="35000"/>
                  </a:schemeClr>
                </a:solidFill>
                <a:latin typeface="Avenir"/>
                <a:ea typeface="Avenir"/>
                <a:cs typeface="Avenir"/>
                <a:sym typeface="Avenir"/>
              </a:rPr>
              <a:t>Protected information (e.g. outcomes for Mental Health or Substance Use cases) is restricted from view based on users’ viewing permissions.</a:t>
            </a:r>
            <a:endParaRPr sz="800" dirty="0">
              <a:solidFill>
                <a:schemeClr val="tx1">
                  <a:lumMod val="65000"/>
                  <a:lumOff val="35000"/>
                </a:schemeClr>
              </a:solidFill>
            </a:endParaRPr>
          </a:p>
        </p:txBody>
      </p:sp>
      <p:sp>
        <p:nvSpPr>
          <p:cNvPr id="26" name="Google Shape;309;p25">
            <a:extLst>
              <a:ext uri="{FF2B5EF4-FFF2-40B4-BE49-F238E27FC236}">
                <a16:creationId xmlns:a16="http://schemas.microsoft.com/office/drawing/2014/main" id="{A6BEE958-4CAD-6049-8747-464C43832D59}"/>
              </a:ext>
            </a:extLst>
          </p:cNvPr>
          <p:cNvSpPr txBox="1"/>
          <p:nvPr/>
        </p:nvSpPr>
        <p:spPr>
          <a:xfrm>
            <a:off x="8867494" y="2055495"/>
            <a:ext cx="2575054" cy="876334"/>
          </a:xfrm>
          <a:prstGeom prst="rect">
            <a:avLst/>
          </a:prstGeom>
          <a:noFill/>
          <a:ln>
            <a:noFill/>
          </a:ln>
        </p:spPr>
        <p:txBody>
          <a:bodyPr spcFirstLastPara="1" wrap="square" lIns="68569" tIns="34275" rIns="68569" bIns="34275" anchor="t" anchorCtr="0">
            <a:noAutofit/>
          </a:bodyPr>
          <a:lstStyle/>
          <a:p>
            <a:r>
              <a:rPr lang="en-US" sz="1200" dirty="0">
                <a:solidFill>
                  <a:schemeClr val="tx1">
                    <a:lumMod val="65000"/>
                    <a:lumOff val="35000"/>
                  </a:schemeClr>
                </a:solidFill>
                <a:latin typeface="Avenir"/>
                <a:ea typeface="Avenir"/>
                <a:cs typeface="Avenir"/>
                <a:sym typeface="Avenir"/>
              </a:rPr>
              <a:t>Compliant with Health Insurance Portability and Accountability Act (HIPAA) &amp; Personally Identifiable Information (PII) standards.</a:t>
            </a:r>
            <a:endParaRPr sz="1200" b="1" dirty="0">
              <a:solidFill>
                <a:srgbClr val="2C405A"/>
              </a:solidFill>
              <a:latin typeface="Avenir"/>
              <a:ea typeface="Avenir"/>
              <a:cs typeface="Avenir"/>
              <a:sym typeface="Avenir"/>
            </a:endParaRPr>
          </a:p>
        </p:txBody>
      </p:sp>
      <p:sp>
        <p:nvSpPr>
          <p:cNvPr id="27" name="Google Shape;310;p25">
            <a:extLst>
              <a:ext uri="{FF2B5EF4-FFF2-40B4-BE49-F238E27FC236}">
                <a16:creationId xmlns:a16="http://schemas.microsoft.com/office/drawing/2014/main" id="{EE180768-6430-9440-8253-51D186DD2FCD}"/>
              </a:ext>
            </a:extLst>
          </p:cNvPr>
          <p:cNvSpPr txBox="1"/>
          <p:nvPr/>
        </p:nvSpPr>
        <p:spPr>
          <a:xfrm>
            <a:off x="8867494" y="3370262"/>
            <a:ext cx="2469021" cy="715725"/>
          </a:xfrm>
          <a:prstGeom prst="rect">
            <a:avLst/>
          </a:prstGeom>
          <a:noFill/>
          <a:ln>
            <a:noFill/>
          </a:ln>
        </p:spPr>
        <p:txBody>
          <a:bodyPr spcFirstLastPara="1" wrap="square" lIns="68569" tIns="34275" rIns="68569" bIns="34275" anchor="t" anchorCtr="0">
            <a:noAutofit/>
          </a:bodyPr>
          <a:lstStyle/>
          <a:p>
            <a:r>
              <a:rPr lang="en-US" sz="1200" dirty="0">
                <a:solidFill>
                  <a:schemeClr val="tx1">
                    <a:lumMod val="65000"/>
                    <a:lumOff val="35000"/>
                  </a:schemeClr>
                </a:solidFill>
                <a:latin typeface="Avenir"/>
                <a:ea typeface="Avenir"/>
                <a:cs typeface="Avenir"/>
                <a:sym typeface="Avenir"/>
              </a:rPr>
              <a:t>Compliant with Security &amp; Data Storage Standards and Breach &amp; Enforcement Rules.</a:t>
            </a:r>
            <a:endParaRPr sz="800" dirty="0">
              <a:solidFill>
                <a:schemeClr val="tx1">
                  <a:lumMod val="65000"/>
                  <a:lumOff val="35000"/>
                </a:schemeClr>
              </a:solidFill>
            </a:endParaRPr>
          </a:p>
        </p:txBody>
      </p:sp>
      <p:sp>
        <p:nvSpPr>
          <p:cNvPr id="28" name="Google Shape;312;p25">
            <a:extLst>
              <a:ext uri="{FF2B5EF4-FFF2-40B4-BE49-F238E27FC236}">
                <a16:creationId xmlns:a16="http://schemas.microsoft.com/office/drawing/2014/main" id="{A020E765-DF74-8742-94F2-15F04A9260CB}"/>
              </a:ext>
            </a:extLst>
          </p:cNvPr>
          <p:cNvSpPr/>
          <p:nvPr/>
        </p:nvSpPr>
        <p:spPr>
          <a:xfrm>
            <a:off x="3137916" y="5018405"/>
            <a:ext cx="2876313" cy="1208075"/>
          </a:xfrm>
          <a:prstGeom prst="rect">
            <a:avLst/>
          </a:prstGeom>
          <a:solidFill>
            <a:srgbClr val="2C405A"/>
          </a:solidFill>
          <a:ln w="12700" cap="flat" cmpd="sng">
            <a:solidFill>
              <a:srgbClr val="4F7DC2"/>
            </a:solidFill>
            <a:prstDash val="solid"/>
            <a:miter lim="800000"/>
            <a:headEnd type="none" w="sm" len="sm"/>
            <a:tailEnd type="none" w="sm" len="sm"/>
          </a:ln>
        </p:spPr>
        <p:txBody>
          <a:bodyPr spcFirstLastPara="1" wrap="square" lIns="68569" tIns="34275" rIns="68569" bIns="34275" anchor="ctr" anchorCtr="0">
            <a:noAutofit/>
          </a:bodyPr>
          <a:lstStyle/>
          <a:p>
            <a:pPr algn="ctr"/>
            <a:r>
              <a:rPr lang="en-US" sz="1050" dirty="0">
                <a:solidFill>
                  <a:schemeClr val="lt1"/>
                </a:solidFill>
                <a:latin typeface="Avenir"/>
                <a:ea typeface="Avenir"/>
                <a:cs typeface="Avenir"/>
                <a:sym typeface="Avenir"/>
              </a:rPr>
              <a:t>Informed consent is requested by the system ONCE, before the first referral is made. Clients consent to have their information shared in order to receive services from network partners.</a:t>
            </a:r>
            <a:endParaRPr sz="1100" dirty="0"/>
          </a:p>
        </p:txBody>
      </p:sp>
      <p:grpSp>
        <p:nvGrpSpPr>
          <p:cNvPr id="29" name="Group 28">
            <a:extLst>
              <a:ext uri="{FF2B5EF4-FFF2-40B4-BE49-F238E27FC236}">
                <a16:creationId xmlns:a16="http://schemas.microsoft.com/office/drawing/2014/main" id="{CE4F64DB-DA21-4647-AD8A-125B37773DA9}"/>
              </a:ext>
            </a:extLst>
          </p:cNvPr>
          <p:cNvGrpSpPr/>
          <p:nvPr/>
        </p:nvGrpSpPr>
        <p:grpSpPr>
          <a:xfrm>
            <a:off x="578045" y="2146909"/>
            <a:ext cx="1968399" cy="3249532"/>
            <a:chOff x="1001317" y="2234903"/>
            <a:chExt cx="1658561" cy="2843919"/>
          </a:xfrm>
        </p:grpSpPr>
        <p:pic>
          <p:nvPicPr>
            <p:cNvPr id="30" name="Google Shape;311;p25" descr="cconsent.jpg">
              <a:extLst>
                <a:ext uri="{FF2B5EF4-FFF2-40B4-BE49-F238E27FC236}">
                  <a16:creationId xmlns:a16="http://schemas.microsoft.com/office/drawing/2014/main" id="{1810BEF7-79C7-5C49-A56F-3AF90633FFA0}"/>
                </a:ext>
              </a:extLst>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1001317" y="2234903"/>
              <a:ext cx="1658561" cy="2843919"/>
            </a:xfrm>
            <a:prstGeom prst="rect">
              <a:avLst/>
            </a:prstGeom>
            <a:noFill/>
            <a:ln w="9525" cap="flat" cmpd="sng">
              <a:solidFill>
                <a:srgbClr val="4472C4"/>
              </a:solidFill>
              <a:prstDash val="solid"/>
              <a:round/>
              <a:headEnd type="none" w="sm" len="sm"/>
              <a:tailEnd type="none" w="sm" len="sm"/>
            </a:ln>
          </p:spPr>
        </p:pic>
        <p:sp>
          <p:nvSpPr>
            <p:cNvPr id="31" name="Google Shape;313;p25">
              <a:extLst>
                <a:ext uri="{FF2B5EF4-FFF2-40B4-BE49-F238E27FC236}">
                  <a16:creationId xmlns:a16="http://schemas.microsoft.com/office/drawing/2014/main" id="{2F521A29-C0A3-964B-9885-031E50F5D64A}"/>
                </a:ext>
              </a:extLst>
            </p:cNvPr>
            <p:cNvSpPr/>
            <p:nvPr/>
          </p:nvSpPr>
          <p:spPr>
            <a:xfrm>
              <a:off x="1061753" y="2468718"/>
              <a:ext cx="1492698" cy="278143"/>
            </a:xfrm>
            <a:prstGeom prst="rect">
              <a:avLst/>
            </a:prstGeom>
            <a:solidFill>
              <a:schemeClr val="lt1"/>
            </a:solidFill>
            <a:ln>
              <a:noFill/>
            </a:ln>
          </p:spPr>
          <p:txBody>
            <a:bodyPr spcFirstLastPara="1" wrap="square" lIns="68569" tIns="34275" rIns="68569" bIns="34275" anchor="ctr" anchorCtr="0">
              <a:noAutofit/>
            </a:bodyPr>
            <a:lstStyle/>
            <a:p>
              <a:pPr algn="ctr"/>
              <a:r>
                <a:rPr lang="en-US" sz="500" b="1" dirty="0">
                  <a:solidFill>
                    <a:srgbClr val="7F7F7F"/>
                  </a:solidFill>
                  <a:latin typeface="Avenir"/>
                  <a:ea typeface="Avenir"/>
                  <a:cs typeface="Avenir"/>
                  <a:sym typeface="Avenir"/>
                </a:rPr>
                <a:t>INFORMED CONSENT FOR PARTICIPATION &amp; INFORMATION SHARING</a:t>
              </a:r>
              <a:endParaRPr sz="1050" dirty="0"/>
            </a:p>
          </p:txBody>
        </p:sp>
      </p:grpSp>
      <p:pic>
        <p:nvPicPr>
          <p:cNvPr id="32" name="Google Shape;315;p25">
            <a:extLst>
              <a:ext uri="{FF2B5EF4-FFF2-40B4-BE49-F238E27FC236}">
                <a16:creationId xmlns:a16="http://schemas.microsoft.com/office/drawing/2014/main" id="{CDBC84BC-65E8-344C-88F9-C08B8A1BC07A}"/>
              </a:ext>
            </a:extLst>
          </p:cNvPr>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4159704" y="3524802"/>
            <a:ext cx="832738" cy="342409"/>
          </a:xfrm>
          <a:prstGeom prst="rect">
            <a:avLst/>
          </a:prstGeom>
          <a:noFill/>
          <a:ln>
            <a:noFill/>
          </a:ln>
        </p:spPr>
      </p:pic>
      <p:grpSp>
        <p:nvGrpSpPr>
          <p:cNvPr id="33" name="Google Shape;317;p25">
            <a:extLst>
              <a:ext uri="{FF2B5EF4-FFF2-40B4-BE49-F238E27FC236}">
                <a16:creationId xmlns:a16="http://schemas.microsoft.com/office/drawing/2014/main" id="{40FA9612-AAC9-0C4F-BE83-CC5E10C0C92C}"/>
              </a:ext>
            </a:extLst>
          </p:cNvPr>
          <p:cNvGrpSpPr/>
          <p:nvPr/>
        </p:nvGrpSpPr>
        <p:grpSpPr>
          <a:xfrm>
            <a:off x="7722241" y="2068988"/>
            <a:ext cx="1069006" cy="924397"/>
            <a:chOff x="13034491" y="251784"/>
            <a:chExt cx="1727879" cy="1467763"/>
          </a:xfrm>
        </p:grpSpPr>
        <p:pic>
          <p:nvPicPr>
            <p:cNvPr id="34" name="Google Shape;318;p25">
              <a:extLst>
                <a:ext uri="{FF2B5EF4-FFF2-40B4-BE49-F238E27FC236}">
                  <a16:creationId xmlns:a16="http://schemas.microsoft.com/office/drawing/2014/main" id="{16503304-D06A-964F-B600-66785EA41092}"/>
                </a:ext>
              </a:extLst>
            </p:cNvPr>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13034491" y="254205"/>
              <a:ext cx="1727879" cy="1465342"/>
            </a:xfrm>
            <a:prstGeom prst="rect">
              <a:avLst/>
            </a:prstGeom>
            <a:noFill/>
            <a:ln>
              <a:noFill/>
            </a:ln>
          </p:spPr>
        </p:pic>
        <p:sp>
          <p:nvSpPr>
            <p:cNvPr id="35" name="Google Shape;319;p25">
              <a:extLst>
                <a:ext uri="{FF2B5EF4-FFF2-40B4-BE49-F238E27FC236}">
                  <a16:creationId xmlns:a16="http://schemas.microsoft.com/office/drawing/2014/main" id="{A6D52178-5588-DF42-9A1E-2CF224587957}"/>
                </a:ext>
              </a:extLst>
            </p:cNvPr>
            <p:cNvSpPr/>
            <p:nvPr/>
          </p:nvSpPr>
          <p:spPr>
            <a:xfrm>
              <a:off x="13189425" y="251784"/>
              <a:ext cx="1443519" cy="1357038"/>
            </a:xfrm>
            <a:prstGeom prst="ellipse">
              <a:avLst/>
            </a:prstGeom>
            <a:noFill/>
            <a:ln w="25400" cap="flat" cmpd="sng">
              <a:solidFill>
                <a:srgbClr val="2C405A"/>
              </a:solidFill>
              <a:prstDash val="solid"/>
              <a:miter lim="800000"/>
              <a:headEnd type="none" w="sm" len="sm"/>
              <a:tailEnd type="none" w="sm" len="sm"/>
            </a:ln>
          </p:spPr>
          <p:txBody>
            <a:bodyPr spcFirstLastPara="1" wrap="square" lIns="68569" tIns="34275" rIns="68569" bIns="34275" anchor="ctr" anchorCtr="0">
              <a:noAutofit/>
            </a:bodyPr>
            <a:lstStyle/>
            <a:p>
              <a:pPr algn="ctr"/>
              <a:endParaRPr sz="1350" dirty="0">
                <a:solidFill>
                  <a:schemeClr val="lt1"/>
                </a:solidFill>
                <a:latin typeface="Calibri"/>
                <a:ea typeface="Calibri"/>
                <a:cs typeface="Calibri"/>
                <a:sym typeface="Calibri"/>
              </a:endParaRPr>
            </a:p>
          </p:txBody>
        </p:sp>
      </p:grpSp>
      <p:grpSp>
        <p:nvGrpSpPr>
          <p:cNvPr id="36" name="Google Shape;320;p25">
            <a:extLst>
              <a:ext uri="{FF2B5EF4-FFF2-40B4-BE49-F238E27FC236}">
                <a16:creationId xmlns:a16="http://schemas.microsoft.com/office/drawing/2014/main" id="{185B154B-A770-3E49-BE9B-3794B516446B}"/>
              </a:ext>
            </a:extLst>
          </p:cNvPr>
          <p:cNvGrpSpPr/>
          <p:nvPr/>
        </p:nvGrpSpPr>
        <p:grpSpPr>
          <a:xfrm>
            <a:off x="7768921" y="4441977"/>
            <a:ext cx="1055740" cy="994406"/>
            <a:chOff x="3057560" y="3020330"/>
            <a:chExt cx="1775601" cy="1636663"/>
          </a:xfrm>
        </p:grpSpPr>
        <p:pic>
          <p:nvPicPr>
            <p:cNvPr id="37" name="Google Shape;321;p25">
              <a:extLst>
                <a:ext uri="{FF2B5EF4-FFF2-40B4-BE49-F238E27FC236}">
                  <a16:creationId xmlns:a16="http://schemas.microsoft.com/office/drawing/2014/main" id="{43A29CA9-88D4-8145-B013-CB4E3BF73C08}"/>
                </a:ext>
              </a:extLst>
            </p:cNvPr>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3057560" y="3020330"/>
              <a:ext cx="1775601" cy="1636663"/>
            </a:xfrm>
            <a:prstGeom prst="rect">
              <a:avLst/>
            </a:prstGeom>
            <a:noFill/>
            <a:ln>
              <a:noFill/>
            </a:ln>
          </p:spPr>
        </p:pic>
        <p:sp>
          <p:nvSpPr>
            <p:cNvPr id="38" name="Google Shape;322;p25">
              <a:extLst>
                <a:ext uri="{FF2B5EF4-FFF2-40B4-BE49-F238E27FC236}">
                  <a16:creationId xmlns:a16="http://schemas.microsoft.com/office/drawing/2014/main" id="{FCE14B4C-25C3-954E-B4EE-7DDEF8347EE7}"/>
                </a:ext>
              </a:extLst>
            </p:cNvPr>
            <p:cNvSpPr/>
            <p:nvPr/>
          </p:nvSpPr>
          <p:spPr>
            <a:xfrm>
              <a:off x="3160706" y="3034664"/>
              <a:ext cx="1495081" cy="1497156"/>
            </a:xfrm>
            <a:prstGeom prst="ellipse">
              <a:avLst/>
            </a:prstGeom>
            <a:noFill/>
            <a:ln w="25400" cap="flat" cmpd="sng">
              <a:solidFill>
                <a:srgbClr val="2C405A"/>
              </a:solidFill>
              <a:prstDash val="solid"/>
              <a:miter lim="800000"/>
              <a:headEnd type="none" w="sm" len="sm"/>
              <a:tailEnd type="none" w="sm" len="sm"/>
            </a:ln>
          </p:spPr>
          <p:txBody>
            <a:bodyPr spcFirstLastPara="1" wrap="square" lIns="68569" tIns="34275" rIns="68569" bIns="34275" anchor="ctr" anchorCtr="0">
              <a:noAutofit/>
            </a:bodyPr>
            <a:lstStyle/>
            <a:p>
              <a:pPr algn="ctr"/>
              <a:endParaRPr sz="1350" dirty="0">
                <a:solidFill>
                  <a:schemeClr val="lt1"/>
                </a:solidFill>
                <a:latin typeface="Calibri"/>
                <a:ea typeface="Calibri"/>
                <a:cs typeface="Calibri"/>
                <a:sym typeface="Calibri"/>
              </a:endParaRPr>
            </a:p>
          </p:txBody>
        </p:sp>
      </p:grpSp>
      <p:grpSp>
        <p:nvGrpSpPr>
          <p:cNvPr id="39" name="Google Shape;326;p25">
            <a:extLst>
              <a:ext uri="{FF2B5EF4-FFF2-40B4-BE49-F238E27FC236}">
                <a16:creationId xmlns:a16="http://schemas.microsoft.com/office/drawing/2014/main" id="{E3064C03-02C9-B248-94B5-0499E010C77B}"/>
              </a:ext>
            </a:extLst>
          </p:cNvPr>
          <p:cNvGrpSpPr/>
          <p:nvPr/>
        </p:nvGrpSpPr>
        <p:grpSpPr>
          <a:xfrm>
            <a:off x="7732667" y="3211311"/>
            <a:ext cx="986531" cy="983567"/>
            <a:chOff x="9962019" y="3190708"/>
            <a:chExt cx="1106994" cy="1081146"/>
          </a:xfrm>
        </p:grpSpPr>
        <p:pic>
          <p:nvPicPr>
            <p:cNvPr id="40" name="Google Shape;327;p25">
              <a:extLst>
                <a:ext uri="{FF2B5EF4-FFF2-40B4-BE49-F238E27FC236}">
                  <a16:creationId xmlns:a16="http://schemas.microsoft.com/office/drawing/2014/main" id="{983079E5-CD75-AE43-B0A6-45DB3B329E4C}"/>
                </a:ext>
              </a:extLst>
            </p:cNvPr>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a:off x="9962019" y="3192862"/>
              <a:ext cx="1100570" cy="1078992"/>
            </a:xfrm>
            <a:prstGeom prst="rect">
              <a:avLst/>
            </a:prstGeom>
            <a:noFill/>
            <a:ln>
              <a:noFill/>
            </a:ln>
          </p:spPr>
        </p:pic>
        <p:sp>
          <p:nvSpPr>
            <p:cNvPr id="41" name="Google Shape;328;p25">
              <a:extLst>
                <a:ext uri="{FF2B5EF4-FFF2-40B4-BE49-F238E27FC236}">
                  <a16:creationId xmlns:a16="http://schemas.microsoft.com/office/drawing/2014/main" id="{ACED0552-F75D-3D48-ACAF-529EFCAD4563}"/>
                </a:ext>
              </a:extLst>
            </p:cNvPr>
            <p:cNvSpPr/>
            <p:nvPr/>
          </p:nvSpPr>
          <p:spPr>
            <a:xfrm>
              <a:off x="10063173" y="3190708"/>
              <a:ext cx="1005840" cy="1005840"/>
            </a:xfrm>
            <a:prstGeom prst="ellipse">
              <a:avLst/>
            </a:prstGeom>
            <a:noFill/>
            <a:ln w="25400" cap="flat" cmpd="sng">
              <a:solidFill>
                <a:srgbClr val="2C405A"/>
              </a:solidFill>
              <a:prstDash val="solid"/>
              <a:miter lim="800000"/>
              <a:headEnd type="none" w="sm" len="sm"/>
              <a:tailEnd type="none" w="sm" len="sm"/>
            </a:ln>
          </p:spPr>
          <p:txBody>
            <a:bodyPr spcFirstLastPara="1" wrap="square" lIns="68569" tIns="34275" rIns="68569" bIns="34275" anchor="ctr" anchorCtr="0">
              <a:noAutofit/>
            </a:bodyPr>
            <a:lstStyle/>
            <a:p>
              <a:pPr algn="ctr"/>
              <a:endParaRPr sz="1350" dirty="0">
                <a:solidFill>
                  <a:schemeClr val="lt1"/>
                </a:solidFill>
                <a:latin typeface="Calibri"/>
                <a:ea typeface="Calibri"/>
                <a:cs typeface="Calibri"/>
                <a:sym typeface="Calibri"/>
              </a:endParaRPr>
            </a:p>
          </p:txBody>
        </p:sp>
      </p:grpSp>
      <p:grpSp>
        <p:nvGrpSpPr>
          <p:cNvPr id="42" name="Group 41">
            <a:extLst>
              <a:ext uri="{FF2B5EF4-FFF2-40B4-BE49-F238E27FC236}">
                <a16:creationId xmlns:a16="http://schemas.microsoft.com/office/drawing/2014/main" id="{04DF3112-9B2B-D644-94B4-B4EA8C187E84}"/>
              </a:ext>
            </a:extLst>
          </p:cNvPr>
          <p:cNvGrpSpPr/>
          <p:nvPr/>
        </p:nvGrpSpPr>
        <p:grpSpPr>
          <a:xfrm>
            <a:off x="2603768" y="3027339"/>
            <a:ext cx="1601863" cy="1481617"/>
            <a:chOff x="2357555" y="2986254"/>
            <a:chExt cx="1601863" cy="1481617"/>
          </a:xfrm>
        </p:grpSpPr>
        <p:pic>
          <p:nvPicPr>
            <p:cNvPr id="43" name="Picture 42">
              <a:extLst>
                <a:ext uri="{FF2B5EF4-FFF2-40B4-BE49-F238E27FC236}">
                  <a16:creationId xmlns:a16="http://schemas.microsoft.com/office/drawing/2014/main" id="{580A156C-37B3-D44D-888D-109A4F69A9DF}"/>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rot="21354141">
              <a:off x="2357555" y="2986254"/>
              <a:ext cx="1601863" cy="1481617"/>
            </a:xfrm>
            <a:prstGeom prst="rect">
              <a:avLst/>
            </a:prstGeom>
            <a:ln>
              <a:noFill/>
            </a:ln>
            <a:effectLst/>
          </p:spPr>
        </p:pic>
        <p:sp>
          <p:nvSpPr>
            <p:cNvPr id="44" name="Oval 43">
              <a:extLst>
                <a:ext uri="{FF2B5EF4-FFF2-40B4-BE49-F238E27FC236}">
                  <a16:creationId xmlns:a16="http://schemas.microsoft.com/office/drawing/2014/main" id="{68F69742-C73A-D942-903B-07CBF0710314}"/>
                </a:ext>
              </a:extLst>
            </p:cNvPr>
            <p:cNvSpPr/>
            <p:nvPr/>
          </p:nvSpPr>
          <p:spPr>
            <a:xfrm>
              <a:off x="2484337" y="2992533"/>
              <a:ext cx="1396620" cy="1396620"/>
            </a:xfrm>
            <a:prstGeom prst="ellipse">
              <a:avLst/>
            </a:prstGeom>
            <a:noFill/>
            <a:ln w="25400">
              <a:solidFill>
                <a:srgbClr val="2C40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066F0611-121B-CE47-9EE7-DEDB9DA3D4FE}"/>
              </a:ext>
            </a:extLst>
          </p:cNvPr>
          <p:cNvGrpSpPr/>
          <p:nvPr/>
        </p:nvGrpSpPr>
        <p:grpSpPr>
          <a:xfrm>
            <a:off x="4883312" y="2972000"/>
            <a:ext cx="1425498" cy="1458238"/>
            <a:chOff x="4352000" y="2975685"/>
            <a:chExt cx="1425498" cy="1458238"/>
          </a:xfrm>
        </p:grpSpPr>
        <p:pic>
          <p:nvPicPr>
            <p:cNvPr id="46" name="Picture 45">
              <a:extLst>
                <a:ext uri="{FF2B5EF4-FFF2-40B4-BE49-F238E27FC236}">
                  <a16:creationId xmlns:a16="http://schemas.microsoft.com/office/drawing/2014/main" id="{170EDDD2-FFD7-4040-901F-1DC1DA807EA0}"/>
                </a:ext>
              </a:extLst>
            </p:cNvPr>
            <p:cNvPicPr>
              <a:picLocks/>
            </p:cNvPicPr>
            <p:nvPr/>
          </p:nvPicPr>
          <p:blipFill rotWithShape="1">
            <a:blip r:embed="rId10" cstate="screen">
              <a:extLst>
                <a:ext uri="{28A0092B-C50C-407E-A947-70E740481C1C}">
                  <a14:useLocalDpi xmlns:a14="http://schemas.microsoft.com/office/drawing/2010/main"/>
                </a:ext>
              </a:extLst>
            </a:blip>
            <a:srcRect/>
            <a:stretch/>
          </p:blipFill>
          <p:spPr>
            <a:xfrm>
              <a:off x="4352000" y="2975685"/>
              <a:ext cx="1425498" cy="1458238"/>
            </a:xfrm>
            <a:prstGeom prst="rect">
              <a:avLst/>
            </a:prstGeom>
            <a:effectLst/>
          </p:spPr>
        </p:pic>
        <p:sp>
          <p:nvSpPr>
            <p:cNvPr id="47" name="Oval 46">
              <a:extLst>
                <a:ext uri="{FF2B5EF4-FFF2-40B4-BE49-F238E27FC236}">
                  <a16:creationId xmlns:a16="http://schemas.microsoft.com/office/drawing/2014/main" id="{BB25E4C9-9405-F045-A1ED-6FDDF276C1DA}"/>
                </a:ext>
              </a:extLst>
            </p:cNvPr>
            <p:cNvSpPr/>
            <p:nvPr/>
          </p:nvSpPr>
          <p:spPr>
            <a:xfrm>
              <a:off x="4362633" y="2993175"/>
              <a:ext cx="1396620" cy="1396620"/>
            </a:xfrm>
            <a:prstGeom prst="ellipse">
              <a:avLst/>
            </a:prstGeom>
            <a:noFill/>
            <a:ln w="25400" cap="flat" cmpd="sng" algn="ctr">
              <a:solidFill>
                <a:srgbClr val="2C405A"/>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
                <a:cs typeface=""/>
              </a:endParaRPr>
            </a:p>
          </p:txBody>
        </p:sp>
      </p:grpSp>
      <p:sp>
        <p:nvSpPr>
          <p:cNvPr id="48" name="Rectangle 47">
            <a:extLst>
              <a:ext uri="{FF2B5EF4-FFF2-40B4-BE49-F238E27FC236}">
                <a16:creationId xmlns:a16="http://schemas.microsoft.com/office/drawing/2014/main" id="{814A4ED1-5F2F-1540-8DE8-742A9A01E83F}"/>
              </a:ext>
            </a:extLst>
          </p:cNvPr>
          <p:cNvSpPr/>
          <p:nvPr/>
        </p:nvSpPr>
        <p:spPr>
          <a:xfrm>
            <a:off x="322217" y="1818155"/>
            <a:ext cx="11451772" cy="200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9" name="Straight Connector 48">
            <a:extLst>
              <a:ext uri="{FF2B5EF4-FFF2-40B4-BE49-F238E27FC236}">
                <a16:creationId xmlns:a16="http://schemas.microsoft.com/office/drawing/2014/main" id="{7224630E-2135-EC49-A6C3-BE01991AF712}"/>
              </a:ext>
            </a:extLst>
          </p:cNvPr>
          <p:cNvCxnSpPr/>
          <p:nvPr/>
        </p:nvCxnSpPr>
        <p:spPr>
          <a:xfrm>
            <a:off x="457200" y="1617177"/>
            <a:ext cx="11247120" cy="0"/>
          </a:xfrm>
          <a:prstGeom prst="line">
            <a:avLst/>
          </a:prstGeom>
          <a:ln>
            <a:solidFill>
              <a:srgbClr val="4571B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00790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Google Shape;308;p25">
            <a:extLst>
              <a:ext uri="{FF2B5EF4-FFF2-40B4-BE49-F238E27FC236}">
                <a16:creationId xmlns:a16="http://schemas.microsoft.com/office/drawing/2014/main" id="{723634E0-58B3-EA46-9B47-5EA93D4308F7}"/>
              </a:ext>
            </a:extLst>
          </p:cNvPr>
          <p:cNvCxnSpPr/>
          <p:nvPr/>
        </p:nvCxnSpPr>
        <p:spPr>
          <a:xfrm rot="10800000" flipH="1">
            <a:off x="8184709" y="4136156"/>
            <a:ext cx="2147700" cy="11100"/>
          </a:xfrm>
          <a:prstGeom prst="straightConnector1">
            <a:avLst/>
          </a:prstGeom>
          <a:noFill/>
          <a:ln w="31750" cap="flat" cmpd="sng">
            <a:solidFill>
              <a:srgbClr val="2C405A"/>
            </a:solidFill>
            <a:prstDash val="solid"/>
            <a:miter lim="800000"/>
            <a:headEnd type="none" w="sm" len="sm"/>
            <a:tailEnd type="triangle" w="med" len="med"/>
          </a:ln>
        </p:spPr>
      </p:cxnSp>
      <p:cxnSp>
        <p:nvCxnSpPr>
          <p:cNvPr id="11" name="Google Shape;315;p25">
            <a:extLst>
              <a:ext uri="{FF2B5EF4-FFF2-40B4-BE49-F238E27FC236}">
                <a16:creationId xmlns:a16="http://schemas.microsoft.com/office/drawing/2014/main" id="{7206EC08-A8D7-D04D-AE7D-7047B594EF6B}"/>
              </a:ext>
            </a:extLst>
          </p:cNvPr>
          <p:cNvCxnSpPr/>
          <p:nvPr/>
        </p:nvCxnSpPr>
        <p:spPr>
          <a:xfrm rot="10800000" flipH="1">
            <a:off x="9030258" y="3352567"/>
            <a:ext cx="362100" cy="792000"/>
          </a:xfrm>
          <a:prstGeom prst="straightConnector1">
            <a:avLst/>
          </a:prstGeom>
          <a:noFill/>
          <a:ln w="12700" cap="flat" cmpd="sng">
            <a:solidFill>
              <a:srgbClr val="2C405A"/>
            </a:solidFill>
            <a:prstDash val="dot"/>
            <a:miter lim="800000"/>
            <a:headEnd type="none" w="sm" len="sm"/>
            <a:tailEnd type="triangle" w="med" len="med"/>
          </a:ln>
        </p:spPr>
      </p:cxnSp>
      <p:cxnSp>
        <p:nvCxnSpPr>
          <p:cNvPr id="12" name="Google Shape;316;p25">
            <a:extLst>
              <a:ext uri="{FF2B5EF4-FFF2-40B4-BE49-F238E27FC236}">
                <a16:creationId xmlns:a16="http://schemas.microsoft.com/office/drawing/2014/main" id="{6EBF92E7-4E4B-B348-AE98-301E70A6835D}"/>
              </a:ext>
            </a:extLst>
          </p:cNvPr>
          <p:cNvCxnSpPr/>
          <p:nvPr/>
        </p:nvCxnSpPr>
        <p:spPr>
          <a:xfrm rot="10800000" flipH="1">
            <a:off x="9030229" y="3715251"/>
            <a:ext cx="800100" cy="421500"/>
          </a:xfrm>
          <a:prstGeom prst="straightConnector1">
            <a:avLst/>
          </a:prstGeom>
          <a:noFill/>
          <a:ln w="12700" cap="flat" cmpd="sng">
            <a:solidFill>
              <a:srgbClr val="2C405A"/>
            </a:solidFill>
            <a:prstDash val="dot"/>
            <a:miter lim="800000"/>
            <a:headEnd type="none" w="sm" len="sm"/>
            <a:tailEnd type="triangle" w="med" len="med"/>
          </a:ln>
        </p:spPr>
      </p:cxnSp>
      <p:cxnSp>
        <p:nvCxnSpPr>
          <p:cNvPr id="13" name="Google Shape;317;p25">
            <a:extLst>
              <a:ext uri="{FF2B5EF4-FFF2-40B4-BE49-F238E27FC236}">
                <a16:creationId xmlns:a16="http://schemas.microsoft.com/office/drawing/2014/main" id="{250B93E9-FF62-B844-8859-F5B2D4BBB42D}"/>
              </a:ext>
            </a:extLst>
          </p:cNvPr>
          <p:cNvCxnSpPr/>
          <p:nvPr/>
        </p:nvCxnSpPr>
        <p:spPr>
          <a:xfrm>
            <a:off x="9038775" y="4144567"/>
            <a:ext cx="235800" cy="709200"/>
          </a:xfrm>
          <a:prstGeom prst="straightConnector1">
            <a:avLst/>
          </a:prstGeom>
          <a:noFill/>
          <a:ln w="12700" cap="flat" cmpd="sng">
            <a:solidFill>
              <a:srgbClr val="2C405A"/>
            </a:solidFill>
            <a:prstDash val="dot"/>
            <a:miter lim="800000"/>
            <a:headEnd type="none" w="sm" len="sm"/>
            <a:tailEnd type="triangle" w="med" len="med"/>
          </a:ln>
        </p:spPr>
      </p:cxnSp>
      <p:cxnSp>
        <p:nvCxnSpPr>
          <p:cNvPr id="14" name="Google Shape;318;p25">
            <a:extLst>
              <a:ext uri="{FF2B5EF4-FFF2-40B4-BE49-F238E27FC236}">
                <a16:creationId xmlns:a16="http://schemas.microsoft.com/office/drawing/2014/main" id="{E39CD922-90E8-9C4B-8337-EE59C3358DBD}"/>
              </a:ext>
            </a:extLst>
          </p:cNvPr>
          <p:cNvCxnSpPr/>
          <p:nvPr/>
        </p:nvCxnSpPr>
        <p:spPr>
          <a:xfrm>
            <a:off x="9016000" y="4113737"/>
            <a:ext cx="748800" cy="435900"/>
          </a:xfrm>
          <a:prstGeom prst="straightConnector1">
            <a:avLst/>
          </a:prstGeom>
          <a:noFill/>
          <a:ln w="12700" cap="flat" cmpd="sng">
            <a:solidFill>
              <a:srgbClr val="2C405A"/>
            </a:solidFill>
            <a:prstDash val="dot"/>
            <a:miter lim="800000"/>
            <a:headEnd type="none" w="sm" len="sm"/>
            <a:tailEnd type="triangle" w="med" len="med"/>
          </a:ln>
        </p:spPr>
      </p:cxnSp>
      <p:pic>
        <p:nvPicPr>
          <p:cNvPr id="23" name="Google Shape;274;p24">
            <a:extLst>
              <a:ext uri="{FF2B5EF4-FFF2-40B4-BE49-F238E27FC236}">
                <a16:creationId xmlns:a16="http://schemas.microsoft.com/office/drawing/2014/main" id="{BE05ADCF-7C29-144D-87AF-78872FBE563E}"/>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588904" y="3459250"/>
            <a:ext cx="1444296" cy="1437581"/>
          </a:xfrm>
          <a:prstGeom prst="rect">
            <a:avLst/>
          </a:prstGeom>
          <a:noFill/>
          <a:ln>
            <a:noFill/>
          </a:ln>
        </p:spPr>
      </p:pic>
      <p:sp>
        <p:nvSpPr>
          <p:cNvPr id="24" name="Google Shape;296;p25">
            <a:extLst>
              <a:ext uri="{FF2B5EF4-FFF2-40B4-BE49-F238E27FC236}">
                <a16:creationId xmlns:a16="http://schemas.microsoft.com/office/drawing/2014/main" id="{C22D77A7-BE64-9749-83B5-A2424BE1BFA8}"/>
              </a:ext>
            </a:extLst>
          </p:cNvPr>
          <p:cNvSpPr txBox="1"/>
          <p:nvPr/>
        </p:nvSpPr>
        <p:spPr>
          <a:xfrm>
            <a:off x="468548" y="4941281"/>
            <a:ext cx="897600" cy="313800"/>
          </a:xfrm>
          <a:prstGeom prst="rect">
            <a:avLst/>
          </a:prstGeom>
          <a:noFill/>
          <a:ln>
            <a:noFill/>
          </a:ln>
        </p:spPr>
        <p:txBody>
          <a:bodyPr spcFirstLastPara="1" wrap="square" lIns="91425" tIns="45700" rIns="91425" bIns="45700" anchor="t" anchorCtr="0">
            <a:noAutofit/>
          </a:bodyPr>
          <a:lstStyle/>
          <a:p>
            <a:pPr algn="ctr">
              <a:buSzPts val="1400"/>
            </a:pPr>
            <a:r>
              <a:rPr lang="en-US" sz="1400" b="1" dirty="0">
                <a:solidFill>
                  <a:schemeClr val="tx1">
                    <a:lumMod val="65000"/>
                    <a:lumOff val="35000"/>
                  </a:schemeClr>
                </a:solidFill>
                <a:latin typeface="Avenir Heavy" panose="02000503020000020003" pitchFamily="2" charset="0"/>
                <a:ea typeface="Avenir"/>
                <a:cs typeface="Avenir"/>
                <a:sym typeface="Avenir"/>
              </a:rPr>
              <a:t>Client</a:t>
            </a:r>
            <a:endParaRPr sz="1400" b="1" dirty="0">
              <a:solidFill>
                <a:schemeClr val="tx1">
                  <a:lumMod val="65000"/>
                  <a:lumOff val="35000"/>
                </a:schemeClr>
              </a:solidFill>
              <a:latin typeface="Avenir Heavy" panose="02000503020000020003" pitchFamily="2" charset="0"/>
            </a:endParaRPr>
          </a:p>
        </p:txBody>
      </p:sp>
      <p:sp>
        <p:nvSpPr>
          <p:cNvPr id="25" name="Google Shape;297;p25">
            <a:extLst>
              <a:ext uri="{FF2B5EF4-FFF2-40B4-BE49-F238E27FC236}">
                <a16:creationId xmlns:a16="http://schemas.microsoft.com/office/drawing/2014/main" id="{94E73E2D-B448-4D4E-A948-1183DB3FAFDA}"/>
              </a:ext>
            </a:extLst>
          </p:cNvPr>
          <p:cNvSpPr txBox="1"/>
          <p:nvPr/>
        </p:nvSpPr>
        <p:spPr>
          <a:xfrm>
            <a:off x="2490361" y="4936871"/>
            <a:ext cx="1220215" cy="535500"/>
          </a:xfrm>
          <a:prstGeom prst="rect">
            <a:avLst/>
          </a:prstGeom>
          <a:noFill/>
          <a:ln>
            <a:noFill/>
          </a:ln>
        </p:spPr>
        <p:txBody>
          <a:bodyPr spcFirstLastPara="1" wrap="square" lIns="91425" tIns="45700" rIns="91425" bIns="45700" anchor="t" anchorCtr="0">
            <a:noAutofit/>
          </a:bodyPr>
          <a:lstStyle/>
          <a:p>
            <a:pPr algn="ctr">
              <a:buSzPts val="1400"/>
            </a:pPr>
            <a:r>
              <a:rPr lang="en-US" sz="1400" b="1" dirty="0">
                <a:solidFill>
                  <a:schemeClr val="tx1">
                    <a:lumMod val="65000"/>
                    <a:lumOff val="35000"/>
                  </a:schemeClr>
                </a:solidFill>
                <a:latin typeface="Avenir Heavy" panose="02000503020000020003" pitchFamily="2" charset="0"/>
                <a:ea typeface="Avenir"/>
                <a:cs typeface="Avenir"/>
                <a:sym typeface="Avenir"/>
              </a:rPr>
              <a:t>Care Coordinator</a:t>
            </a:r>
          </a:p>
        </p:txBody>
      </p:sp>
      <p:sp>
        <p:nvSpPr>
          <p:cNvPr id="26" name="Google Shape;298;p25">
            <a:extLst>
              <a:ext uri="{FF2B5EF4-FFF2-40B4-BE49-F238E27FC236}">
                <a16:creationId xmlns:a16="http://schemas.microsoft.com/office/drawing/2014/main" id="{7C3E9FC1-F3B5-274A-ABC4-998C468D7352}"/>
              </a:ext>
            </a:extLst>
          </p:cNvPr>
          <p:cNvSpPr txBox="1"/>
          <p:nvPr/>
        </p:nvSpPr>
        <p:spPr>
          <a:xfrm>
            <a:off x="7533435" y="4951147"/>
            <a:ext cx="1576500" cy="535500"/>
          </a:xfrm>
          <a:prstGeom prst="rect">
            <a:avLst/>
          </a:prstGeom>
          <a:noFill/>
          <a:ln>
            <a:noFill/>
          </a:ln>
        </p:spPr>
        <p:txBody>
          <a:bodyPr spcFirstLastPara="1" wrap="square" lIns="91425" tIns="45700" rIns="91425" bIns="45700" anchor="t" anchorCtr="0">
            <a:noAutofit/>
          </a:bodyPr>
          <a:lstStyle>
            <a:defPPr>
              <a:defRPr lang="en-US"/>
            </a:defPPr>
            <a:lvl1pPr algn="ctr">
              <a:buSzPts val="1400"/>
              <a:defRPr sz="1400" b="1">
                <a:solidFill>
                  <a:schemeClr val="tx1">
                    <a:lumMod val="65000"/>
                    <a:lumOff val="35000"/>
                  </a:schemeClr>
                </a:solidFill>
                <a:latin typeface="Avenir Heavy" panose="02000503020000020003" pitchFamily="2" charset="0"/>
                <a:ea typeface="Avenir"/>
                <a:cs typeface="Avenir"/>
              </a:defRPr>
            </a:lvl1pPr>
          </a:lstStyle>
          <a:p>
            <a:r>
              <a:rPr lang="en-US" dirty="0">
                <a:sym typeface="Avenir"/>
              </a:rPr>
              <a:t>Housing</a:t>
            </a:r>
          </a:p>
          <a:p>
            <a:r>
              <a:rPr lang="en-US" dirty="0">
                <a:sym typeface="Avenir"/>
              </a:rPr>
              <a:t>Provider</a:t>
            </a:r>
            <a:endParaRPr dirty="0"/>
          </a:p>
        </p:txBody>
      </p:sp>
      <p:sp>
        <p:nvSpPr>
          <p:cNvPr id="27" name="Google Shape;299;p25">
            <a:extLst>
              <a:ext uri="{FF2B5EF4-FFF2-40B4-BE49-F238E27FC236}">
                <a16:creationId xmlns:a16="http://schemas.microsoft.com/office/drawing/2014/main" id="{FEFB8994-9A2C-6344-AF97-0C11D79C220E}"/>
              </a:ext>
            </a:extLst>
          </p:cNvPr>
          <p:cNvSpPr txBox="1"/>
          <p:nvPr/>
        </p:nvSpPr>
        <p:spPr>
          <a:xfrm>
            <a:off x="10644439" y="4947110"/>
            <a:ext cx="1335148" cy="535500"/>
          </a:xfrm>
          <a:prstGeom prst="rect">
            <a:avLst/>
          </a:prstGeom>
          <a:noFill/>
          <a:ln>
            <a:noFill/>
          </a:ln>
        </p:spPr>
        <p:txBody>
          <a:bodyPr spcFirstLastPara="1" wrap="square" lIns="91425" tIns="45700" rIns="91425" bIns="45700" anchor="t" anchorCtr="0">
            <a:noAutofit/>
          </a:bodyPr>
          <a:lstStyle>
            <a:defPPr>
              <a:defRPr lang="en-US"/>
            </a:defPPr>
            <a:lvl1pPr algn="ctr">
              <a:buSzPts val="1400"/>
              <a:defRPr sz="1400" b="1">
                <a:solidFill>
                  <a:schemeClr val="tx1">
                    <a:lumMod val="65000"/>
                    <a:lumOff val="35000"/>
                  </a:schemeClr>
                </a:solidFill>
                <a:latin typeface="Avenir Heavy" panose="02000503020000020003" pitchFamily="2" charset="0"/>
                <a:ea typeface="Avenir"/>
                <a:cs typeface="Avenir"/>
              </a:defRPr>
            </a:lvl1pPr>
          </a:lstStyle>
          <a:p>
            <a:r>
              <a:rPr lang="en-US" dirty="0">
                <a:sym typeface="Avenir"/>
              </a:rPr>
              <a:t>Employment </a:t>
            </a:r>
          </a:p>
          <a:p>
            <a:r>
              <a:rPr lang="en-US" dirty="0">
                <a:sym typeface="Avenir"/>
              </a:rPr>
              <a:t>Provider</a:t>
            </a:r>
            <a:endParaRPr dirty="0"/>
          </a:p>
        </p:txBody>
      </p:sp>
      <p:sp>
        <p:nvSpPr>
          <p:cNvPr id="28" name="Google Shape;303;p25">
            <a:extLst>
              <a:ext uri="{FF2B5EF4-FFF2-40B4-BE49-F238E27FC236}">
                <a16:creationId xmlns:a16="http://schemas.microsoft.com/office/drawing/2014/main" id="{C928D47A-387E-5843-B2F3-8079FE407666}"/>
              </a:ext>
            </a:extLst>
          </p:cNvPr>
          <p:cNvSpPr/>
          <p:nvPr/>
        </p:nvSpPr>
        <p:spPr>
          <a:xfrm>
            <a:off x="7610717" y="3463825"/>
            <a:ext cx="1396500" cy="1396500"/>
          </a:xfrm>
          <a:prstGeom prst="ellipse">
            <a:avLst/>
          </a:prstGeom>
          <a:noFill/>
          <a:ln w="25400" cap="flat" cmpd="sng">
            <a:solidFill>
              <a:srgbClr val="2C405A"/>
            </a:solidFill>
            <a:prstDash val="solid"/>
            <a:miter lim="800000"/>
            <a:headEnd type="none" w="sm" len="sm"/>
            <a:tailEnd type="none" w="sm" len="sm"/>
          </a:ln>
        </p:spPr>
        <p:txBody>
          <a:bodyPr spcFirstLastPara="1" wrap="square" lIns="91425" tIns="45700" rIns="91425" bIns="45700" anchor="ctr" anchorCtr="0">
            <a:noAutofit/>
          </a:bodyPr>
          <a:lstStyle/>
          <a:p>
            <a:pPr algn="ctr">
              <a:buSzPts val="1800"/>
            </a:pPr>
            <a:endParaRPr dirty="0">
              <a:solidFill>
                <a:schemeClr val="lt1"/>
              </a:solidFill>
              <a:latin typeface="Calibri"/>
              <a:ea typeface="Calibri"/>
              <a:cs typeface="Calibri"/>
              <a:sym typeface="Calibri"/>
            </a:endParaRPr>
          </a:p>
        </p:txBody>
      </p:sp>
      <p:cxnSp>
        <p:nvCxnSpPr>
          <p:cNvPr id="29" name="Google Shape;308;p25">
            <a:extLst>
              <a:ext uri="{FF2B5EF4-FFF2-40B4-BE49-F238E27FC236}">
                <a16:creationId xmlns:a16="http://schemas.microsoft.com/office/drawing/2014/main" id="{91BB3759-4077-0047-A784-3710E5D7A5AA}"/>
              </a:ext>
            </a:extLst>
          </p:cNvPr>
          <p:cNvCxnSpPr/>
          <p:nvPr/>
        </p:nvCxnSpPr>
        <p:spPr>
          <a:xfrm rot="10800000" flipH="1">
            <a:off x="5254906" y="4136156"/>
            <a:ext cx="2147700" cy="11100"/>
          </a:xfrm>
          <a:prstGeom prst="straightConnector1">
            <a:avLst/>
          </a:prstGeom>
          <a:noFill/>
          <a:ln w="31750" cap="flat" cmpd="sng">
            <a:solidFill>
              <a:srgbClr val="2C405A"/>
            </a:solidFill>
            <a:prstDash val="solid"/>
            <a:miter lim="800000"/>
            <a:headEnd type="none" w="sm" len="sm"/>
            <a:tailEnd type="triangle" w="med" len="med"/>
          </a:ln>
        </p:spPr>
      </p:cxnSp>
      <p:pic>
        <p:nvPicPr>
          <p:cNvPr id="30" name="Google Shape;309;p25">
            <a:extLst>
              <a:ext uri="{FF2B5EF4-FFF2-40B4-BE49-F238E27FC236}">
                <a16:creationId xmlns:a16="http://schemas.microsoft.com/office/drawing/2014/main" id="{DBEE1170-158A-D148-AB19-CF627B44F4AA}"/>
              </a:ext>
            </a:extLst>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4550544" y="3908298"/>
            <a:ext cx="1634203" cy="1225653"/>
          </a:xfrm>
          <a:prstGeom prst="rect">
            <a:avLst/>
          </a:prstGeom>
          <a:noFill/>
          <a:ln>
            <a:noFill/>
          </a:ln>
        </p:spPr>
      </p:pic>
      <p:pic>
        <p:nvPicPr>
          <p:cNvPr id="31" name="Google Shape;310;p25">
            <a:extLst>
              <a:ext uri="{FF2B5EF4-FFF2-40B4-BE49-F238E27FC236}">
                <a16:creationId xmlns:a16="http://schemas.microsoft.com/office/drawing/2014/main" id="{EB9EB11B-D339-C443-A9B3-04A01FF111A2}"/>
              </a:ext>
            </a:extLst>
          </p:cNvPr>
          <p:cNvPicPr preferRelativeResize="0"/>
          <p:nvPr/>
        </p:nvPicPr>
        <p:blipFill rotWithShape="1">
          <a:blip r:embed="rId5">
            <a:alphaModFix/>
          </a:blip>
          <a:srcRect/>
          <a:stretch/>
        </p:blipFill>
        <p:spPr>
          <a:xfrm>
            <a:off x="4764337" y="4070856"/>
            <a:ext cx="1210017" cy="724543"/>
          </a:xfrm>
          <a:prstGeom prst="rect">
            <a:avLst/>
          </a:prstGeom>
          <a:noFill/>
          <a:ln>
            <a:noFill/>
          </a:ln>
        </p:spPr>
      </p:pic>
      <p:cxnSp>
        <p:nvCxnSpPr>
          <p:cNvPr id="32" name="Google Shape;315;p25">
            <a:extLst>
              <a:ext uri="{FF2B5EF4-FFF2-40B4-BE49-F238E27FC236}">
                <a16:creationId xmlns:a16="http://schemas.microsoft.com/office/drawing/2014/main" id="{FBDD8F19-F8F2-994F-AAC7-F509FC65834F}"/>
              </a:ext>
            </a:extLst>
          </p:cNvPr>
          <p:cNvCxnSpPr/>
          <p:nvPr/>
        </p:nvCxnSpPr>
        <p:spPr>
          <a:xfrm rot="10800000" flipH="1">
            <a:off x="6061127" y="3352567"/>
            <a:ext cx="362100" cy="792000"/>
          </a:xfrm>
          <a:prstGeom prst="straightConnector1">
            <a:avLst/>
          </a:prstGeom>
          <a:noFill/>
          <a:ln w="12700" cap="flat" cmpd="sng">
            <a:solidFill>
              <a:srgbClr val="2C405A"/>
            </a:solidFill>
            <a:prstDash val="dot"/>
            <a:miter lim="800000"/>
            <a:headEnd type="none" w="sm" len="sm"/>
            <a:tailEnd type="triangle" w="med" len="med"/>
          </a:ln>
        </p:spPr>
      </p:cxnSp>
      <p:cxnSp>
        <p:nvCxnSpPr>
          <p:cNvPr id="33" name="Google Shape;316;p25">
            <a:extLst>
              <a:ext uri="{FF2B5EF4-FFF2-40B4-BE49-F238E27FC236}">
                <a16:creationId xmlns:a16="http://schemas.microsoft.com/office/drawing/2014/main" id="{9D72A2C8-C54D-9242-ABB8-EDD7F0747AD0}"/>
              </a:ext>
            </a:extLst>
          </p:cNvPr>
          <p:cNvCxnSpPr/>
          <p:nvPr/>
        </p:nvCxnSpPr>
        <p:spPr>
          <a:xfrm rot="10800000" flipH="1">
            <a:off x="6061098" y="3715251"/>
            <a:ext cx="800100" cy="421500"/>
          </a:xfrm>
          <a:prstGeom prst="straightConnector1">
            <a:avLst/>
          </a:prstGeom>
          <a:noFill/>
          <a:ln w="12700" cap="flat" cmpd="sng">
            <a:solidFill>
              <a:srgbClr val="2C405A"/>
            </a:solidFill>
            <a:prstDash val="dot"/>
            <a:miter lim="800000"/>
            <a:headEnd type="none" w="sm" len="sm"/>
            <a:tailEnd type="triangle" w="med" len="med"/>
          </a:ln>
        </p:spPr>
      </p:cxnSp>
      <p:cxnSp>
        <p:nvCxnSpPr>
          <p:cNvPr id="34" name="Google Shape;317;p25">
            <a:extLst>
              <a:ext uri="{FF2B5EF4-FFF2-40B4-BE49-F238E27FC236}">
                <a16:creationId xmlns:a16="http://schemas.microsoft.com/office/drawing/2014/main" id="{AD3657AA-A8F2-4040-8C7B-32677D5A55A0}"/>
              </a:ext>
            </a:extLst>
          </p:cNvPr>
          <p:cNvCxnSpPr/>
          <p:nvPr/>
        </p:nvCxnSpPr>
        <p:spPr>
          <a:xfrm>
            <a:off x="6069644" y="4144567"/>
            <a:ext cx="235800" cy="709200"/>
          </a:xfrm>
          <a:prstGeom prst="straightConnector1">
            <a:avLst/>
          </a:prstGeom>
          <a:noFill/>
          <a:ln w="12700" cap="flat" cmpd="sng">
            <a:solidFill>
              <a:srgbClr val="2C405A"/>
            </a:solidFill>
            <a:prstDash val="dot"/>
            <a:miter lim="800000"/>
            <a:headEnd type="none" w="sm" len="sm"/>
            <a:tailEnd type="triangle" w="med" len="med"/>
          </a:ln>
        </p:spPr>
      </p:cxnSp>
      <p:cxnSp>
        <p:nvCxnSpPr>
          <p:cNvPr id="35" name="Google Shape;318;p25">
            <a:extLst>
              <a:ext uri="{FF2B5EF4-FFF2-40B4-BE49-F238E27FC236}">
                <a16:creationId xmlns:a16="http://schemas.microsoft.com/office/drawing/2014/main" id="{DB7188EF-D51E-AE4D-A9EF-F0248C2131AA}"/>
              </a:ext>
            </a:extLst>
          </p:cNvPr>
          <p:cNvCxnSpPr/>
          <p:nvPr/>
        </p:nvCxnSpPr>
        <p:spPr>
          <a:xfrm>
            <a:off x="6046869" y="4113737"/>
            <a:ext cx="748800" cy="435900"/>
          </a:xfrm>
          <a:prstGeom prst="straightConnector1">
            <a:avLst/>
          </a:prstGeom>
          <a:noFill/>
          <a:ln w="12700" cap="flat" cmpd="sng">
            <a:solidFill>
              <a:srgbClr val="2C405A"/>
            </a:solidFill>
            <a:prstDash val="dot"/>
            <a:miter lim="800000"/>
            <a:headEnd type="none" w="sm" len="sm"/>
            <a:tailEnd type="triangle" w="med" len="med"/>
          </a:ln>
        </p:spPr>
      </p:cxnSp>
      <p:cxnSp>
        <p:nvCxnSpPr>
          <p:cNvPr id="36" name="Google Shape;320;p25">
            <a:extLst>
              <a:ext uri="{FF2B5EF4-FFF2-40B4-BE49-F238E27FC236}">
                <a16:creationId xmlns:a16="http://schemas.microsoft.com/office/drawing/2014/main" id="{09A24892-7E17-794B-A3FB-7DD0A8A8A8B7}"/>
              </a:ext>
            </a:extLst>
          </p:cNvPr>
          <p:cNvCxnSpPr/>
          <p:nvPr/>
        </p:nvCxnSpPr>
        <p:spPr>
          <a:xfrm>
            <a:off x="3835315" y="4149213"/>
            <a:ext cx="643200" cy="0"/>
          </a:xfrm>
          <a:prstGeom prst="straightConnector1">
            <a:avLst/>
          </a:prstGeom>
          <a:noFill/>
          <a:ln w="31750" cap="flat" cmpd="sng">
            <a:solidFill>
              <a:srgbClr val="2C405A"/>
            </a:solidFill>
            <a:prstDash val="solid"/>
            <a:miter lim="800000"/>
            <a:headEnd type="none" w="sm" len="sm"/>
            <a:tailEnd type="triangle" w="med" len="med"/>
          </a:ln>
        </p:spPr>
      </p:cxnSp>
      <p:pic>
        <p:nvPicPr>
          <p:cNvPr id="37" name="Google Shape;323;p25">
            <a:extLst>
              <a:ext uri="{FF2B5EF4-FFF2-40B4-BE49-F238E27FC236}">
                <a16:creationId xmlns:a16="http://schemas.microsoft.com/office/drawing/2014/main" id="{4C10B677-239C-684A-9893-21D9451DBD75}"/>
              </a:ext>
            </a:extLst>
          </p:cNvPr>
          <p:cNvPicPr preferRelativeResize="0"/>
          <p:nvPr/>
        </p:nvPicPr>
        <p:blipFill rotWithShape="1">
          <a:blip r:embed="rId6">
            <a:alphaModFix/>
          </a:blip>
          <a:srcRect/>
          <a:stretch/>
        </p:blipFill>
        <p:spPr>
          <a:xfrm>
            <a:off x="99526" y="3392531"/>
            <a:ext cx="1674660" cy="1486004"/>
          </a:xfrm>
          <a:prstGeom prst="rect">
            <a:avLst/>
          </a:prstGeom>
          <a:noFill/>
          <a:ln>
            <a:noFill/>
          </a:ln>
        </p:spPr>
      </p:pic>
      <p:sp>
        <p:nvSpPr>
          <p:cNvPr id="38" name="Google Shape;324;p25">
            <a:extLst>
              <a:ext uri="{FF2B5EF4-FFF2-40B4-BE49-F238E27FC236}">
                <a16:creationId xmlns:a16="http://schemas.microsoft.com/office/drawing/2014/main" id="{3656B265-2C30-F347-B838-EBE84645D112}"/>
              </a:ext>
            </a:extLst>
          </p:cNvPr>
          <p:cNvSpPr/>
          <p:nvPr/>
        </p:nvSpPr>
        <p:spPr>
          <a:xfrm>
            <a:off x="247272" y="3381234"/>
            <a:ext cx="1399137" cy="1376032"/>
          </a:xfrm>
          <a:prstGeom prst="ellipse">
            <a:avLst/>
          </a:prstGeom>
          <a:noFill/>
          <a:ln w="25400" cap="flat" cmpd="sng">
            <a:solidFill>
              <a:srgbClr val="2C405A"/>
            </a:solidFill>
            <a:prstDash val="solid"/>
            <a:miter lim="800000"/>
            <a:headEnd type="none" w="sm" len="sm"/>
            <a:tailEnd type="none" w="sm" len="sm"/>
          </a:ln>
        </p:spPr>
        <p:txBody>
          <a:bodyPr spcFirstLastPara="1" wrap="square" lIns="91425" tIns="45700" rIns="91425" bIns="45700" anchor="ctr" anchorCtr="0">
            <a:noAutofit/>
          </a:bodyPr>
          <a:lstStyle/>
          <a:p>
            <a:pPr algn="ctr">
              <a:buSzPts val="1800"/>
            </a:pPr>
            <a:endParaRPr dirty="0">
              <a:solidFill>
                <a:schemeClr val="lt1"/>
              </a:solidFill>
              <a:latin typeface="Calibri"/>
              <a:ea typeface="Calibri"/>
              <a:cs typeface="Calibri"/>
              <a:sym typeface="Calibri"/>
            </a:endParaRPr>
          </a:p>
        </p:txBody>
      </p:sp>
      <p:cxnSp>
        <p:nvCxnSpPr>
          <p:cNvPr id="39" name="Google Shape;325;p25">
            <a:extLst>
              <a:ext uri="{FF2B5EF4-FFF2-40B4-BE49-F238E27FC236}">
                <a16:creationId xmlns:a16="http://schemas.microsoft.com/office/drawing/2014/main" id="{67D288B1-5758-6C47-814B-8CD1C5CB3394}"/>
              </a:ext>
            </a:extLst>
          </p:cNvPr>
          <p:cNvCxnSpPr/>
          <p:nvPr/>
        </p:nvCxnSpPr>
        <p:spPr>
          <a:xfrm>
            <a:off x="1657704" y="4149213"/>
            <a:ext cx="643200" cy="0"/>
          </a:xfrm>
          <a:prstGeom prst="straightConnector1">
            <a:avLst/>
          </a:prstGeom>
          <a:noFill/>
          <a:ln w="31750" cap="flat" cmpd="sng">
            <a:solidFill>
              <a:srgbClr val="2C405A"/>
            </a:solidFill>
            <a:prstDash val="solid"/>
            <a:miter lim="800000"/>
            <a:headEnd type="none" w="sm" len="sm"/>
            <a:tailEnd type="triangle" w="med" len="med"/>
          </a:ln>
        </p:spPr>
      </p:cxnSp>
      <p:grpSp>
        <p:nvGrpSpPr>
          <p:cNvPr id="40" name="Group 39">
            <a:extLst>
              <a:ext uri="{FF2B5EF4-FFF2-40B4-BE49-F238E27FC236}">
                <a16:creationId xmlns:a16="http://schemas.microsoft.com/office/drawing/2014/main" id="{B2F660AC-E5B4-444E-A677-BCEAF429E6F9}"/>
              </a:ext>
            </a:extLst>
          </p:cNvPr>
          <p:cNvGrpSpPr/>
          <p:nvPr/>
        </p:nvGrpSpPr>
        <p:grpSpPr>
          <a:xfrm>
            <a:off x="10449677" y="3459250"/>
            <a:ext cx="1644011" cy="1523631"/>
            <a:chOff x="10430736" y="2938824"/>
            <a:chExt cx="1644011" cy="1523631"/>
          </a:xfrm>
        </p:grpSpPr>
        <p:pic>
          <p:nvPicPr>
            <p:cNvPr id="41" name="Picture 40">
              <a:extLst>
                <a:ext uri="{FF2B5EF4-FFF2-40B4-BE49-F238E27FC236}">
                  <a16:creationId xmlns:a16="http://schemas.microsoft.com/office/drawing/2014/main" id="{9760C266-A9C1-3844-932D-3D94E26C4761}"/>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0430736" y="2954837"/>
              <a:ext cx="1644011" cy="1507618"/>
            </a:xfrm>
            <a:prstGeom prst="rect">
              <a:avLst/>
            </a:prstGeom>
          </p:spPr>
        </p:pic>
        <p:sp>
          <p:nvSpPr>
            <p:cNvPr id="42" name="Google Shape;329;p25">
              <a:extLst>
                <a:ext uri="{FF2B5EF4-FFF2-40B4-BE49-F238E27FC236}">
                  <a16:creationId xmlns:a16="http://schemas.microsoft.com/office/drawing/2014/main" id="{955490BB-FC1D-EC41-8026-50FA20FE15F9}"/>
                </a:ext>
              </a:extLst>
            </p:cNvPr>
            <p:cNvSpPr/>
            <p:nvPr/>
          </p:nvSpPr>
          <p:spPr>
            <a:xfrm>
              <a:off x="10537509" y="2938824"/>
              <a:ext cx="1380711" cy="1386280"/>
            </a:xfrm>
            <a:prstGeom prst="ellipse">
              <a:avLst/>
            </a:prstGeom>
            <a:noFill/>
            <a:ln w="25400" cap="flat" cmpd="sng">
              <a:solidFill>
                <a:srgbClr val="2C405A"/>
              </a:solidFill>
              <a:prstDash val="solid"/>
              <a:miter lim="800000"/>
              <a:headEnd type="none" w="sm" len="sm"/>
              <a:tailEnd type="none" w="sm" len="sm"/>
            </a:ln>
          </p:spPr>
          <p:txBody>
            <a:bodyPr spcFirstLastPara="1" wrap="square" lIns="91425" tIns="45700" rIns="91425" bIns="45700" anchor="ctr" anchorCtr="0">
              <a:noAutofit/>
            </a:bodyPr>
            <a:lstStyle/>
            <a:p>
              <a:pPr algn="ctr">
                <a:buSzPts val="1800"/>
              </a:pPr>
              <a:endParaRPr dirty="0">
                <a:solidFill>
                  <a:schemeClr val="lt1"/>
                </a:solidFill>
                <a:latin typeface="Calibri"/>
                <a:cs typeface="Calibri"/>
                <a:sym typeface="Calibri"/>
              </a:endParaRPr>
            </a:p>
          </p:txBody>
        </p:sp>
      </p:grpSp>
      <p:sp>
        <p:nvSpPr>
          <p:cNvPr id="43" name="Google Shape;330;p25">
            <a:extLst>
              <a:ext uri="{FF2B5EF4-FFF2-40B4-BE49-F238E27FC236}">
                <a16:creationId xmlns:a16="http://schemas.microsoft.com/office/drawing/2014/main" id="{354B2558-39FE-C543-B1E7-B882509AA246}"/>
              </a:ext>
            </a:extLst>
          </p:cNvPr>
          <p:cNvSpPr/>
          <p:nvPr/>
        </p:nvSpPr>
        <p:spPr>
          <a:xfrm>
            <a:off x="2421169" y="2740716"/>
            <a:ext cx="1289408" cy="520441"/>
          </a:xfrm>
          <a:prstGeom prst="rect">
            <a:avLst/>
          </a:prstGeom>
          <a:solidFill>
            <a:srgbClr val="2C405A"/>
          </a:solidFill>
          <a:ln w="12700" cap="flat" cmpd="sng">
            <a:solidFill>
              <a:srgbClr val="4F7DC2"/>
            </a:solidFill>
            <a:prstDash val="solid"/>
            <a:miter lim="800000"/>
            <a:headEnd type="none" w="sm" len="sm"/>
            <a:tailEnd type="none" w="sm" len="sm"/>
          </a:ln>
        </p:spPr>
        <p:txBody>
          <a:bodyPr spcFirstLastPara="1" wrap="square" lIns="68569" tIns="34275" rIns="68569" bIns="34275" anchor="ctr" anchorCtr="0">
            <a:noAutofit/>
          </a:bodyPr>
          <a:lstStyle/>
          <a:p>
            <a:pPr algn="ctr"/>
            <a:r>
              <a:rPr lang="en-US" sz="1050" dirty="0">
                <a:solidFill>
                  <a:schemeClr val="lt1"/>
                </a:solidFill>
                <a:latin typeface="Avenir"/>
                <a:sym typeface="Avenir"/>
              </a:rPr>
              <a:t>Housing Need Identified</a:t>
            </a:r>
            <a:endParaRPr sz="1050" dirty="0">
              <a:solidFill>
                <a:schemeClr val="lt1"/>
              </a:solidFill>
              <a:latin typeface="Avenir"/>
            </a:endParaRPr>
          </a:p>
        </p:txBody>
      </p:sp>
      <p:sp>
        <p:nvSpPr>
          <p:cNvPr id="44" name="Google Shape;331;p25">
            <a:extLst>
              <a:ext uri="{FF2B5EF4-FFF2-40B4-BE49-F238E27FC236}">
                <a16:creationId xmlns:a16="http://schemas.microsoft.com/office/drawing/2014/main" id="{63AB7769-BDE2-1C43-BE51-326F902BC274}"/>
              </a:ext>
            </a:extLst>
          </p:cNvPr>
          <p:cNvSpPr/>
          <p:nvPr/>
        </p:nvSpPr>
        <p:spPr>
          <a:xfrm>
            <a:off x="7674185" y="2727972"/>
            <a:ext cx="1154592" cy="529111"/>
          </a:xfrm>
          <a:prstGeom prst="rect">
            <a:avLst/>
          </a:prstGeom>
          <a:solidFill>
            <a:srgbClr val="2C405A"/>
          </a:solidFill>
          <a:ln w="12700" cap="flat" cmpd="sng">
            <a:solidFill>
              <a:srgbClr val="4F7DC2"/>
            </a:solidFill>
            <a:prstDash val="solid"/>
            <a:miter lim="800000"/>
            <a:headEnd type="none" w="sm" len="sm"/>
            <a:tailEnd type="none" w="sm" len="sm"/>
          </a:ln>
        </p:spPr>
        <p:txBody>
          <a:bodyPr spcFirstLastPara="1" wrap="square" lIns="68569" tIns="34275" rIns="68569" bIns="34275" anchor="ctr" anchorCtr="0">
            <a:noAutofit/>
          </a:bodyPr>
          <a:lstStyle/>
          <a:p>
            <a:pPr algn="ctr"/>
            <a:r>
              <a:rPr lang="en-US" sz="1050" dirty="0">
                <a:solidFill>
                  <a:schemeClr val="lt1"/>
                </a:solidFill>
                <a:latin typeface="Avenir"/>
                <a:sym typeface="Avenir"/>
              </a:rPr>
              <a:t>Additional Needs Identified</a:t>
            </a:r>
            <a:endParaRPr sz="1050" dirty="0">
              <a:solidFill>
                <a:schemeClr val="lt1"/>
              </a:solidFill>
              <a:latin typeface="Avenir"/>
            </a:endParaRPr>
          </a:p>
        </p:txBody>
      </p:sp>
      <p:pic>
        <p:nvPicPr>
          <p:cNvPr id="45" name="Picture 44">
            <a:extLst>
              <a:ext uri="{FF2B5EF4-FFF2-40B4-BE49-F238E27FC236}">
                <a16:creationId xmlns:a16="http://schemas.microsoft.com/office/drawing/2014/main" id="{789963EB-9404-2C43-9FC3-6DFA1D6F15B6}"/>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388647" y="3201878"/>
            <a:ext cx="1557022" cy="1676657"/>
          </a:xfrm>
          <a:prstGeom prst="rect">
            <a:avLst/>
          </a:prstGeom>
          <a:ln>
            <a:noFill/>
          </a:ln>
        </p:spPr>
      </p:pic>
      <p:sp>
        <p:nvSpPr>
          <p:cNvPr id="46" name="Google Shape;303;p25">
            <a:extLst>
              <a:ext uri="{FF2B5EF4-FFF2-40B4-BE49-F238E27FC236}">
                <a16:creationId xmlns:a16="http://schemas.microsoft.com/office/drawing/2014/main" id="{3BCBCE95-7028-AA4A-B405-5E2967FEA581}"/>
              </a:ext>
            </a:extLst>
          </p:cNvPr>
          <p:cNvSpPr/>
          <p:nvPr/>
        </p:nvSpPr>
        <p:spPr>
          <a:xfrm>
            <a:off x="2402801" y="3406663"/>
            <a:ext cx="1396500" cy="1396500"/>
          </a:xfrm>
          <a:prstGeom prst="ellipse">
            <a:avLst/>
          </a:prstGeom>
          <a:noFill/>
          <a:ln w="25400" cap="flat" cmpd="sng">
            <a:solidFill>
              <a:srgbClr val="2C405A"/>
            </a:solidFill>
            <a:prstDash val="solid"/>
            <a:miter lim="800000"/>
            <a:headEnd type="none" w="sm" len="sm"/>
            <a:tailEnd type="none" w="sm" len="sm"/>
          </a:ln>
        </p:spPr>
        <p:txBody>
          <a:bodyPr spcFirstLastPara="1" wrap="square" lIns="91425" tIns="45700" rIns="91425" bIns="45700" anchor="ctr" anchorCtr="0">
            <a:noAutofit/>
          </a:bodyPr>
          <a:lstStyle/>
          <a:p>
            <a:pPr algn="ctr">
              <a:buSzPts val="1800"/>
            </a:pPr>
            <a:endParaRPr dirty="0">
              <a:solidFill>
                <a:schemeClr val="lt1"/>
              </a:solidFill>
              <a:latin typeface="Calibri"/>
              <a:ea typeface="Calibri"/>
              <a:cs typeface="Calibri"/>
              <a:sym typeface="Calibri"/>
            </a:endParaRPr>
          </a:p>
        </p:txBody>
      </p:sp>
      <p:sp>
        <p:nvSpPr>
          <p:cNvPr id="47" name="Google Shape;319;p25">
            <a:extLst>
              <a:ext uri="{FF2B5EF4-FFF2-40B4-BE49-F238E27FC236}">
                <a16:creationId xmlns:a16="http://schemas.microsoft.com/office/drawing/2014/main" id="{55181DD9-055D-4F42-9361-ACED55239169}"/>
              </a:ext>
            </a:extLst>
          </p:cNvPr>
          <p:cNvSpPr txBox="1"/>
          <p:nvPr/>
        </p:nvSpPr>
        <p:spPr>
          <a:xfrm>
            <a:off x="6388153" y="3861416"/>
            <a:ext cx="1190707" cy="230700"/>
          </a:xfrm>
          <a:prstGeom prst="rect">
            <a:avLst/>
          </a:prstGeom>
          <a:noFill/>
          <a:ln>
            <a:noFill/>
          </a:ln>
        </p:spPr>
        <p:txBody>
          <a:bodyPr spcFirstLastPara="1" wrap="square" lIns="91425" tIns="45700" rIns="91425" bIns="45700" anchor="t" anchorCtr="0">
            <a:noAutofit/>
          </a:bodyPr>
          <a:lstStyle/>
          <a:p>
            <a:pPr algn="ctr">
              <a:buSzPts val="900"/>
            </a:pPr>
            <a:r>
              <a:rPr lang="en-US" sz="900" dirty="0">
                <a:solidFill>
                  <a:srgbClr val="2C405A"/>
                </a:solidFill>
                <a:latin typeface="Avenir"/>
                <a:ea typeface="Avenir"/>
                <a:cs typeface="Avenir"/>
                <a:sym typeface="Avenir"/>
              </a:rPr>
              <a:t>Referral</a:t>
            </a:r>
            <a:endParaRPr sz="1400" dirty="0"/>
          </a:p>
        </p:txBody>
      </p:sp>
      <p:sp>
        <p:nvSpPr>
          <p:cNvPr id="48" name="Google Shape;319;p25">
            <a:extLst>
              <a:ext uri="{FF2B5EF4-FFF2-40B4-BE49-F238E27FC236}">
                <a16:creationId xmlns:a16="http://schemas.microsoft.com/office/drawing/2014/main" id="{537E59F3-D048-D14C-A079-148D33B2B067}"/>
              </a:ext>
            </a:extLst>
          </p:cNvPr>
          <p:cNvSpPr txBox="1"/>
          <p:nvPr/>
        </p:nvSpPr>
        <p:spPr>
          <a:xfrm>
            <a:off x="9375167" y="3854655"/>
            <a:ext cx="1190707" cy="230700"/>
          </a:xfrm>
          <a:prstGeom prst="rect">
            <a:avLst/>
          </a:prstGeom>
          <a:noFill/>
          <a:ln>
            <a:noFill/>
          </a:ln>
        </p:spPr>
        <p:txBody>
          <a:bodyPr spcFirstLastPara="1" wrap="square" lIns="91425" tIns="45700" rIns="91425" bIns="45700" anchor="t" anchorCtr="0">
            <a:noAutofit/>
          </a:bodyPr>
          <a:lstStyle/>
          <a:p>
            <a:pPr algn="ctr">
              <a:buSzPts val="900"/>
            </a:pPr>
            <a:r>
              <a:rPr lang="en-US" sz="900" dirty="0">
                <a:solidFill>
                  <a:srgbClr val="2C405A"/>
                </a:solidFill>
                <a:latin typeface="Avenir"/>
                <a:ea typeface="Avenir"/>
                <a:cs typeface="Avenir"/>
                <a:sym typeface="Avenir"/>
              </a:rPr>
              <a:t>Referral</a:t>
            </a:r>
            <a:endParaRPr sz="1400" dirty="0"/>
          </a:p>
        </p:txBody>
      </p:sp>
      <p:sp>
        <p:nvSpPr>
          <p:cNvPr id="49" name="TextBox 48">
            <a:extLst>
              <a:ext uri="{FF2B5EF4-FFF2-40B4-BE49-F238E27FC236}">
                <a16:creationId xmlns:a16="http://schemas.microsoft.com/office/drawing/2014/main" id="{B88426CA-ADED-204B-A41F-EDB3096CC069}"/>
              </a:ext>
            </a:extLst>
          </p:cNvPr>
          <p:cNvSpPr txBox="1"/>
          <p:nvPr/>
        </p:nvSpPr>
        <p:spPr>
          <a:xfrm>
            <a:off x="879987" y="615380"/>
            <a:ext cx="10432026" cy="104644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2C405A"/>
                </a:solidFill>
                <a:effectLst/>
                <a:uLnTx/>
                <a:uFillTx/>
                <a:latin typeface="Avenir Roman" charset="0"/>
                <a:ea typeface="Avenir Roman" charset="0"/>
                <a:cs typeface="Avenir Roman" charset="0"/>
              </a:rPr>
              <a:t>Network Model: Any-Door Approach</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2"/>
                </a:solidFill>
                <a:latin typeface="Avenir Roman" charset="0"/>
                <a:ea typeface="Avenir Roman" charset="0"/>
                <a:cs typeface="Avenir Roman" charset="0"/>
              </a:rPr>
              <a:t>Understanding Referral Workflows</a:t>
            </a:r>
            <a:endParaRPr kumimoji="0" lang="en-US" sz="2400" b="0" i="0" u="none" strike="noStrike" kern="1200" cap="none" spc="0" normalizeH="0" baseline="0" noProof="0" dirty="0">
              <a:ln>
                <a:noFill/>
              </a:ln>
              <a:solidFill>
                <a:schemeClr val="accent2"/>
              </a:solidFill>
              <a:effectLst/>
              <a:uLnTx/>
              <a:uFillTx/>
              <a:latin typeface="Avenir Roman" charset="0"/>
              <a:ea typeface="Avenir Roman" charset="0"/>
              <a:cs typeface="Avenir Roman" charset="0"/>
            </a:endParaRPr>
          </a:p>
        </p:txBody>
      </p:sp>
      <p:sp>
        <p:nvSpPr>
          <p:cNvPr id="50" name="Rectangle 49">
            <a:extLst>
              <a:ext uri="{FF2B5EF4-FFF2-40B4-BE49-F238E27FC236}">
                <a16:creationId xmlns:a16="http://schemas.microsoft.com/office/drawing/2014/main" id="{75616AB1-1F3D-9647-83B6-FF5053EE1D9C}"/>
              </a:ext>
            </a:extLst>
          </p:cNvPr>
          <p:cNvSpPr/>
          <p:nvPr/>
        </p:nvSpPr>
        <p:spPr>
          <a:xfrm>
            <a:off x="302553" y="2083699"/>
            <a:ext cx="11451772" cy="200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1" name="Straight Connector 50">
            <a:extLst>
              <a:ext uri="{FF2B5EF4-FFF2-40B4-BE49-F238E27FC236}">
                <a16:creationId xmlns:a16="http://schemas.microsoft.com/office/drawing/2014/main" id="{8B1C64E6-1BA1-C947-BA2C-E2C00F2C44A5}"/>
              </a:ext>
            </a:extLst>
          </p:cNvPr>
          <p:cNvCxnSpPr/>
          <p:nvPr/>
        </p:nvCxnSpPr>
        <p:spPr>
          <a:xfrm>
            <a:off x="437536" y="1829556"/>
            <a:ext cx="11247120" cy="0"/>
          </a:xfrm>
          <a:prstGeom prst="line">
            <a:avLst/>
          </a:prstGeom>
          <a:ln>
            <a:solidFill>
              <a:srgbClr val="4571BA"/>
            </a:solidFill>
          </a:ln>
        </p:spPr>
        <p:style>
          <a:lnRef idx="1">
            <a:schemeClr val="accent1"/>
          </a:lnRef>
          <a:fillRef idx="0">
            <a:schemeClr val="accent1"/>
          </a:fillRef>
          <a:effectRef idx="0">
            <a:schemeClr val="accent1"/>
          </a:effectRef>
          <a:fontRef idx="minor">
            <a:schemeClr val="tx1"/>
          </a:fontRef>
        </p:style>
      </p:cxnSp>
      <p:pic>
        <p:nvPicPr>
          <p:cNvPr id="52" name="Graphic 51" descr="Suitcase">
            <a:extLst>
              <a:ext uri="{FF2B5EF4-FFF2-40B4-BE49-F238E27FC236}">
                <a16:creationId xmlns:a16="http://schemas.microsoft.com/office/drawing/2014/main" id="{759C1EEF-21B5-CB4D-BCD3-143232F6AEA1}"/>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9812605" y="4418317"/>
            <a:ext cx="563236" cy="563236"/>
          </a:xfrm>
          <a:prstGeom prst="rect">
            <a:avLst/>
          </a:prstGeom>
        </p:spPr>
      </p:pic>
      <p:pic>
        <p:nvPicPr>
          <p:cNvPr id="53" name="Graphic 52" descr="Stethoscope">
            <a:extLst>
              <a:ext uri="{FF2B5EF4-FFF2-40B4-BE49-F238E27FC236}">
                <a16:creationId xmlns:a16="http://schemas.microsoft.com/office/drawing/2014/main" id="{563EC216-E09B-274F-BFDD-D9C99CA1816A}"/>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6860110" y="3201878"/>
            <a:ext cx="563236" cy="563236"/>
          </a:xfrm>
          <a:prstGeom prst="rect">
            <a:avLst/>
          </a:prstGeom>
        </p:spPr>
      </p:pic>
      <p:pic>
        <p:nvPicPr>
          <p:cNvPr id="54" name="Graphic 53" descr="House">
            <a:extLst>
              <a:ext uri="{FF2B5EF4-FFF2-40B4-BE49-F238E27FC236}">
                <a16:creationId xmlns:a16="http://schemas.microsoft.com/office/drawing/2014/main" id="{1A720F4F-3B8C-AC4C-B0BD-908C94B1216E}"/>
              </a:ext>
            </a:extLst>
          </p:cNvPr>
          <p:cNvPicPr>
            <a:picLocks noChangeAspect="1"/>
          </p:cNvPicPr>
          <p:nvPr/>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6807505" y="4351045"/>
            <a:ext cx="563236" cy="563236"/>
          </a:xfrm>
          <a:prstGeom prst="rect">
            <a:avLst/>
          </a:prstGeom>
        </p:spPr>
      </p:pic>
      <p:pic>
        <p:nvPicPr>
          <p:cNvPr id="55" name="Graphic 54" descr="Streetcar">
            <a:extLst>
              <a:ext uri="{FF2B5EF4-FFF2-40B4-BE49-F238E27FC236}">
                <a16:creationId xmlns:a16="http://schemas.microsoft.com/office/drawing/2014/main" id="{8D6A47E2-93C0-F542-8BAF-A06F3D4D6197}"/>
              </a:ext>
            </a:extLst>
          </p:cNvPr>
          <p:cNvPicPr>
            <a:picLocks noChangeAspect="1"/>
          </p:cNvPicPr>
          <p:nvPr/>
        </p:nvPicPr>
        <p:blipFill>
          <a:blip r:embed="rId15" cstate="screen">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6305444" y="2715428"/>
            <a:ext cx="563236" cy="563236"/>
          </a:xfrm>
          <a:prstGeom prst="rect">
            <a:avLst/>
          </a:prstGeom>
        </p:spPr>
      </p:pic>
      <p:pic>
        <p:nvPicPr>
          <p:cNvPr id="56" name="Graphic 55" descr="Fork and knife">
            <a:extLst>
              <a:ext uri="{FF2B5EF4-FFF2-40B4-BE49-F238E27FC236}">
                <a16:creationId xmlns:a16="http://schemas.microsoft.com/office/drawing/2014/main" id="{40A2CD09-7ABB-AB4B-A127-23987B72543F}"/>
              </a:ext>
            </a:extLst>
          </p:cNvPr>
          <p:cNvPicPr>
            <a:picLocks noChangeAspect="1"/>
          </p:cNvPicPr>
          <p:nvPr/>
        </p:nvPicPr>
        <p:blipFill>
          <a:blip r:embed="rId17" cstate="screen">
            <a:extLst>
              <a:ext uri="{28A0092B-C50C-407E-A947-70E740481C1C}">
                <a14:useLocalDpi xmlns:a14="http://schemas.microsoft.com/office/drawing/2010/main"/>
              </a:ext>
              <a:ext uri="{96DAC541-7B7A-43D3-8B79-37D633B846F1}">
                <asvg:svgBlip xmlns:asvg="http://schemas.microsoft.com/office/drawing/2016/SVG/main" r:embed="rId18"/>
              </a:ext>
            </a:extLst>
          </a:blip>
          <a:stretch>
            <a:fillRect/>
          </a:stretch>
        </p:blipFill>
        <p:spPr>
          <a:xfrm>
            <a:off x="6264374" y="4896831"/>
            <a:ext cx="510072" cy="510072"/>
          </a:xfrm>
          <a:prstGeom prst="rect">
            <a:avLst/>
          </a:prstGeom>
        </p:spPr>
      </p:pic>
      <p:pic>
        <p:nvPicPr>
          <p:cNvPr id="57" name="Graphic 56" descr="Shirt">
            <a:extLst>
              <a:ext uri="{FF2B5EF4-FFF2-40B4-BE49-F238E27FC236}">
                <a16:creationId xmlns:a16="http://schemas.microsoft.com/office/drawing/2014/main" id="{2E91E5BA-8872-A645-88BA-C33856AE26E0}"/>
              </a:ext>
            </a:extLst>
          </p:cNvPr>
          <p:cNvPicPr>
            <a:picLocks noChangeAspect="1"/>
          </p:cNvPicPr>
          <p:nvPr/>
        </p:nvPicPr>
        <p:blipFill>
          <a:blip r:embed="rId19" cstate="screen">
            <a:extLst>
              <a:ext uri="{28A0092B-C50C-407E-A947-70E740481C1C}">
                <a14:useLocalDpi xmlns:a14="http://schemas.microsoft.com/office/drawing/2010/main"/>
              </a:ext>
              <a:ext uri="{96DAC541-7B7A-43D3-8B79-37D633B846F1}">
                <asvg:svgBlip xmlns:asvg="http://schemas.microsoft.com/office/drawing/2016/SVG/main" r:embed="rId20"/>
              </a:ext>
            </a:extLst>
          </a:blip>
          <a:stretch>
            <a:fillRect/>
          </a:stretch>
        </p:blipFill>
        <p:spPr>
          <a:xfrm>
            <a:off x="9274575" y="2717911"/>
            <a:ext cx="563236" cy="563236"/>
          </a:xfrm>
          <a:prstGeom prst="rect">
            <a:avLst/>
          </a:prstGeom>
        </p:spPr>
      </p:pic>
      <p:pic>
        <p:nvPicPr>
          <p:cNvPr id="58" name="Graphic 57" descr="Books">
            <a:extLst>
              <a:ext uri="{FF2B5EF4-FFF2-40B4-BE49-F238E27FC236}">
                <a16:creationId xmlns:a16="http://schemas.microsoft.com/office/drawing/2014/main" id="{F1705114-AD37-C845-97F4-AE1C747305E2}"/>
              </a:ext>
            </a:extLst>
          </p:cNvPr>
          <p:cNvPicPr>
            <a:picLocks noChangeAspect="1"/>
          </p:cNvPicPr>
          <p:nvPr/>
        </p:nvPicPr>
        <p:blipFill>
          <a:blip r:embed="rId21" cstate="screen">
            <a:extLst>
              <a:ext uri="{28A0092B-C50C-407E-A947-70E740481C1C}">
                <a14:useLocalDpi xmlns:a14="http://schemas.microsoft.com/office/drawing/2010/main"/>
              </a:ext>
              <a:ext uri="{96DAC541-7B7A-43D3-8B79-37D633B846F1}">
                <asvg:svgBlip xmlns:asvg="http://schemas.microsoft.com/office/drawing/2016/SVG/main" r:embed="rId22"/>
              </a:ext>
            </a:extLst>
          </a:blip>
          <a:stretch>
            <a:fillRect/>
          </a:stretch>
        </p:blipFill>
        <p:spPr>
          <a:xfrm>
            <a:off x="9895858" y="3270821"/>
            <a:ext cx="563236" cy="563236"/>
          </a:xfrm>
          <a:prstGeom prst="rect">
            <a:avLst/>
          </a:prstGeom>
        </p:spPr>
      </p:pic>
      <p:pic>
        <p:nvPicPr>
          <p:cNvPr id="59" name="Graphic 58" descr="Scales of Justice">
            <a:extLst>
              <a:ext uri="{FF2B5EF4-FFF2-40B4-BE49-F238E27FC236}">
                <a16:creationId xmlns:a16="http://schemas.microsoft.com/office/drawing/2014/main" id="{77284CCB-CFD8-D64F-9A4A-7D102FA7A3F7}"/>
              </a:ext>
            </a:extLst>
          </p:cNvPr>
          <p:cNvPicPr>
            <a:picLocks noChangeAspect="1"/>
          </p:cNvPicPr>
          <p:nvPr/>
        </p:nvPicPr>
        <p:blipFill>
          <a:blip r:embed="rId23" cstate="screen">
            <a:extLst>
              <a:ext uri="{28A0092B-C50C-407E-A947-70E740481C1C}">
                <a14:useLocalDpi xmlns:a14="http://schemas.microsoft.com/office/drawing/2010/main"/>
              </a:ext>
              <a:ext uri="{96DAC541-7B7A-43D3-8B79-37D633B846F1}">
                <asvg:svgBlip xmlns:asvg="http://schemas.microsoft.com/office/drawing/2016/SVG/main" r:embed="rId24"/>
              </a:ext>
            </a:extLst>
          </a:blip>
          <a:stretch>
            <a:fillRect/>
          </a:stretch>
        </p:blipFill>
        <p:spPr>
          <a:xfrm>
            <a:off x="9201564" y="4878535"/>
            <a:ext cx="563236" cy="563236"/>
          </a:xfrm>
          <a:prstGeom prst="rect">
            <a:avLst/>
          </a:prstGeom>
        </p:spPr>
      </p:pic>
      <p:pic>
        <p:nvPicPr>
          <p:cNvPr id="60" name="Graphic 59" descr="Lock">
            <a:extLst>
              <a:ext uri="{FF2B5EF4-FFF2-40B4-BE49-F238E27FC236}">
                <a16:creationId xmlns:a16="http://schemas.microsoft.com/office/drawing/2014/main" id="{2E74B4E2-2EA0-434B-94CA-286C0584D89B}"/>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5053499" y="3278664"/>
            <a:ext cx="648894" cy="648894"/>
          </a:xfrm>
          <a:prstGeom prst="rect">
            <a:avLst/>
          </a:prstGeom>
        </p:spPr>
      </p:pic>
      <p:sp>
        <p:nvSpPr>
          <p:cNvPr id="61" name="Oval 60">
            <a:extLst>
              <a:ext uri="{FF2B5EF4-FFF2-40B4-BE49-F238E27FC236}">
                <a16:creationId xmlns:a16="http://schemas.microsoft.com/office/drawing/2014/main" id="{C1EBCCBB-F58B-464C-8275-D9227C06539C}"/>
              </a:ext>
            </a:extLst>
          </p:cNvPr>
          <p:cNvSpPr/>
          <p:nvPr/>
        </p:nvSpPr>
        <p:spPr>
          <a:xfrm>
            <a:off x="5049732" y="3305243"/>
            <a:ext cx="637223" cy="634831"/>
          </a:xfrm>
          <a:prstGeom prst="ellipse">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81679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childTnLst>
                                </p:cTn>
                              </p:par>
                              <p:par>
                                <p:cTn id="13" presetID="10" presetClass="entr" presetSubtype="0" fill="hold" nodeType="with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fade">
                                      <p:cBhvr>
                                        <p:cTn id="15" dur="500"/>
                                        <p:tgtEl>
                                          <p:spTgt spid="36"/>
                                        </p:tgtEl>
                                      </p:cBhvr>
                                    </p:animEffect>
                                  </p:childTnLst>
                                </p:cTn>
                              </p:par>
                              <p:par>
                                <p:cTn id="16" presetID="10" presetClass="entr" presetSubtype="0" fill="hold" nodeType="withEffect">
                                  <p:stCondLst>
                                    <p:cond delay="0"/>
                                  </p:stCondLst>
                                  <p:childTnLst>
                                    <p:set>
                                      <p:cBhvr>
                                        <p:cTn id="17" dur="1" fill="hold">
                                          <p:stCondLst>
                                            <p:cond delay="0"/>
                                          </p:stCondLst>
                                        </p:cTn>
                                        <p:tgtEl>
                                          <p:spTgt spid="60"/>
                                        </p:tgtEl>
                                        <p:attrNameLst>
                                          <p:attrName>style.visibility</p:attrName>
                                        </p:attrNameLst>
                                      </p:cBhvr>
                                      <p:to>
                                        <p:strVal val="visible"/>
                                      </p:to>
                                    </p:set>
                                    <p:animEffect transition="in" filter="fade">
                                      <p:cBhvr>
                                        <p:cTn id="18" dur="500"/>
                                        <p:tgtEl>
                                          <p:spTgt spid="6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1"/>
                                        </p:tgtEl>
                                        <p:attrNameLst>
                                          <p:attrName>style.visibility</p:attrName>
                                        </p:attrNameLst>
                                      </p:cBhvr>
                                      <p:to>
                                        <p:strVal val="visible"/>
                                      </p:to>
                                    </p:set>
                                    <p:animEffect transition="in" filter="fade">
                                      <p:cBhvr>
                                        <p:cTn id="21" dur="500"/>
                                        <p:tgtEl>
                                          <p:spTgt spid="61"/>
                                        </p:tgtEl>
                                      </p:cBhvr>
                                    </p:animEffect>
                                  </p:childTnLst>
                                </p:cTn>
                              </p:par>
                              <p:par>
                                <p:cTn id="22" presetID="10" presetClass="entr" presetSubtype="0" fill="hold" nodeType="with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fade">
                                      <p:cBhvr>
                                        <p:cTn id="24" dur="500"/>
                                        <p:tgtEl>
                                          <p:spTgt spid="3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500"/>
                                        <p:tgtEl>
                                          <p:spTgt spid="32"/>
                                        </p:tgtEl>
                                      </p:cBhvr>
                                    </p:animEffect>
                                  </p:childTnLst>
                                </p:cTn>
                              </p:par>
                              <p:par>
                                <p:cTn id="30" presetID="10" presetClass="entr" presetSubtype="0" fill="hold" nodeType="with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fade">
                                      <p:cBhvr>
                                        <p:cTn id="32" dur="500"/>
                                        <p:tgtEl>
                                          <p:spTgt spid="33"/>
                                        </p:tgtEl>
                                      </p:cBhvr>
                                    </p:animEffect>
                                  </p:childTnLst>
                                </p:cTn>
                              </p:par>
                              <p:par>
                                <p:cTn id="33" presetID="10" presetClass="entr" presetSubtype="0" fill="hold" nodeType="with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500"/>
                                        <p:tgtEl>
                                          <p:spTgt spid="34"/>
                                        </p:tgtEl>
                                      </p:cBhvr>
                                    </p:animEffect>
                                  </p:childTnLst>
                                </p:cTn>
                              </p:par>
                              <p:par>
                                <p:cTn id="36" presetID="10" presetClass="entr" presetSubtype="0" fill="hold" nodeType="withEffect">
                                  <p:stCondLst>
                                    <p:cond delay="0"/>
                                  </p:stCondLst>
                                  <p:childTnLst>
                                    <p:set>
                                      <p:cBhvr>
                                        <p:cTn id="37" dur="1" fill="hold">
                                          <p:stCondLst>
                                            <p:cond delay="0"/>
                                          </p:stCondLst>
                                        </p:cTn>
                                        <p:tgtEl>
                                          <p:spTgt spid="35"/>
                                        </p:tgtEl>
                                        <p:attrNameLst>
                                          <p:attrName>style.visibility</p:attrName>
                                        </p:attrNameLst>
                                      </p:cBhvr>
                                      <p:to>
                                        <p:strVal val="visible"/>
                                      </p:to>
                                    </p:set>
                                    <p:animEffect transition="in" filter="fade">
                                      <p:cBhvr>
                                        <p:cTn id="38" dur="500"/>
                                        <p:tgtEl>
                                          <p:spTgt spid="35"/>
                                        </p:tgtEl>
                                      </p:cBhvr>
                                    </p:animEffect>
                                  </p:childTnLst>
                                </p:cTn>
                              </p:par>
                              <p:par>
                                <p:cTn id="39" presetID="10" presetClass="entr" presetSubtype="0" fill="hold" nodeType="with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fade">
                                      <p:cBhvr>
                                        <p:cTn id="41" dur="500"/>
                                        <p:tgtEl>
                                          <p:spTgt spid="53"/>
                                        </p:tgtEl>
                                      </p:cBhvr>
                                    </p:animEffect>
                                  </p:childTnLst>
                                </p:cTn>
                              </p:par>
                              <p:par>
                                <p:cTn id="42" presetID="10" presetClass="entr" presetSubtype="0" fill="hold" nodeType="with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fade">
                                      <p:cBhvr>
                                        <p:cTn id="44" dur="500"/>
                                        <p:tgtEl>
                                          <p:spTgt spid="54"/>
                                        </p:tgtEl>
                                      </p:cBhvr>
                                    </p:animEffect>
                                  </p:childTnLst>
                                </p:cTn>
                              </p:par>
                              <p:par>
                                <p:cTn id="45" presetID="10" presetClass="entr" presetSubtype="0" fill="hold" nodeType="with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fade">
                                      <p:cBhvr>
                                        <p:cTn id="47" dur="500"/>
                                        <p:tgtEl>
                                          <p:spTgt spid="55"/>
                                        </p:tgtEl>
                                      </p:cBhvr>
                                    </p:animEffect>
                                  </p:childTnLst>
                                </p:cTn>
                              </p:par>
                              <p:par>
                                <p:cTn id="48" presetID="10" presetClass="entr" presetSubtype="0" fill="hold" nodeType="with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500"/>
                                        <p:tgtEl>
                                          <p:spTgt spid="56"/>
                                        </p:tgtEl>
                                      </p:cBhvr>
                                    </p:animEffect>
                                  </p:childTnLst>
                                </p:cTn>
                              </p:par>
                              <p:par>
                                <p:cTn id="51" presetID="10" presetClass="entr" presetSubtype="0" fill="hold" nodeType="with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fade">
                                      <p:cBhvr>
                                        <p:cTn id="53" dur="500"/>
                                        <p:tgtEl>
                                          <p:spTgt spid="29"/>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47"/>
                                        </p:tgtEl>
                                        <p:attrNameLst>
                                          <p:attrName>style.visibility</p:attrName>
                                        </p:attrNameLst>
                                      </p:cBhvr>
                                      <p:to>
                                        <p:strVal val="visible"/>
                                      </p:to>
                                    </p:set>
                                    <p:animEffect transition="in" filter="fade">
                                      <p:cBhvr>
                                        <p:cTn id="56" dur="500"/>
                                        <p:tgtEl>
                                          <p:spTgt spid="47"/>
                                        </p:tgtEl>
                                      </p:cBhvr>
                                    </p:animEffect>
                                  </p:childTnLst>
                                </p:cTn>
                              </p:par>
                              <p:par>
                                <p:cTn id="57" presetID="10" presetClass="entr" presetSubtype="0" fill="hold" nodeType="withEffect">
                                  <p:stCondLst>
                                    <p:cond delay="100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500"/>
                                        <p:tgtEl>
                                          <p:spTgt spid="23"/>
                                        </p:tgtEl>
                                      </p:cBhvr>
                                    </p:animEffect>
                                  </p:childTnLst>
                                </p:cTn>
                              </p:par>
                              <p:par>
                                <p:cTn id="60" presetID="10" presetClass="entr" presetSubtype="0" fill="hold" grpId="0" nodeType="withEffect">
                                  <p:stCondLst>
                                    <p:cond delay="1000"/>
                                  </p:stCondLst>
                                  <p:childTnLst>
                                    <p:set>
                                      <p:cBhvr>
                                        <p:cTn id="61" dur="1" fill="hold">
                                          <p:stCondLst>
                                            <p:cond delay="0"/>
                                          </p:stCondLst>
                                        </p:cTn>
                                        <p:tgtEl>
                                          <p:spTgt spid="28"/>
                                        </p:tgtEl>
                                        <p:attrNameLst>
                                          <p:attrName>style.visibility</p:attrName>
                                        </p:attrNameLst>
                                      </p:cBhvr>
                                      <p:to>
                                        <p:strVal val="visible"/>
                                      </p:to>
                                    </p:set>
                                    <p:animEffect transition="in" filter="fade">
                                      <p:cBhvr>
                                        <p:cTn id="62" dur="500"/>
                                        <p:tgtEl>
                                          <p:spTgt spid="28"/>
                                        </p:tgtEl>
                                      </p:cBhvr>
                                    </p:animEffect>
                                  </p:childTnLst>
                                </p:cTn>
                              </p:par>
                              <p:par>
                                <p:cTn id="63" presetID="10" presetClass="entr" presetSubtype="0" fill="hold" grpId="0" nodeType="withEffect">
                                  <p:stCondLst>
                                    <p:cond delay="100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500"/>
                                        <p:tgtEl>
                                          <p:spTgt spid="26"/>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fade">
                                      <p:cBhvr>
                                        <p:cTn id="70" dur="500"/>
                                        <p:tgtEl>
                                          <p:spTgt spid="44"/>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500"/>
                                        <p:tgtEl>
                                          <p:spTgt spid="11"/>
                                        </p:tgtEl>
                                      </p:cBhvr>
                                    </p:animEffect>
                                  </p:childTnLst>
                                </p:cTn>
                              </p:par>
                              <p:par>
                                <p:cTn id="76" presetID="10" presetClass="entr" presetSubtype="0" fill="hold" nodeType="withEffect">
                                  <p:stCondLst>
                                    <p:cond delay="0"/>
                                  </p:stCondLst>
                                  <p:childTnLst>
                                    <p:set>
                                      <p:cBhvr>
                                        <p:cTn id="77" dur="1" fill="hold">
                                          <p:stCondLst>
                                            <p:cond delay="0"/>
                                          </p:stCondLst>
                                        </p:cTn>
                                        <p:tgtEl>
                                          <p:spTgt spid="12"/>
                                        </p:tgtEl>
                                        <p:attrNameLst>
                                          <p:attrName>style.visibility</p:attrName>
                                        </p:attrNameLst>
                                      </p:cBhvr>
                                      <p:to>
                                        <p:strVal val="visible"/>
                                      </p:to>
                                    </p:set>
                                    <p:animEffect transition="in" filter="fade">
                                      <p:cBhvr>
                                        <p:cTn id="78" dur="500"/>
                                        <p:tgtEl>
                                          <p:spTgt spid="12"/>
                                        </p:tgtEl>
                                      </p:cBhvr>
                                    </p:animEffect>
                                  </p:childTnLst>
                                </p:cTn>
                              </p:par>
                              <p:par>
                                <p:cTn id="79" presetID="10" presetClass="entr" presetSubtype="0" fill="hold" nodeType="with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500"/>
                                        <p:tgtEl>
                                          <p:spTgt spid="13"/>
                                        </p:tgtEl>
                                      </p:cBhvr>
                                    </p:animEffect>
                                  </p:childTnLst>
                                </p:cTn>
                              </p:par>
                              <p:par>
                                <p:cTn id="82" presetID="10" presetClass="entr" presetSubtype="0" fill="hold" nodeType="withEffect">
                                  <p:stCondLst>
                                    <p:cond delay="0"/>
                                  </p:stCondLst>
                                  <p:childTnLst>
                                    <p:set>
                                      <p:cBhvr>
                                        <p:cTn id="83" dur="1" fill="hold">
                                          <p:stCondLst>
                                            <p:cond delay="0"/>
                                          </p:stCondLst>
                                        </p:cTn>
                                        <p:tgtEl>
                                          <p:spTgt spid="14"/>
                                        </p:tgtEl>
                                        <p:attrNameLst>
                                          <p:attrName>style.visibility</p:attrName>
                                        </p:attrNameLst>
                                      </p:cBhvr>
                                      <p:to>
                                        <p:strVal val="visible"/>
                                      </p:to>
                                    </p:set>
                                    <p:animEffect transition="in" filter="fade">
                                      <p:cBhvr>
                                        <p:cTn id="84" dur="500"/>
                                        <p:tgtEl>
                                          <p:spTgt spid="14"/>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48"/>
                                        </p:tgtEl>
                                        <p:attrNameLst>
                                          <p:attrName>style.visibility</p:attrName>
                                        </p:attrNameLst>
                                      </p:cBhvr>
                                      <p:to>
                                        <p:strVal val="visible"/>
                                      </p:to>
                                    </p:set>
                                    <p:animEffect transition="in" filter="fade">
                                      <p:cBhvr>
                                        <p:cTn id="87" dur="500"/>
                                        <p:tgtEl>
                                          <p:spTgt spid="48"/>
                                        </p:tgtEl>
                                      </p:cBhvr>
                                    </p:animEffect>
                                  </p:childTnLst>
                                </p:cTn>
                              </p:par>
                              <p:par>
                                <p:cTn id="88" presetID="10" presetClass="entr" presetSubtype="0" fill="hold" nodeType="with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fade">
                                      <p:cBhvr>
                                        <p:cTn id="90" dur="500"/>
                                        <p:tgtEl>
                                          <p:spTgt spid="52"/>
                                        </p:tgtEl>
                                      </p:cBhvr>
                                    </p:animEffect>
                                  </p:childTnLst>
                                </p:cTn>
                              </p:par>
                              <p:par>
                                <p:cTn id="91" presetID="10" presetClass="entr" presetSubtype="0" fill="hold" nodeType="withEffect">
                                  <p:stCondLst>
                                    <p:cond delay="0"/>
                                  </p:stCondLst>
                                  <p:childTnLst>
                                    <p:set>
                                      <p:cBhvr>
                                        <p:cTn id="92" dur="1" fill="hold">
                                          <p:stCondLst>
                                            <p:cond delay="0"/>
                                          </p:stCondLst>
                                        </p:cTn>
                                        <p:tgtEl>
                                          <p:spTgt spid="57"/>
                                        </p:tgtEl>
                                        <p:attrNameLst>
                                          <p:attrName>style.visibility</p:attrName>
                                        </p:attrNameLst>
                                      </p:cBhvr>
                                      <p:to>
                                        <p:strVal val="visible"/>
                                      </p:to>
                                    </p:set>
                                    <p:animEffect transition="in" filter="fade">
                                      <p:cBhvr>
                                        <p:cTn id="93" dur="500"/>
                                        <p:tgtEl>
                                          <p:spTgt spid="57"/>
                                        </p:tgtEl>
                                      </p:cBhvr>
                                    </p:animEffect>
                                  </p:childTnLst>
                                </p:cTn>
                              </p:par>
                              <p:par>
                                <p:cTn id="94" presetID="10" presetClass="entr" presetSubtype="0" fill="hold" nodeType="withEffect">
                                  <p:stCondLst>
                                    <p:cond delay="0"/>
                                  </p:stCondLst>
                                  <p:childTnLst>
                                    <p:set>
                                      <p:cBhvr>
                                        <p:cTn id="95" dur="1" fill="hold">
                                          <p:stCondLst>
                                            <p:cond delay="0"/>
                                          </p:stCondLst>
                                        </p:cTn>
                                        <p:tgtEl>
                                          <p:spTgt spid="58"/>
                                        </p:tgtEl>
                                        <p:attrNameLst>
                                          <p:attrName>style.visibility</p:attrName>
                                        </p:attrNameLst>
                                      </p:cBhvr>
                                      <p:to>
                                        <p:strVal val="visible"/>
                                      </p:to>
                                    </p:set>
                                    <p:animEffect transition="in" filter="fade">
                                      <p:cBhvr>
                                        <p:cTn id="96" dur="500"/>
                                        <p:tgtEl>
                                          <p:spTgt spid="58"/>
                                        </p:tgtEl>
                                      </p:cBhvr>
                                    </p:animEffect>
                                  </p:childTnLst>
                                </p:cTn>
                              </p:par>
                              <p:par>
                                <p:cTn id="97" presetID="10" presetClass="entr" presetSubtype="0" fill="hold" nodeType="withEffect">
                                  <p:stCondLst>
                                    <p:cond delay="0"/>
                                  </p:stCondLst>
                                  <p:childTnLst>
                                    <p:set>
                                      <p:cBhvr>
                                        <p:cTn id="98" dur="1" fill="hold">
                                          <p:stCondLst>
                                            <p:cond delay="0"/>
                                          </p:stCondLst>
                                        </p:cTn>
                                        <p:tgtEl>
                                          <p:spTgt spid="59"/>
                                        </p:tgtEl>
                                        <p:attrNameLst>
                                          <p:attrName>style.visibility</p:attrName>
                                        </p:attrNameLst>
                                      </p:cBhvr>
                                      <p:to>
                                        <p:strVal val="visible"/>
                                      </p:to>
                                    </p:set>
                                    <p:animEffect transition="in" filter="fade">
                                      <p:cBhvr>
                                        <p:cTn id="99" dur="500"/>
                                        <p:tgtEl>
                                          <p:spTgt spid="59"/>
                                        </p:tgtEl>
                                      </p:cBhvr>
                                    </p:animEffect>
                                  </p:childTnLst>
                                </p:cTn>
                              </p:par>
                              <p:par>
                                <p:cTn id="100" presetID="10" presetClass="entr" presetSubtype="0" fill="hold" nodeType="withEffect">
                                  <p:stCondLst>
                                    <p:cond delay="0"/>
                                  </p:stCondLst>
                                  <p:childTnLst>
                                    <p:set>
                                      <p:cBhvr>
                                        <p:cTn id="101" dur="1" fill="hold">
                                          <p:stCondLst>
                                            <p:cond delay="0"/>
                                          </p:stCondLst>
                                        </p:cTn>
                                        <p:tgtEl>
                                          <p:spTgt spid="10"/>
                                        </p:tgtEl>
                                        <p:attrNameLst>
                                          <p:attrName>style.visibility</p:attrName>
                                        </p:attrNameLst>
                                      </p:cBhvr>
                                      <p:to>
                                        <p:strVal val="visible"/>
                                      </p:to>
                                    </p:set>
                                    <p:animEffect transition="in" filter="fade">
                                      <p:cBhvr>
                                        <p:cTn id="102" dur="500"/>
                                        <p:tgtEl>
                                          <p:spTgt spid="10"/>
                                        </p:tgtEl>
                                      </p:cBhvr>
                                    </p:animEffect>
                                  </p:childTnLst>
                                </p:cTn>
                              </p:par>
                              <p:par>
                                <p:cTn id="103" presetID="10" presetClass="entr" presetSubtype="0" fill="hold" grpId="0" nodeType="withEffect">
                                  <p:stCondLst>
                                    <p:cond delay="1000"/>
                                  </p:stCondLst>
                                  <p:childTnLst>
                                    <p:set>
                                      <p:cBhvr>
                                        <p:cTn id="104" dur="1" fill="hold">
                                          <p:stCondLst>
                                            <p:cond delay="0"/>
                                          </p:stCondLst>
                                        </p:cTn>
                                        <p:tgtEl>
                                          <p:spTgt spid="27"/>
                                        </p:tgtEl>
                                        <p:attrNameLst>
                                          <p:attrName>style.visibility</p:attrName>
                                        </p:attrNameLst>
                                      </p:cBhvr>
                                      <p:to>
                                        <p:strVal val="visible"/>
                                      </p:to>
                                    </p:set>
                                    <p:animEffect transition="in" filter="fade">
                                      <p:cBhvr>
                                        <p:cTn id="105" dur="500"/>
                                        <p:tgtEl>
                                          <p:spTgt spid="27"/>
                                        </p:tgtEl>
                                      </p:cBhvr>
                                    </p:animEffect>
                                  </p:childTnLst>
                                </p:cTn>
                              </p:par>
                              <p:par>
                                <p:cTn id="106" presetID="10" presetClass="entr" presetSubtype="0" fill="hold" nodeType="withEffect">
                                  <p:stCondLst>
                                    <p:cond delay="1000"/>
                                  </p:stCondLst>
                                  <p:childTnLst>
                                    <p:set>
                                      <p:cBhvr>
                                        <p:cTn id="107" dur="1" fill="hold">
                                          <p:stCondLst>
                                            <p:cond delay="0"/>
                                          </p:stCondLst>
                                        </p:cTn>
                                        <p:tgtEl>
                                          <p:spTgt spid="40"/>
                                        </p:tgtEl>
                                        <p:attrNameLst>
                                          <p:attrName>style.visibility</p:attrName>
                                        </p:attrNameLst>
                                      </p:cBhvr>
                                      <p:to>
                                        <p:strVal val="visible"/>
                                      </p:to>
                                    </p:set>
                                    <p:animEffect transition="in" filter="fade">
                                      <p:cBhvr>
                                        <p:cTn id="108" dur="500"/>
                                        <p:tgtEl>
                                          <p:spTgt spid="40"/>
                                        </p:tgtEl>
                                      </p:cBhvr>
                                    </p:animEffect>
                                  </p:childTnLst>
                                </p:cTn>
                              </p:par>
                              <p:par>
                                <p:cTn id="109" presetID="10" presetClass="entr" presetSubtype="0" fill="hold" grpId="1" nodeType="withEffect">
                                  <p:stCondLst>
                                    <p:cond delay="1000"/>
                                  </p:stCondLst>
                                  <p:childTnLst>
                                    <p:set>
                                      <p:cBhvr>
                                        <p:cTn id="110" dur="1" fill="hold">
                                          <p:stCondLst>
                                            <p:cond delay="0"/>
                                          </p:stCondLst>
                                        </p:cTn>
                                        <p:tgtEl>
                                          <p:spTgt spid="27"/>
                                        </p:tgtEl>
                                        <p:attrNameLst>
                                          <p:attrName>style.visibility</p:attrName>
                                        </p:attrNameLst>
                                      </p:cBhvr>
                                      <p:to>
                                        <p:strVal val="visible"/>
                                      </p:to>
                                    </p:set>
                                    <p:animEffect transition="in" filter="fade">
                                      <p:cBhvr>
                                        <p:cTn id="1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7" grpId="1"/>
      <p:bldP spid="28" grpId="0" animBg="1"/>
      <p:bldP spid="43" grpId="0" animBg="1"/>
      <p:bldP spid="44" grpId="0" animBg="1"/>
      <p:bldP spid="47" grpId="0"/>
      <p:bldP spid="48" grpId="0"/>
      <p:bldP spid="6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Google Shape;308;p25">
            <a:extLst>
              <a:ext uri="{FF2B5EF4-FFF2-40B4-BE49-F238E27FC236}">
                <a16:creationId xmlns:a16="http://schemas.microsoft.com/office/drawing/2014/main" id="{C9FD48BE-78E5-3F46-8C43-3907EE084D02}"/>
              </a:ext>
            </a:extLst>
          </p:cNvPr>
          <p:cNvCxnSpPr/>
          <p:nvPr/>
        </p:nvCxnSpPr>
        <p:spPr>
          <a:xfrm rot="10800000" flipH="1">
            <a:off x="7186966" y="4203344"/>
            <a:ext cx="2147700" cy="11100"/>
          </a:xfrm>
          <a:prstGeom prst="straightConnector1">
            <a:avLst/>
          </a:prstGeom>
          <a:noFill/>
          <a:ln w="31750" cap="flat" cmpd="sng">
            <a:solidFill>
              <a:srgbClr val="2C405A"/>
            </a:solidFill>
            <a:prstDash val="solid"/>
            <a:miter lim="800000"/>
            <a:headEnd type="none" w="sm" len="sm"/>
            <a:tailEnd type="triangle" w="med" len="med"/>
          </a:ln>
        </p:spPr>
      </p:cxnSp>
      <p:sp>
        <p:nvSpPr>
          <p:cNvPr id="11" name="TextBox 10">
            <a:extLst>
              <a:ext uri="{FF2B5EF4-FFF2-40B4-BE49-F238E27FC236}">
                <a16:creationId xmlns:a16="http://schemas.microsoft.com/office/drawing/2014/main" id="{B5E73E31-2DDD-8B41-B52D-0A4A1308835A}"/>
              </a:ext>
            </a:extLst>
          </p:cNvPr>
          <p:cNvSpPr txBox="1"/>
          <p:nvPr/>
        </p:nvSpPr>
        <p:spPr>
          <a:xfrm>
            <a:off x="372534" y="573668"/>
            <a:ext cx="11446933" cy="1200329"/>
          </a:xfrm>
          <a:prstGeom prst="rect">
            <a:avLst/>
          </a:prstGeom>
          <a:noFill/>
        </p:spPr>
        <p:txBody>
          <a:bodyPr wrap="square" rtlCol="0">
            <a:spAutoFit/>
          </a:bodyPr>
          <a:lstStyle/>
          <a:p>
            <a:pPr algn="ctr" defTabSz="548640"/>
            <a:r>
              <a:rPr lang="en-US" sz="3600" dirty="0">
                <a:solidFill>
                  <a:srgbClr val="2C405A"/>
                </a:solidFill>
                <a:latin typeface="Avenir Roman" charset="0"/>
                <a:ea typeface="Avenir Roman" charset="0"/>
                <a:cs typeface="Avenir Roman" charset="0"/>
              </a:rPr>
              <a:t>How It Works:</a:t>
            </a:r>
          </a:p>
          <a:p>
            <a:pPr algn="ctr" defTabSz="548640"/>
            <a:r>
              <a:rPr lang="en-US" sz="3600" dirty="0">
                <a:solidFill>
                  <a:srgbClr val="2C405A"/>
                </a:solidFill>
                <a:latin typeface="Avenir Roman" charset="0"/>
                <a:ea typeface="Avenir Roman" charset="0"/>
                <a:cs typeface="Avenir Roman" charset="0"/>
              </a:rPr>
              <a:t>Coordinated Network</a:t>
            </a:r>
            <a:endParaRPr lang="en-US" sz="3600" dirty="0">
              <a:solidFill>
                <a:srgbClr val="4571BA"/>
              </a:solidFill>
              <a:latin typeface="Avenir Roman" charset="0"/>
              <a:ea typeface="Avenir Roman" charset="0"/>
              <a:cs typeface="Avenir Roman" charset="0"/>
            </a:endParaRPr>
          </a:p>
        </p:txBody>
      </p:sp>
      <p:sp>
        <p:nvSpPr>
          <p:cNvPr id="12" name="Left Bracket 11">
            <a:extLst>
              <a:ext uri="{FF2B5EF4-FFF2-40B4-BE49-F238E27FC236}">
                <a16:creationId xmlns:a16="http://schemas.microsoft.com/office/drawing/2014/main" id="{8DC6AED9-F0C2-0246-AFC6-813A4A854E86}"/>
              </a:ext>
            </a:extLst>
          </p:cNvPr>
          <p:cNvSpPr/>
          <p:nvPr/>
        </p:nvSpPr>
        <p:spPr>
          <a:xfrm rot="5400000">
            <a:off x="5704290" y="-1317294"/>
            <a:ext cx="621499" cy="8460159"/>
          </a:xfrm>
          <a:prstGeom prst="leftBracket">
            <a:avLst/>
          </a:prstGeom>
          <a:ln w="19050">
            <a:solidFill>
              <a:schemeClr val="accent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defTabSz="548640"/>
            <a:endParaRPr lang="en-US" sz="2160" dirty="0">
              <a:solidFill>
                <a:prstClr val="black"/>
              </a:solidFill>
            </a:endParaRPr>
          </a:p>
        </p:txBody>
      </p:sp>
      <p:sp>
        <p:nvSpPr>
          <p:cNvPr id="13" name="TextBox 12">
            <a:extLst>
              <a:ext uri="{FF2B5EF4-FFF2-40B4-BE49-F238E27FC236}">
                <a16:creationId xmlns:a16="http://schemas.microsoft.com/office/drawing/2014/main" id="{FD95F9B1-1DAA-5543-A5B9-541253C09ECD}"/>
              </a:ext>
            </a:extLst>
          </p:cNvPr>
          <p:cNvSpPr txBox="1"/>
          <p:nvPr/>
        </p:nvSpPr>
        <p:spPr>
          <a:xfrm>
            <a:off x="1274392" y="4998079"/>
            <a:ext cx="897706" cy="313932"/>
          </a:xfrm>
          <a:prstGeom prst="rect">
            <a:avLst/>
          </a:prstGeom>
          <a:noFill/>
        </p:spPr>
        <p:txBody>
          <a:bodyPr wrap="square" rtlCol="0">
            <a:spAutoFit/>
          </a:bodyPr>
          <a:lstStyle/>
          <a:p>
            <a:pPr algn="ctr" defTabSz="548640"/>
            <a:r>
              <a:rPr lang="en-US" sz="1400" b="1" dirty="0">
                <a:solidFill>
                  <a:schemeClr val="tx1">
                    <a:lumMod val="65000"/>
                    <a:lumOff val="35000"/>
                  </a:schemeClr>
                </a:solidFill>
                <a:latin typeface="Avenir Heavy" panose="02000503020000020003" pitchFamily="2" charset="0"/>
                <a:ea typeface="Avenir"/>
                <a:cs typeface="Avenir"/>
              </a:rPr>
              <a:t>Client</a:t>
            </a:r>
          </a:p>
        </p:txBody>
      </p:sp>
      <p:sp>
        <p:nvSpPr>
          <p:cNvPr id="14" name="TextBox 13">
            <a:extLst>
              <a:ext uri="{FF2B5EF4-FFF2-40B4-BE49-F238E27FC236}">
                <a16:creationId xmlns:a16="http://schemas.microsoft.com/office/drawing/2014/main" id="{00669931-A836-0742-A612-FFC3D6CB5F92}"/>
              </a:ext>
            </a:extLst>
          </p:cNvPr>
          <p:cNvSpPr txBox="1"/>
          <p:nvPr/>
        </p:nvSpPr>
        <p:spPr>
          <a:xfrm>
            <a:off x="3272439" y="4918541"/>
            <a:ext cx="1412088" cy="523220"/>
          </a:xfrm>
          <a:prstGeom prst="rect">
            <a:avLst/>
          </a:prstGeom>
          <a:noFill/>
        </p:spPr>
        <p:txBody>
          <a:bodyPr wrap="square" rtlCol="0">
            <a:spAutoFit/>
          </a:bodyPr>
          <a:lstStyle/>
          <a:p>
            <a:pPr algn="ctr" defTabSz="548640"/>
            <a:r>
              <a:rPr lang="en-US" sz="1400" b="1" dirty="0">
                <a:solidFill>
                  <a:schemeClr val="tx1">
                    <a:lumMod val="65000"/>
                    <a:lumOff val="35000"/>
                  </a:schemeClr>
                </a:solidFill>
                <a:latin typeface="Avenir Heavy" panose="02000503020000020003" pitchFamily="2" charset="0"/>
                <a:ea typeface="Avenir"/>
                <a:cs typeface="Avenir"/>
              </a:rPr>
              <a:t>Employment Provider</a:t>
            </a:r>
          </a:p>
        </p:txBody>
      </p:sp>
      <p:sp>
        <p:nvSpPr>
          <p:cNvPr id="23" name="TextBox 22">
            <a:extLst>
              <a:ext uri="{FF2B5EF4-FFF2-40B4-BE49-F238E27FC236}">
                <a16:creationId xmlns:a16="http://schemas.microsoft.com/office/drawing/2014/main" id="{10929656-E7DB-2A42-99B5-C20DBD23445A}"/>
              </a:ext>
            </a:extLst>
          </p:cNvPr>
          <p:cNvSpPr txBox="1"/>
          <p:nvPr/>
        </p:nvSpPr>
        <p:spPr>
          <a:xfrm>
            <a:off x="9314788" y="4909674"/>
            <a:ext cx="1576522" cy="523220"/>
          </a:xfrm>
          <a:prstGeom prst="rect">
            <a:avLst/>
          </a:prstGeom>
          <a:noFill/>
        </p:spPr>
        <p:txBody>
          <a:bodyPr wrap="square" rtlCol="0">
            <a:spAutoFit/>
          </a:bodyPr>
          <a:lstStyle/>
          <a:p>
            <a:pPr algn="ctr" defTabSz="548640"/>
            <a:r>
              <a:rPr lang="en-US" sz="1400" b="1" dirty="0">
                <a:solidFill>
                  <a:schemeClr val="tx1">
                    <a:lumMod val="65000"/>
                    <a:lumOff val="35000"/>
                  </a:schemeClr>
                </a:solidFill>
                <a:latin typeface="Avenir Heavy" panose="02000503020000020003" pitchFamily="2" charset="0"/>
                <a:ea typeface="Avenir"/>
                <a:cs typeface="Avenir"/>
              </a:rPr>
              <a:t>Housing Provider</a:t>
            </a:r>
          </a:p>
        </p:txBody>
      </p:sp>
      <p:sp>
        <p:nvSpPr>
          <p:cNvPr id="24" name="TextBox 23">
            <a:extLst>
              <a:ext uri="{FF2B5EF4-FFF2-40B4-BE49-F238E27FC236}">
                <a16:creationId xmlns:a16="http://schemas.microsoft.com/office/drawing/2014/main" id="{9FAAD508-4536-3646-88B3-95B5E7C98081}"/>
              </a:ext>
            </a:extLst>
          </p:cNvPr>
          <p:cNvSpPr txBox="1"/>
          <p:nvPr/>
        </p:nvSpPr>
        <p:spPr>
          <a:xfrm>
            <a:off x="5362587" y="4909674"/>
            <a:ext cx="1745753" cy="523220"/>
          </a:xfrm>
          <a:prstGeom prst="rect">
            <a:avLst/>
          </a:prstGeom>
          <a:noFill/>
        </p:spPr>
        <p:txBody>
          <a:bodyPr wrap="square" rtlCol="0">
            <a:spAutoFit/>
          </a:bodyPr>
          <a:lstStyle/>
          <a:p>
            <a:pPr algn="ctr" defTabSz="548640"/>
            <a:r>
              <a:rPr lang="en-US" sz="1400" b="1" dirty="0">
                <a:solidFill>
                  <a:schemeClr val="tx1">
                    <a:lumMod val="65000"/>
                    <a:lumOff val="35000"/>
                  </a:schemeClr>
                </a:solidFill>
                <a:latin typeface="Avenir Heavy" panose="02000503020000020003" pitchFamily="2" charset="0"/>
                <a:ea typeface="Avenir"/>
                <a:cs typeface="Avenir"/>
              </a:rPr>
              <a:t>Coordination Center</a:t>
            </a:r>
          </a:p>
        </p:txBody>
      </p:sp>
      <p:sp>
        <p:nvSpPr>
          <p:cNvPr id="25" name="Oval 24">
            <a:extLst>
              <a:ext uri="{FF2B5EF4-FFF2-40B4-BE49-F238E27FC236}">
                <a16:creationId xmlns:a16="http://schemas.microsoft.com/office/drawing/2014/main" id="{2CFFE83A-AA4A-B84A-81DA-9499BDE000D3}"/>
              </a:ext>
            </a:extLst>
          </p:cNvPr>
          <p:cNvSpPr>
            <a:spLocks noChangeAspect="1"/>
          </p:cNvSpPr>
          <p:nvPr/>
        </p:nvSpPr>
        <p:spPr>
          <a:xfrm>
            <a:off x="3272440" y="3458893"/>
            <a:ext cx="1370334" cy="1352446"/>
          </a:xfrm>
          <a:prstGeom prst="ellipse">
            <a:avLst/>
          </a:prstGeom>
          <a:noFill/>
          <a:ln w="25400">
            <a:solidFill>
              <a:srgbClr val="2C40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B1ED0C0E-8042-B44A-B7AD-F899D1765E90}"/>
              </a:ext>
            </a:extLst>
          </p:cNvPr>
          <p:cNvGrpSpPr/>
          <p:nvPr/>
        </p:nvGrpSpPr>
        <p:grpSpPr>
          <a:xfrm>
            <a:off x="5508768" y="3454400"/>
            <a:ext cx="1438368" cy="1440748"/>
            <a:chOff x="5715504" y="3054133"/>
            <a:chExt cx="1438368" cy="1440748"/>
          </a:xfrm>
        </p:grpSpPr>
        <p:pic>
          <p:nvPicPr>
            <p:cNvPr id="27" name="Picture 26">
              <a:extLst>
                <a:ext uri="{FF2B5EF4-FFF2-40B4-BE49-F238E27FC236}">
                  <a16:creationId xmlns:a16="http://schemas.microsoft.com/office/drawing/2014/main" id="{3E53F796-2A58-4E42-82C8-12837D5DE313}"/>
                </a:ext>
              </a:extLst>
            </p:cNvPr>
            <p:cNvPicPr>
              <a:picLocks/>
            </p:cNvPicPr>
            <p:nvPr/>
          </p:nvPicPr>
          <p:blipFill rotWithShape="1">
            <a:blip r:embed="rId3" cstate="screen">
              <a:extLst>
                <a:ext uri="{28A0092B-C50C-407E-A947-70E740481C1C}">
                  <a14:useLocalDpi xmlns:a14="http://schemas.microsoft.com/office/drawing/2010/main"/>
                </a:ext>
              </a:extLst>
            </a:blip>
            <a:srcRect/>
            <a:stretch/>
          </p:blipFill>
          <p:spPr>
            <a:xfrm>
              <a:off x="5715504" y="3056513"/>
              <a:ext cx="1438368" cy="1438368"/>
            </a:xfrm>
            <a:prstGeom prst="rect">
              <a:avLst/>
            </a:prstGeom>
            <a:effectLst/>
          </p:spPr>
        </p:pic>
        <p:sp>
          <p:nvSpPr>
            <p:cNvPr id="28" name="Oval 27">
              <a:extLst>
                <a:ext uri="{FF2B5EF4-FFF2-40B4-BE49-F238E27FC236}">
                  <a16:creationId xmlns:a16="http://schemas.microsoft.com/office/drawing/2014/main" id="{491B1EE2-D4EB-2A45-9C92-9B5EBECD6A1E}"/>
                </a:ext>
              </a:extLst>
            </p:cNvPr>
            <p:cNvSpPr/>
            <p:nvPr/>
          </p:nvSpPr>
          <p:spPr>
            <a:xfrm>
              <a:off x="5748038" y="3054133"/>
              <a:ext cx="1396620" cy="1396620"/>
            </a:xfrm>
            <a:prstGeom prst="ellipse">
              <a:avLst/>
            </a:prstGeom>
            <a:noFill/>
            <a:ln w="25400" cap="flat" cmpd="sng" algn="ctr">
              <a:solidFill>
                <a:srgbClr val="2C405A"/>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
                <a:cs typeface=""/>
              </a:endParaRPr>
            </a:p>
          </p:txBody>
        </p:sp>
      </p:grpSp>
      <p:pic>
        <p:nvPicPr>
          <p:cNvPr id="29" name="Picture 28">
            <a:extLst>
              <a:ext uri="{FF2B5EF4-FFF2-40B4-BE49-F238E27FC236}">
                <a16:creationId xmlns:a16="http://schemas.microsoft.com/office/drawing/2014/main" id="{791EA830-8A25-2045-9E29-F7CD5694064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21354141">
            <a:off x="961508" y="3475924"/>
            <a:ext cx="1601863" cy="1481617"/>
          </a:xfrm>
          <a:prstGeom prst="rect">
            <a:avLst/>
          </a:prstGeom>
          <a:ln>
            <a:noFill/>
          </a:ln>
          <a:effectLst/>
        </p:spPr>
      </p:pic>
      <p:sp>
        <p:nvSpPr>
          <p:cNvPr id="30" name="Oval 29">
            <a:extLst>
              <a:ext uri="{FF2B5EF4-FFF2-40B4-BE49-F238E27FC236}">
                <a16:creationId xmlns:a16="http://schemas.microsoft.com/office/drawing/2014/main" id="{EAAA7929-D8C8-F940-8EE3-19C7E7730529}"/>
              </a:ext>
            </a:extLst>
          </p:cNvPr>
          <p:cNvSpPr/>
          <p:nvPr/>
        </p:nvSpPr>
        <p:spPr>
          <a:xfrm>
            <a:off x="1092061" y="3481414"/>
            <a:ext cx="1396620" cy="1396620"/>
          </a:xfrm>
          <a:prstGeom prst="ellipse">
            <a:avLst/>
          </a:prstGeom>
          <a:noFill/>
          <a:ln w="25400">
            <a:solidFill>
              <a:srgbClr val="2C40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1" name="Picture 30">
            <a:extLst>
              <a:ext uri="{FF2B5EF4-FFF2-40B4-BE49-F238E27FC236}">
                <a16:creationId xmlns:a16="http://schemas.microsoft.com/office/drawing/2014/main" id="{B4AAD3B7-E54C-6347-8564-C58765505D0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493953" y="3976229"/>
            <a:ext cx="1634203" cy="1225653"/>
          </a:xfrm>
          <a:prstGeom prst="rect">
            <a:avLst/>
          </a:prstGeom>
        </p:spPr>
      </p:pic>
      <p:pic>
        <p:nvPicPr>
          <p:cNvPr id="32" name="Picture 31">
            <a:extLst>
              <a:ext uri="{FF2B5EF4-FFF2-40B4-BE49-F238E27FC236}">
                <a16:creationId xmlns:a16="http://schemas.microsoft.com/office/drawing/2014/main" id="{36430BCF-E11E-0746-A55B-83633B202CB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707746" y="4138785"/>
            <a:ext cx="1210017" cy="724543"/>
          </a:xfrm>
          <a:prstGeom prst="rect">
            <a:avLst/>
          </a:prstGeom>
          <a:effectLst/>
        </p:spPr>
      </p:pic>
      <p:cxnSp>
        <p:nvCxnSpPr>
          <p:cNvPr id="33" name="Straight Arrow Connector 32">
            <a:extLst>
              <a:ext uri="{FF2B5EF4-FFF2-40B4-BE49-F238E27FC236}">
                <a16:creationId xmlns:a16="http://schemas.microsoft.com/office/drawing/2014/main" id="{FC96840C-36D1-304B-A0B1-72F2EA537781}"/>
              </a:ext>
            </a:extLst>
          </p:cNvPr>
          <p:cNvCxnSpPr>
            <a:cxnSpLocks/>
          </p:cNvCxnSpPr>
          <p:nvPr/>
        </p:nvCxnSpPr>
        <p:spPr>
          <a:xfrm>
            <a:off x="4755100" y="4211894"/>
            <a:ext cx="753668" cy="0"/>
          </a:xfrm>
          <a:prstGeom prst="straightConnector1">
            <a:avLst/>
          </a:prstGeom>
          <a:ln w="31750">
            <a:solidFill>
              <a:srgbClr val="2C405A"/>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8CBA650C-4734-4042-B3DB-A4A2486352BE}"/>
              </a:ext>
            </a:extLst>
          </p:cNvPr>
          <p:cNvSpPr txBox="1"/>
          <p:nvPr/>
        </p:nvSpPr>
        <p:spPr>
          <a:xfrm>
            <a:off x="4636589" y="3972512"/>
            <a:ext cx="985185" cy="230832"/>
          </a:xfrm>
          <a:prstGeom prst="rect">
            <a:avLst/>
          </a:prstGeom>
          <a:noFill/>
        </p:spPr>
        <p:txBody>
          <a:bodyPr wrap="square" rtlCol="0">
            <a:spAutoFit/>
          </a:bodyPr>
          <a:lstStyle/>
          <a:p>
            <a:pPr algn="ctr"/>
            <a:r>
              <a:rPr lang="en-US" sz="900" dirty="0">
                <a:solidFill>
                  <a:srgbClr val="2C405A"/>
                </a:solidFill>
                <a:latin typeface="Avenir Roman" charset="0"/>
                <a:ea typeface="Avenir Roman" charset="0"/>
                <a:cs typeface="Avenir Roman" charset="0"/>
              </a:rPr>
              <a:t>Referral</a:t>
            </a:r>
          </a:p>
        </p:txBody>
      </p:sp>
      <p:cxnSp>
        <p:nvCxnSpPr>
          <p:cNvPr id="35" name="Straight Arrow Connector 34">
            <a:extLst>
              <a:ext uri="{FF2B5EF4-FFF2-40B4-BE49-F238E27FC236}">
                <a16:creationId xmlns:a16="http://schemas.microsoft.com/office/drawing/2014/main" id="{D601614A-202C-674F-B0EC-4BF85F5F524C}"/>
              </a:ext>
            </a:extLst>
          </p:cNvPr>
          <p:cNvCxnSpPr/>
          <p:nvPr/>
        </p:nvCxnSpPr>
        <p:spPr>
          <a:xfrm>
            <a:off x="2552655" y="4211894"/>
            <a:ext cx="643338" cy="0"/>
          </a:xfrm>
          <a:prstGeom prst="straightConnector1">
            <a:avLst/>
          </a:prstGeom>
          <a:ln w="31750">
            <a:solidFill>
              <a:srgbClr val="2C405A"/>
            </a:solidFill>
            <a:tailEnd type="triangle"/>
          </a:ln>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24871A66-C783-A740-935A-5785DFB45A03}"/>
              </a:ext>
            </a:extLst>
          </p:cNvPr>
          <p:cNvGrpSpPr/>
          <p:nvPr/>
        </p:nvGrpSpPr>
        <p:grpSpPr>
          <a:xfrm>
            <a:off x="9301999" y="3467640"/>
            <a:ext cx="1674723" cy="1488508"/>
            <a:chOff x="13034491" y="251784"/>
            <a:chExt cx="1727879" cy="1467763"/>
          </a:xfrm>
        </p:grpSpPr>
        <p:pic>
          <p:nvPicPr>
            <p:cNvPr id="37" name="Picture 36">
              <a:extLst>
                <a:ext uri="{FF2B5EF4-FFF2-40B4-BE49-F238E27FC236}">
                  <a16:creationId xmlns:a16="http://schemas.microsoft.com/office/drawing/2014/main" id="{B1FEA3E1-5C8F-3C48-BF53-D6372CA393F6}"/>
                </a:ext>
              </a:extLst>
            </p:cNvPr>
            <p:cNvPicPr>
              <a:picLocks/>
            </p:cNvPicPr>
            <p:nvPr/>
          </p:nvPicPr>
          <p:blipFill rotWithShape="1">
            <a:blip r:embed="rId7" cstate="screen">
              <a:extLst>
                <a:ext uri="{28A0092B-C50C-407E-A947-70E740481C1C}">
                  <a14:useLocalDpi xmlns:a14="http://schemas.microsoft.com/office/drawing/2010/main"/>
                </a:ext>
              </a:extLst>
            </a:blip>
            <a:srcRect/>
            <a:stretch/>
          </p:blipFill>
          <p:spPr>
            <a:xfrm>
              <a:off x="13034491" y="254205"/>
              <a:ext cx="1727879" cy="1465342"/>
            </a:xfrm>
            <a:prstGeom prst="rect">
              <a:avLst/>
            </a:prstGeom>
            <a:ln>
              <a:noFill/>
            </a:ln>
          </p:spPr>
        </p:pic>
        <p:sp>
          <p:nvSpPr>
            <p:cNvPr id="38" name="Oval 37">
              <a:extLst>
                <a:ext uri="{FF2B5EF4-FFF2-40B4-BE49-F238E27FC236}">
                  <a16:creationId xmlns:a16="http://schemas.microsoft.com/office/drawing/2014/main" id="{961F0326-1EF9-6E44-AAF0-408C1C0A492D}"/>
                </a:ext>
              </a:extLst>
            </p:cNvPr>
            <p:cNvSpPr>
              <a:spLocks noChangeAspect="1"/>
            </p:cNvSpPr>
            <p:nvPr/>
          </p:nvSpPr>
          <p:spPr>
            <a:xfrm>
              <a:off x="13189425" y="251784"/>
              <a:ext cx="1443519" cy="1357038"/>
            </a:xfrm>
            <a:prstGeom prst="ellipse">
              <a:avLst/>
            </a:prstGeom>
            <a:noFill/>
            <a:ln w="25400">
              <a:solidFill>
                <a:srgbClr val="2C40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Chevron 38">
            <a:extLst>
              <a:ext uri="{FF2B5EF4-FFF2-40B4-BE49-F238E27FC236}">
                <a16:creationId xmlns:a16="http://schemas.microsoft.com/office/drawing/2014/main" id="{8145078D-743A-9847-A155-4512A37BDBDD}"/>
              </a:ext>
            </a:extLst>
          </p:cNvPr>
          <p:cNvSpPr/>
          <p:nvPr/>
        </p:nvSpPr>
        <p:spPr>
          <a:xfrm rot="10800000">
            <a:off x="9452167" y="2435840"/>
            <a:ext cx="218343" cy="329938"/>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0" name="Chevron 39">
            <a:extLst>
              <a:ext uri="{FF2B5EF4-FFF2-40B4-BE49-F238E27FC236}">
                <a16:creationId xmlns:a16="http://schemas.microsoft.com/office/drawing/2014/main" id="{F35BE352-E213-914D-A1A6-F8C94AFC69FA}"/>
              </a:ext>
            </a:extLst>
          </p:cNvPr>
          <p:cNvSpPr/>
          <p:nvPr/>
        </p:nvSpPr>
        <p:spPr>
          <a:xfrm rot="10800000">
            <a:off x="7229363" y="2439020"/>
            <a:ext cx="218343" cy="329938"/>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 </a:t>
            </a:r>
          </a:p>
        </p:txBody>
      </p:sp>
      <p:sp>
        <p:nvSpPr>
          <p:cNvPr id="41" name="Chevron 40">
            <a:extLst>
              <a:ext uri="{FF2B5EF4-FFF2-40B4-BE49-F238E27FC236}">
                <a16:creationId xmlns:a16="http://schemas.microsoft.com/office/drawing/2014/main" id="{4E9ADF27-0AAE-EC44-8902-CCCE697137FC}"/>
              </a:ext>
            </a:extLst>
          </p:cNvPr>
          <p:cNvSpPr/>
          <p:nvPr/>
        </p:nvSpPr>
        <p:spPr>
          <a:xfrm rot="10800000">
            <a:off x="4968926" y="2438364"/>
            <a:ext cx="218343" cy="329938"/>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2" name="Chevron 41">
            <a:extLst>
              <a:ext uri="{FF2B5EF4-FFF2-40B4-BE49-F238E27FC236}">
                <a16:creationId xmlns:a16="http://schemas.microsoft.com/office/drawing/2014/main" id="{16B625E3-8668-744F-9E6E-575CE12F7B01}"/>
              </a:ext>
            </a:extLst>
          </p:cNvPr>
          <p:cNvSpPr/>
          <p:nvPr/>
        </p:nvSpPr>
        <p:spPr>
          <a:xfrm rot="10800000">
            <a:off x="2708489" y="2436392"/>
            <a:ext cx="218343" cy="329938"/>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43" name="Picture 42">
            <a:extLst>
              <a:ext uri="{FF2B5EF4-FFF2-40B4-BE49-F238E27FC236}">
                <a16:creationId xmlns:a16="http://schemas.microsoft.com/office/drawing/2014/main" id="{43DEFACD-8D9C-7D48-A27D-B880F37BD445}"/>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286489" y="3471987"/>
            <a:ext cx="1356285" cy="1329925"/>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sp>
        <p:nvSpPr>
          <p:cNvPr id="44" name="Google Shape;330;p25">
            <a:extLst>
              <a:ext uri="{FF2B5EF4-FFF2-40B4-BE49-F238E27FC236}">
                <a16:creationId xmlns:a16="http://schemas.microsoft.com/office/drawing/2014/main" id="{2B01A177-1E9B-5344-BA55-7B18D6F77134}"/>
              </a:ext>
            </a:extLst>
          </p:cNvPr>
          <p:cNvSpPr/>
          <p:nvPr/>
        </p:nvSpPr>
        <p:spPr>
          <a:xfrm>
            <a:off x="3333779" y="2817362"/>
            <a:ext cx="1289408" cy="520441"/>
          </a:xfrm>
          <a:prstGeom prst="rect">
            <a:avLst/>
          </a:prstGeom>
          <a:solidFill>
            <a:srgbClr val="2C405A"/>
          </a:solidFill>
          <a:ln w="12700" cap="flat" cmpd="sng">
            <a:solidFill>
              <a:srgbClr val="4F7DC2"/>
            </a:solidFill>
            <a:prstDash val="solid"/>
            <a:miter lim="800000"/>
            <a:headEnd type="none" w="sm" len="sm"/>
            <a:tailEnd type="none" w="sm" len="sm"/>
          </a:ln>
        </p:spPr>
        <p:txBody>
          <a:bodyPr spcFirstLastPara="1" wrap="square" lIns="68569" tIns="34275" rIns="68569" bIns="34275" anchor="ctr" anchorCtr="0">
            <a:noAutofit/>
          </a:bodyPr>
          <a:lstStyle/>
          <a:p>
            <a:pPr algn="ctr"/>
            <a:r>
              <a:rPr lang="en-US" sz="1050" dirty="0">
                <a:solidFill>
                  <a:schemeClr val="lt1"/>
                </a:solidFill>
                <a:latin typeface="Avenir"/>
                <a:sym typeface="Avenir"/>
              </a:rPr>
              <a:t>Housing Need Identified</a:t>
            </a:r>
            <a:endParaRPr sz="1050" dirty="0">
              <a:solidFill>
                <a:schemeClr val="lt1"/>
              </a:solidFill>
              <a:latin typeface="Avenir"/>
            </a:endParaRPr>
          </a:p>
        </p:txBody>
      </p:sp>
      <p:cxnSp>
        <p:nvCxnSpPr>
          <p:cNvPr id="45" name="Google Shape;315;p25">
            <a:extLst>
              <a:ext uri="{FF2B5EF4-FFF2-40B4-BE49-F238E27FC236}">
                <a16:creationId xmlns:a16="http://schemas.microsoft.com/office/drawing/2014/main" id="{0C5FF0AF-496E-1844-99ED-ABEE815411B5}"/>
              </a:ext>
            </a:extLst>
          </p:cNvPr>
          <p:cNvCxnSpPr/>
          <p:nvPr/>
        </p:nvCxnSpPr>
        <p:spPr>
          <a:xfrm rot="10800000" flipH="1">
            <a:off x="7993187" y="3419755"/>
            <a:ext cx="362100" cy="792000"/>
          </a:xfrm>
          <a:prstGeom prst="straightConnector1">
            <a:avLst/>
          </a:prstGeom>
          <a:noFill/>
          <a:ln w="12700" cap="flat" cmpd="sng">
            <a:solidFill>
              <a:srgbClr val="2C405A"/>
            </a:solidFill>
            <a:prstDash val="dot"/>
            <a:miter lim="800000"/>
            <a:headEnd type="none" w="sm" len="sm"/>
            <a:tailEnd type="triangle" w="med" len="med"/>
          </a:ln>
        </p:spPr>
      </p:cxnSp>
      <p:cxnSp>
        <p:nvCxnSpPr>
          <p:cNvPr id="46" name="Google Shape;316;p25">
            <a:extLst>
              <a:ext uri="{FF2B5EF4-FFF2-40B4-BE49-F238E27FC236}">
                <a16:creationId xmlns:a16="http://schemas.microsoft.com/office/drawing/2014/main" id="{45C407B7-88FA-8449-83F6-D6B9DF817687}"/>
              </a:ext>
            </a:extLst>
          </p:cNvPr>
          <p:cNvCxnSpPr/>
          <p:nvPr/>
        </p:nvCxnSpPr>
        <p:spPr>
          <a:xfrm rot="10800000" flipH="1">
            <a:off x="7993158" y="3782439"/>
            <a:ext cx="800100" cy="421500"/>
          </a:xfrm>
          <a:prstGeom prst="straightConnector1">
            <a:avLst/>
          </a:prstGeom>
          <a:noFill/>
          <a:ln w="12700" cap="flat" cmpd="sng">
            <a:solidFill>
              <a:srgbClr val="2C405A"/>
            </a:solidFill>
            <a:prstDash val="dot"/>
            <a:miter lim="800000"/>
            <a:headEnd type="none" w="sm" len="sm"/>
            <a:tailEnd type="triangle" w="med" len="med"/>
          </a:ln>
        </p:spPr>
      </p:cxnSp>
      <p:cxnSp>
        <p:nvCxnSpPr>
          <p:cNvPr id="47" name="Google Shape;317;p25">
            <a:extLst>
              <a:ext uri="{FF2B5EF4-FFF2-40B4-BE49-F238E27FC236}">
                <a16:creationId xmlns:a16="http://schemas.microsoft.com/office/drawing/2014/main" id="{C48489DA-0F9B-504F-A0A5-928597804375}"/>
              </a:ext>
            </a:extLst>
          </p:cNvPr>
          <p:cNvCxnSpPr/>
          <p:nvPr/>
        </p:nvCxnSpPr>
        <p:spPr>
          <a:xfrm>
            <a:off x="8001704" y="4211755"/>
            <a:ext cx="235800" cy="709200"/>
          </a:xfrm>
          <a:prstGeom prst="straightConnector1">
            <a:avLst/>
          </a:prstGeom>
          <a:noFill/>
          <a:ln w="12700" cap="flat" cmpd="sng">
            <a:solidFill>
              <a:srgbClr val="2C405A"/>
            </a:solidFill>
            <a:prstDash val="dot"/>
            <a:miter lim="800000"/>
            <a:headEnd type="none" w="sm" len="sm"/>
            <a:tailEnd type="triangle" w="med" len="med"/>
          </a:ln>
        </p:spPr>
      </p:cxnSp>
      <p:cxnSp>
        <p:nvCxnSpPr>
          <p:cNvPr id="48" name="Google Shape;318;p25">
            <a:extLst>
              <a:ext uri="{FF2B5EF4-FFF2-40B4-BE49-F238E27FC236}">
                <a16:creationId xmlns:a16="http://schemas.microsoft.com/office/drawing/2014/main" id="{E78A6FB4-8F00-E347-94AB-27124B0F9024}"/>
              </a:ext>
            </a:extLst>
          </p:cNvPr>
          <p:cNvCxnSpPr/>
          <p:nvPr/>
        </p:nvCxnSpPr>
        <p:spPr>
          <a:xfrm>
            <a:off x="7978929" y="4180925"/>
            <a:ext cx="748800" cy="435900"/>
          </a:xfrm>
          <a:prstGeom prst="straightConnector1">
            <a:avLst/>
          </a:prstGeom>
          <a:noFill/>
          <a:ln w="12700" cap="flat" cmpd="sng">
            <a:solidFill>
              <a:srgbClr val="2C405A"/>
            </a:solidFill>
            <a:prstDash val="dot"/>
            <a:miter lim="800000"/>
            <a:headEnd type="none" w="sm" len="sm"/>
            <a:tailEnd type="triangle" w="med" len="med"/>
          </a:ln>
        </p:spPr>
      </p:cxnSp>
      <p:sp>
        <p:nvSpPr>
          <p:cNvPr id="49" name="Google Shape;319;p25">
            <a:extLst>
              <a:ext uri="{FF2B5EF4-FFF2-40B4-BE49-F238E27FC236}">
                <a16:creationId xmlns:a16="http://schemas.microsoft.com/office/drawing/2014/main" id="{0E0EBC8A-70E8-B94A-B8E2-2481BCB41693}"/>
              </a:ext>
            </a:extLst>
          </p:cNvPr>
          <p:cNvSpPr txBox="1"/>
          <p:nvPr/>
        </p:nvSpPr>
        <p:spPr>
          <a:xfrm>
            <a:off x="8320213" y="3972149"/>
            <a:ext cx="1190707" cy="230700"/>
          </a:xfrm>
          <a:prstGeom prst="rect">
            <a:avLst/>
          </a:prstGeom>
          <a:noFill/>
          <a:ln>
            <a:noFill/>
          </a:ln>
        </p:spPr>
        <p:txBody>
          <a:bodyPr spcFirstLastPara="1" wrap="square" lIns="91425" tIns="45700" rIns="91425" bIns="45700" anchor="t" anchorCtr="0">
            <a:noAutofit/>
          </a:bodyPr>
          <a:lstStyle/>
          <a:p>
            <a:pPr algn="ctr">
              <a:buSzPts val="900"/>
            </a:pPr>
            <a:r>
              <a:rPr lang="en-US" sz="900" dirty="0">
                <a:solidFill>
                  <a:srgbClr val="2C405A"/>
                </a:solidFill>
                <a:latin typeface="Avenir"/>
                <a:ea typeface="Avenir"/>
                <a:cs typeface="Avenir"/>
                <a:sym typeface="Avenir"/>
              </a:rPr>
              <a:t>Referral</a:t>
            </a:r>
            <a:endParaRPr sz="1400" dirty="0"/>
          </a:p>
        </p:txBody>
      </p:sp>
      <p:pic>
        <p:nvPicPr>
          <p:cNvPr id="50" name="Graphic 49" descr="Stethoscope">
            <a:extLst>
              <a:ext uri="{FF2B5EF4-FFF2-40B4-BE49-F238E27FC236}">
                <a16:creationId xmlns:a16="http://schemas.microsoft.com/office/drawing/2014/main" id="{DC0B5CD8-E636-0843-9576-146BBD7BFB53}"/>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8792170" y="3269066"/>
            <a:ext cx="563236" cy="563236"/>
          </a:xfrm>
          <a:prstGeom prst="rect">
            <a:avLst/>
          </a:prstGeom>
        </p:spPr>
      </p:pic>
      <p:pic>
        <p:nvPicPr>
          <p:cNvPr id="51" name="Graphic 50" descr="House">
            <a:extLst>
              <a:ext uri="{FF2B5EF4-FFF2-40B4-BE49-F238E27FC236}">
                <a16:creationId xmlns:a16="http://schemas.microsoft.com/office/drawing/2014/main" id="{5E4C3BF3-DC11-FC47-8BCE-9593B16AE6FA}"/>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8739565" y="4418233"/>
            <a:ext cx="563236" cy="563236"/>
          </a:xfrm>
          <a:prstGeom prst="rect">
            <a:avLst/>
          </a:prstGeom>
        </p:spPr>
      </p:pic>
      <p:pic>
        <p:nvPicPr>
          <p:cNvPr id="52" name="Graphic 51" descr="Streetcar">
            <a:extLst>
              <a:ext uri="{FF2B5EF4-FFF2-40B4-BE49-F238E27FC236}">
                <a16:creationId xmlns:a16="http://schemas.microsoft.com/office/drawing/2014/main" id="{557C5743-E8B2-8045-9456-3E3E2A2D62D1}"/>
              </a:ext>
            </a:extLst>
          </p:cNvPr>
          <p:cNvPicPr>
            <a:picLocks noChangeAspect="1"/>
          </p:cNvPicPr>
          <p:nvPr/>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8237504" y="2782616"/>
            <a:ext cx="563236" cy="563236"/>
          </a:xfrm>
          <a:prstGeom prst="rect">
            <a:avLst/>
          </a:prstGeom>
        </p:spPr>
      </p:pic>
      <p:pic>
        <p:nvPicPr>
          <p:cNvPr id="53" name="Graphic 52" descr="Fork and knife">
            <a:extLst>
              <a:ext uri="{FF2B5EF4-FFF2-40B4-BE49-F238E27FC236}">
                <a16:creationId xmlns:a16="http://schemas.microsoft.com/office/drawing/2014/main" id="{2E6E195C-F451-1943-A9CF-DAFAAD0D78E6}"/>
              </a:ext>
            </a:extLst>
          </p:cNvPr>
          <p:cNvPicPr>
            <a:picLocks noChangeAspect="1"/>
          </p:cNvPicPr>
          <p:nvPr/>
        </p:nvPicPr>
        <p:blipFill>
          <a:blip r:embed="rId15" cstate="screen">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8196434" y="4964019"/>
            <a:ext cx="510072" cy="510072"/>
          </a:xfrm>
          <a:prstGeom prst="rect">
            <a:avLst/>
          </a:prstGeom>
        </p:spPr>
      </p:pic>
    </p:spTree>
    <p:extLst>
      <p:ext uri="{BB962C8B-B14F-4D97-AF65-F5344CB8AC3E}">
        <p14:creationId xmlns:p14="http://schemas.microsoft.com/office/powerpoint/2010/main" val="588567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fade">
                                      <p:cBhvr>
                                        <p:cTn id="13" dur="500"/>
                                        <p:tgtEl>
                                          <p:spTgt spid="35"/>
                                        </p:tgtEl>
                                      </p:cBhvr>
                                    </p:animEffect>
                                  </p:childTnLst>
                                </p:cTn>
                              </p:par>
                              <p:par>
                                <p:cTn id="14" presetID="1"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500"/>
                                        <p:tgtEl>
                                          <p:spTgt spid="4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par>
                                <p:cTn id="26" presetID="10" presetClass="entr" presetSubtype="0" fill="hold"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500"/>
                                        <p:tgtEl>
                                          <p:spTgt spid="26"/>
                                        </p:tgtEl>
                                      </p:cBhvr>
                                    </p:animEffect>
                                  </p:childTnLst>
                                </p:cTn>
                              </p:par>
                              <p:par>
                                <p:cTn id="29" presetID="10" presetClass="entr" presetSubtype="0" fill="hold" nodeType="with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fade">
                                      <p:cBhvr>
                                        <p:cTn id="31" dur="500"/>
                                        <p:tgtEl>
                                          <p:spTgt spid="31"/>
                                        </p:tgtEl>
                                      </p:cBhvr>
                                    </p:animEffect>
                                  </p:childTnLst>
                                </p:cTn>
                              </p:par>
                              <p:par>
                                <p:cTn id="32" presetID="10" presetClass="entr" presetSubtype="0" fill="hold" nodeType="with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fade">
                                      <p:cBhvr>
                                        <p:cTn id="34" dur="500"/>
                                        <p:tgtEl>
                                          <p:spTgt spid="32"/>
                                        </p:tgtEl>
                                      </p:cBhvr>
                                    </p:animEffect>
                                  </p:childTnLst>
                                </p:cTn>
                              </p:par>
                              <p:par>
                                <p:cTn id="35" presetID="10" presetClass="entr" presetSubtype="0" fill="hold"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500"/>
                                        <p:tgtEl>
                                          <p:spTgt spid="3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500"/>
                                        <p:tgtEl>
                                          <p:spTgt spid="34"/>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500"/>
                                        <p:tgtEl>
                                          <p:spTgt spid="45"/>
                                        </p:tgtEl>
                                      </p:cBhvr>
                                    </p:animEffect>
                                  </p:childTnLst>
                                </p:cTn>
                              </p:par>
                              <p:par>
                                <p:cTn id="46" presetID="10" presetClass="entr" presetSubtype="0" fill="hold" nodeType="withEffect">
                                  <p:stCondLst>
                                    <p:cond delay="0"/>
                                  </p:stCondLst>
                                  <p:childTnLst>
                                    <p:set>
                                      <p:cBhvr>
                                        <p:cTn id="47" dur="1" fill="hold">
                                          <p:stCondLst>
                                            <p:cond delay="0"/>
                                          </p:stCondLst>
                                        </p:cTn>
                                        <p:tgtEl>
                                          <p:spTgt spid="46"/>
                                        </p:tgtEl>
                                        <p:attrNameLst>
                                          <p:attrName>style.visibility</p:attrName>
                                        </p:attrNameLst>
                                      </p:cBhvr>
                                      <p:to>
                                        <p:strVal val="visible"/>
                                      </p:to>
                                    </p:set>
                                    <p:animEffect transition="in" filter="fade">
                                      <p:cBhvr>
                                        <p:cTn id="48" dur="500"/>
                                        <p:tgtEl>
                                          <p:spTgt spid="46"/>
                                        </p:tgtEl>
                                      </p:cBhvr>
                                    </p:animEffect>
                                  </p:childTnLst>
                                </p:cTn>
                              </p:par>
                              <p:par>
                                <p:cTn id="49" presetID="10" presetClass="entr" presetSubtype="0" fill="hold" nodeType="with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500"/>
                                        <p:tgtEl>
                                          <p:spTgt spid="47"/>
                                        </p:tgtEl>
                                      </p:cBhvr>
                                    </p:animEffect>
                                  </p:childTnLst>
                                </p:cTn>
                              </p:par>
                              <p:par>
                                <p:cTn id="52" presetID="10" presetClass="entr" presetSubtype="0" fill="hold" nodeType="withEffect">
                                  <p:stCondLst>
                                    <p:cond delay="0"/>
                                  </p:stCondLst>
                                  <p:childTnLst>
                                    <p:set>
                                      <p:cBhvr>
                                        <p:cTn id="53" dur="1" fill="hold">
                                          <p:stCondLst>
                                            <p:cond delay="0"/>
                                          </p:stCondLst>
                                        </p:cTn>
                                        <p:tgtEl>
                                          <p:spTgt spid="50"/>
                                        </p:tgtEl>
                                        <p:attrNameLst>
                                          <p:attrName>style.visibility</p:attrName>
                                        </p:attrNameLst>
                                      </p:cBhvr>
                                      <p:to>
                                        <p:strVal val="visible"/>
                                      </p:to>
                                    </p:set>
                                    <p:animEffect transition="in" filter="fade">
                                      <p:cBhvr>
                                        <p:cTn id="54" dur="500"/>
                                        <p:tgtEl>
                                          <p:spTgt spid="50"/>
                                        </p:tgtEl>
                                      </p:cBhvr>
                                    </p:animEffect>
                                  </p:childTnLst>
                                </p:cTn>
                              </p:par>
                              <p:par>
                                <p:cTn id="55" presetID="10" presetClass="entr" presetSubtype="0" fill="hold" nodeType="with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500"/>
                                        <p:tgtEl>
                                          <p:spTgt spid="51"/>
                                        </p:tgtEl>
                                      </p:cBhvr>
                                    </p:animEffect>
                                  </p:childTnLst>
                                </p:cTn>
                              </p:par>
                              <p:par>
                                <p:cTn id="58" presetID="10" presetClass="entr" presetSubtype="0" fill="hold" nodeType="withEffect">
                                  <p:stCondLst>
                                    <p:cond delay="0"/>
                                  </p:stCondLst>
                                  <p:childTnLst>
                                    <p:set>
                                      <p:cBhvr>
                                        <p:cTn id="59" dur="1" fill="hold">
                                          <p:stCondLst>
                                            <p:cond delay="0"/>
                                          </p:stCondLst>
                                        </p:cTn>
                                        <p:tgtEl>
                                          <p:spTgt spid="52"/>
                                        </p:tgtEl>
                                        <p:attrNameLst>
                                          <p:attrName>style.visibility</p:attrName>
                                        </p:attrNameLst>
                                      </p:cBhvr>
                                      <p:to>
                                        <p:strVal val="visible"/>
                                      </p:to>
                                    </p:set>
                                    <p:animEffect transition="in" filter="fade">
                                      <p:cBhvr>
                                        <p:cTn id="60" dur="500"/>
                                        <p:tgtEl>
                                          <p:spTgt spid="52"/>
                                        </p:tgtEl>
                                      </p:cBhvr>
                                    </p:animEffect>
                                  </p:childTnLst>
                                </p:cTn>
                              </p:par>
                              <p:par>
                                <p:cTn id="61" presetID="10" presetClass="entr" presetSubtype="0" fill="hold" nodeType="with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fade">
                                      <p:cBhvr>
                                        <p:cTn id="63" dur="500"/>
                                        <p:tgtEl>
                                          <p:spTgt spid="53"/>
                                        </p:tgtEl>
                                      </p:cBhvr>
                                    </p:animEffect>
                                  </p:childTnLst>
                                </p:cTn>
                              </p:par>
                              <p:par>
                                <p:cTn id="64" presetID="10" presetClass="entr" presetSubtype="0" fill="hold" nodeType="withEffect">
                                  <p:stCondLst>
                                    <p:cond delay="0"/>
                                  </p:stCondLst>
                                  <p:childTnLst>
                                    <p:set>
                                      <p:cBhvr>
                                        <p:cTn id="65" dur="1" fill="hold">
                                          <p:stCondLst>
                                            <p:cond delay="0"/>
                                          </p:stCondLst>
                                        </p:cTn>
                                        <p:tgtEl>
                                          <p:spTgt spid="48"/>
                                        </p:tgtEl>
                                        <p:attrNameLst>
                                          <p:attrName>style.visibility</p:attrName>
                                        </p:attrNameLst>
                                      </p:cBhvr>
                                      <p:to>
                                        <p:strVal val="visible"/>
                                      </p:to>
                                    </p:set>
                                    <p:animEffect transition="in" filter="fade">
                                      <p:cBhvr>
                                        <p:cTn id="66" dur="500"/>
                                        <p:tgtEl>
                                          <p:spTgt spid="48"/>
                                        </p:tgtEl>
                                      </p:cBhvr>
                                    </p:animEffect>
                                  </p:childTnLst>
                                </p:cTn>
                              </p:par>
                              <p:par>
                                <p:cTn id="67" presetID="10" presetClass="entr" presetSubtype="0" fill="hold" nodeType="with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500"/>
                                        <p:tgtEl>
                                          <p:spTgt spid="10"/>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500"/>
                                        <p:tgtEl>
                                          <p:spTgt spid="49"/>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500"/>
                                        <p:tgtEl>
                                          <p:spTgt spid="23"/>
                                        </p:tgtEl>
                                      </p:cBhvr>
                                    </p:animEffect>
                                  </p:childTnLst>
                                </p:cTn>
                              </p:par>
                              <p:par>
                                <p:cTn id="78" presetID="10" presetClass="entr" presetSubtype="0" fill="hold" nodeType="with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fade">
                                      <p:cBhvr>
                                        <p:cTn id="80" dur="500"/>
                                        <p:tgtEl>
                                          <p:spTgt spid="36"/>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fade">
                                      <p:cBhvr>
                                        <p:cTn id="85" dur="500"/>
                                        <p:tgtEl>
                                          <p:spTgt spid="12"/>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39"/>
                                        </p:tgtEl>
                                        <p:attrNameLst>
                                          <p:attrName>style.visibility</p:attrName>
                                        </p:attrNameLst>
                                      </p:cBhvr>
                                      <p:to>
                                        <p:strVal val="visible"/>
                                      </p:to>
                                    </p:set>
                                    <p:animEffect transition="in" filter="fade">
                                      <p:cBhvr>
                                        <p:cTn id="88" dur="500"/>
                                        <p:tgtEl>
                                          <p:spTgt spid="39"/>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fade">
                                      <p:cBhvr>
                                        <p:cTn id="91" dur="500"/>
                                        <p:tgtEl>
                                          <p:spTgt spid="40"/>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Effect transition="in" filter="fade">
                                      <p:cBhvr>
                                        <p:cTn id="94" dur="500"/>
                                        <p:tgtEl>
                                          <p:spTgt spid="41"/>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4" grpId="0"/>
      <p:bldP spid="23" grpId="0"/>
      <p:bldP spid="24" grpId="0"/>
      <p:bldP spid="30" grpId="0" animBg="1"/>
      <p:bldP spid="34" grpId="0"/>
      <p:bldP spid="39" grpId="0" animBg="1"/>
      <p:bldP spid="40" grpId="0" animBg="1"/>
      <p:bldP spid="41" grpId="0" animBg="1"/>
      <p:bldP spid="42" grpId="0" animBg="1"/>
      <p:bldP spid="44" grpId="0" animBg="1"/>
      <p:bldP spid="4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4C79563-1D2A-F548-B014-DA7B2A0B1BBD}"/>
              </a:ext>
            </a:extLst>
          </p:cNvPr>
          <p:cNvSpPr/>
          <p:nvPr/>
        </p:nvSpPr>
        <p:spPr>
          <a:xfrm>
            <a:off x="431074" y="1763826"/>
            <a:ext cx="11360332" cy="1302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Block Arc 10">
            <a:extLst>
              <a:ext uri="{FF2B5EF4-FFF2-40B4-BE49-F238E27FC236}">
                <a16:creationId xmlns:a16="http://schemas.microsoft.com/office/drawing/2014/main" id="{306704EF-0F87-E54E-A67D-695FCB12D35A}"/>
              </a:ext>
            </a:extLst>
          </p:cNvPr>
          <p:cNvSpPr/>
          <p:nvPr/>
        </p:nvSpPr>
        <p:spPr>
          <a:xfrm>
            <a:off x="2561763" y="2073275"/>
            <a:ext cx="7274394" cy="1013059"/>
          </a:xfrm>
          <a:prstGeom prst="blockArc">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highlight>
                <a:srgbClr val="0000FF"/>
              </a:highlight>
            </a:endParaRPr>
          </a:p>
        </p:txBody>
      </p:sp>
      <p:pic>
        <p:nvPicPr>
          <p:cNvPr id="12" name="Picture 11">
            <a:extLst>
              <a:ext uri="{FF2B5EF4-FFF2-40B4-BE49-F238E27FC236}">
                <a16:creationId xmlns:a16="http://schemas.microsoft.com/office/drawing/2014/main" id="{0C0F075D-0A2A-7647-8A49-5B964384267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437391" y="1393059"/>
            <a:ext cx="1317218" cy="1316417"/>
          </a:xfrm>
          <a:prstGeom prst="rect">
            <a:avLst/>
          </a:prstGeom>
          <a:ln>
            <a:noFill/>
          </a:ln>
          <a:effectLst/>
        </p:spPr>
      </p:pic>
      <p:sp>
        <p:nvSpPr>
          <p:cNvPr id="13" name="Rectangle 12">
            <a:extLst>
              <a:ext uri="{FF2B5EF4-FFF2-40B4-BE49-F238E27FC236}">
                <a16:creationId xmlns:a16="http://schemas.microsoft.com/office/drawing/2014/main" id="{B2C8D0C9-3B1D-3D45-85CA-0B447862C380}"/>
              </a:ext>
            </a:extLst>
          </p:cNvPr>
          <p:cNvSpPr/>
          <p:nvPr/>
        </p:nvSpPr>
        <p:spPr>
          <a:xfrm>
            <a:off x="961068" y="5547379"/>
            <a:ext cx="1600695" cy="461665"/>
          </a:xfrm>
          <a:prstGeom prst="rect">
            <a:avLst/>
          </a:prstGeom>
        </p:spPr>
        <p:txBody>
          <a:bodyPr wrap="none">
            <a:spAutoFit/>
          </a:bodyPr>
          <a:lstStyle/>
          <a:p>
            <a:pPr algn="ctr"/>
            <a:r>
              <a:rPr lang="en-US" sz="1200" b="1" dirty="0">
                <a:solidFill>
                  <a:srgbClr val="2C405A"/>
                </a:solidFill>
                <a:latin typeface="Avenir Roman" charset="0"/>
                <a:ea typeface="Avenir Roman" charset="0"/>
                <a:cs typeface="Avenir Roman" charset="0"/>
              </a:rPr>
              <a:t>Benefits Enrollment</a:t>
            </a:r>
          </a:p>
          <a:p>
            <a:pPr algn="ctr"/>
            <a:r>
              <a:rPr lang="en-US" sz="1200" b="1" dirty="0">
                <a:solidFill>
                  <a:srgbClr val="2C405A"/>
                </a:solidFill>
                <a:latin typeface="Avenir Roman" charset="0"/>
                <a:ea typeface="Avenir Roman" charset="0"/>
                <a:cs typeface="Avenir Roman" charset="0"/>
              </a:rPr>
              <a:t>Specialist</a:t>
            </a:r>
          </a:p>
        </p:txBody>
      </p:sp>
      <p:sp>
        <p:nvSpPr>
          <p:cNvPr id="14" name="TextBox 13">
            <a:extLst>
              <a:ext uri="{FF2B5EF4-FFF2-40B4-BE49-F238E27FC236}">
                <a16:creationId xmlns:a16="http://schemas.microsoft.com/office/drawing/2014/main" id="{10D9AB47-0BB7-F64E-956B-176FC4BE2859}"/>
              </a:ext>
            </a:extLst>
          </p:cNvPr>
          <p:cNvSpPr txBox="1"/>
          <p:nvPr/>
        </p:nvSpPr>
        <p:spPr>
          <a:xfrm>
            <a:off x="1162958" y="449226"/>
            <a:ext cx="9866085" cy="646331"/>
          </a:xfrm>
          <a:prstGeom prst="rect">
            <a:avLst/>
          </a:prstGeom>
          <a:noFill/>
        </p:spPr>
        <p:txBody>
          <a:bodyPr wrap="square" rtlCol="0">
            <a:spAutoFit/>
          </a:bodyPr>
          <a:lstStyle/>
          <a:p>
            <a:pPr algn="ctr"/>
            <a:r>
              <a:rPr lang="en-US" sz="3600" dirty="0">
                <a:solidFill>
                  <a:srgbClr val="2C405A"/>
                </a:solidFill>
                <a:latin typeface="Avenir Roman" charset="0"/>
              </a:rPr>
              <a:t>Prospective Network Design: Hybrid Model</a:t>
            </a:r>
          </a:p>
        </p:txBody>
      </p:sp>
      <p:sp>
        <p:nvSpPr>
          <p:cNvPr id="23" name="Rectangle 22">
            <a:extLst>
              <a:ext uri="{FF2B5EF4-FFF2-40B4-BE49-F238E27FC236}">
                <a16:creationId xmlns:a16="http://schemas.microsoft.com/office/drawing/2014/main" id="{FE723AB7-5960-EB4F-84C1-2A5FD14961A6}"/>
              </a:ext>
            </a:extLst>
          </p:cNvPr>
          <p:cNvSpPr/>
          <p:nvPr/>
        </p:nvSpPr>
        <p:spPr>
          <a:xfrm>
            <a:off x="6547588" y="1596667"/>
            <a:ext cx="1317219" cy="461665"/>
          </a:xfrm>
          <a:prstGeom prst="rect">
            <a:avLst/>
          </a:prstGeom>
        </p:spPr>
        <p:txBody>
          <a:bodyPr wrap="square">
            <a:spAutoFit/>
          </a:bodyPr>
          <a:lstStyle/>
          <a:p>
            <a:pPr algn="ctr"/>
            <a:r>
              <a:rPr lang="en-US" sz="1200" b="1" dirty="0">
                <a:solidFill>
                  <a:srgbClr val="2C405A"/>
                </a:solidFill>
                <a:latin typeface="Avenir Roman" charset="0"/>
                <a:ea typeface="Avenir Roman" charset="0"/>
                <a:cs typeface="Avenir Roman" charset="0"/>
              </a:rPr>
              <a:t>Coordination Center(s)</a:t>
            </a:r>
          </a:p>
        </p:txBody>
      </p:sp>
      <p:grpSp>
        <p:nvGrpSpPr>
          <p:cNvPr id="24" name="Group 23">
            <a:extLst>
              <a:ext uri="{FF2B5EF4-FFF2-40B4-BE49-F238E27FC236}">
                <a16:creationId xmlns:a16="http://schemas.microsoft.com/office/drawing/2014/main" id="{3BFA2BC7-F769-874D-ADB1-9D4941A3FC79}"/>
              </a:ext>
            </a:extLst>
          </p:cNvPr>
          <p:cNvGrpSpPr/>
          <p:nvPr/>
        </p:nvGrpSpPr>
        <p:grpSpPr>
          <a:xfrm>
            <a:off x="1117192" y="2662178"/>
            <a:ext cx="4652605" cy="3632575"/>
            <a:chOff x="1110413" y="2491942"/>
            <a:chExt cx="4652605" cy="3632575"/>
          </a:xfrm>
        </p:grpSpPr>
        <p:pic>
          <p:nvPicPr>
            <p:cNvPr id="25" name="Picture 24">
              <a:extLst>
                <a:ext uri="{FF2B5EF4-FFF2-40B4-BE49-F238E27FC236}">
                  <a16:creationId xmlns:a16="http://schemas.microsoft.com/office/drawing/2014/main" id="{10D96B9C-77A4-1949-8609-554A6F1D00BF}"/>
                </a:ext>
              </a:extLst>
            </p:cNvPr>
            <p:cNvPicPr>
              <a:picLocks/>
            </p:cNvPicPr>
            <p:nvPr/>
          </p:nvPicPr>
          <p:blipFill rotWithShape="1">
            <a:blip r:embed="rId4" cstate="screen">
              <a:extLst>
                <a:ext uri="{28A0092B-C50C-407E-A947-70E740481C1C}">
                  <a14:useLocalDpi xmlns:a14="http://schemas.microsoft.com/office/drawing/2010/main"/>
                </a:ext>
              </a:extLst>
            </a:blip>
            <a:srcRect/>
            <a:stretch/>
          </p:blipFill>
          <p:spPr>
            <a:xfrm>
              <a:off x="2795923" y="4706209"/>
              <a:ext cx="1278082" cy="1221137"/>
            </a:xfrm>
            <a:prstGeom prst="rect">
              <a:avLst/>
            </a:prstGeom>
            <a:ln>
              <a:noFill/>
            </a:ln>
          </p:spPr>
        </p:pic>
        <p:pic>
          <p:nvPicPr>
            <p:cNvPr id="26" name="Picture 25">
              <a:extLst>
                <a:ext uri="{FF2B5EF4-FFF2-40B4-BE49-F238E27FC236}">
                  <a16:creationId xmlns:a16="http://schemas.microsoft.com/office/drawing/2014/main" id="{E6C513E7-736A-3342-A38B-5515FD9CE07A}"/>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10413" y="4233860"/>
              <a:ext cx="1188742" cy="1183251"/>
            </a:xfrm>
            <a:prstGeom prst="rect">
              <a:avLst/>
            </a:prstGeom>
          </p:spPr>
        </p:pic>
        <p:pic>
          <p:nvPicPr>
            <p:cNvPr id="27" name="Picture 26">
              <a:extLst>
                <a:ext uri="{FF2B5EF4-FFF2-40B4-BE49-F238E27FC236}">
                  <a16:creationId xmlns:a16="http://schemas.microsoft.com/office/drawing/2014/main" id="{15FA0F7B-0A96-1544-ACCC-348D0DFC93A6}"/>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t="-1"/>
            <a:stretch/>
          </p:blipFill>
          <p:spPr>
            <a:xfrm rot="21354141">
              <a:off x="4515866" y="4579413"/>
              <a:ext cx="1085410" cy="1124664"/>
            </a:xfrm>
            <a:prstGeom prst="rect">
              <a:avLst/>
            </a:prstGeom>
          </p:spPr>
        </p:pic>
        <p:sp>
          <p:nvSpPr>
            <p:cNvPr id="28" name="Rectangle 27">
              <a:extLst>
                <a:ext uri="{FF2B5EF4-FFF2-40B4-BE49-F238E27FC236}">
                  <a16:creationId xmlns:a16="http://schemas.microsoft.com/office/drawing/2014/main" id="{53863ADD-F5E2-424C-B36E-70A14F9C42C8}"/>
                </a:ext>
              </a:extLst>
            </p:cNvPr>
            <p:cNvSpPr/>
            <p:nvPr/>
          </p:nvSpPr>
          <p:spPr>
            <a:xfrm>
              <a:off x="4366033" y="5780765"/>
              <a:ext cx="1396985" cy="276999"/>
            </a:xfrm>
            <a:prstGeom prst="rect">
              <a:avLst/>
            </a:prstGeom>
          </p:spPr>
          <p:txBody>
            <a:bodyPr wrap="none">
              <a:spAutoFit/>
            </a:bodyPr>
            <a:lstStyle/>
            <a:p>
              <a:pPr algn="ctr"/>
              <a:r>
                <a:rPr lang="en-US" sz="1200" b="1" dirty="0">
                  <a:solidFill>
                    <a:srgbClr val="2C405A"/>
                  </a:solidFill>
                  <a:latin typeface="Avenir Roman" charset="0"/>
                  <a:ea typeface="Avenir Roman" charset="0"/>
                  <a:cs typeface="Avenir Roman" charset="0"/>
                </a:rPr>
                <a:t>School Programs</a:t>
              </a:r>
            </a:p>
          </p:txBody>
        </p:sp>
        <p:sp>
          <p:nvSpPr>
            <p:cNvPr id="29" name="Rectangle 28">
              <a:extLst>
                <a:ext uri="{FF2B5EF4-FFF2-40B4-BE49-F238E27FC236}">
                  <a16:creationId xmlns:a16="http://schemas.microsoft.com/office/drawing/2014/main" id="{54AABBAF-65E7-DF40-B71F-2C2672218AFB}"/>
                </a:ext>
              </a:extLst>
            </p:cNvPr>
            <p:cNvSpPr/>
            <p:nvPr/>
          </p:nvSpPr>
          <p:spPr>
            <a:xfrm>
              <a:off x="3192831" y="2491942"/>
              <a:ext cx="1235338" cy="461665"/>
            </a:xfrm>
            <a:prstGeom prst="rect">
              <a:avLst/>
            </a:prstGeom>
          </p:spPr>
          <p:txBody>
            <a:bodyPr wrap="none">
              <a:spAutoFit/>
            </a:bodyPr>
            <a:lstStyle/>
            <a:p>
              <a:pPr algn="ctr"/>
              <a:r>
                <a:rPr lang="en-US" sz="1200" b="1" dirty="0">
                  <a:solidFill>
                    <a:srgbClr val="2C405A"/>
                  </a:solidFill>
                  <a:latin typeface="Avenir Roman" charset="0"/>
                  <a:ea typeface="Avenir Roman" charset="0"/>
                  <a:cs typeface="Avenir Roman" charset="0"/>
                </a:rPr>
                <a:t>Community</a:t>
              </a:r>
            </a:p>
            <a:p>
              <a:pPr algn="ctr"/>
              <a:r>
                <a:rPr lang="en-US" sz="1200" b="1" dirty="0">
                  <a:solidFill>
                    <a:srgbClr val="2C405A"/>
                  </a:solidFill>
                  <a:latin typeface="Avenir Roman" charset="0"/>
                  <a:ea typeface="Avenir Roman" charset="0"/>
                  <a:cs typeface="Avenir Roman" charset="0"/>
                </a:rPr>
                <a:t>Health Worker</a:t>
              </a:r>
            </a:p>
          </p:txBody>
        </p:sp>
        <p:pic>
          <p:nvPicPr>
            <p:cNvPr id="30" name="Picture 29">
              <a:extLst>
                <a:ext uri="{FF2B5EF4-FFF2-40B4-BE49-F238E27FC236}">
                  <a16:creationId xmlns:a16="http://schemas.microsoft.com/office/drawing/2014/main" id="{1A4F7B11-34CC-494D-979A-D7C3B2BAD4C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245501" y="2941032"/>
              <a:ext cx="1130473" cy="104564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cxnSp>
          <p:nvCxnSpPr>
            <p:cNvPr id="31" name="Straight Connector 30">
              <a:extLst>
                <a:ext uri="{FF2B5EF4-FFF2-40B4-BE49-F238E27FC236}">
                  <a16:creationId xmlns:a16="http://schemas.microsoft.com/office/drawing/2014/main" id="{623D1F4F-39BA-0240-8396-C71A41EF590E}"/>
                </a:ext>
              </a:extLst>
            </p:cNvPr>
            <p:cNvCxnSpPr>
              <a:cxnSpLocks/>
            </p:cNvCxnSpPr>
            <p:nvPr/>
          </p:nvCxnSpPr>
          <p:spPr>
            <a:xfrm flipH="1">
              <a:off x="2260080" y="3746105"/>
              <a:ext cx="879079" cy="559884"/>
            </a:xfrm>
            <a:prstGeom prst="line">
              <a:avLst/>
            </a:prstGeom>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E8035B02-D051-2B43-9959-28F2532265FC}"/>
                </a:ext>
              </a:extLst>
            </p:cNvPr>
            <p:cNvSpPr/>
            <p:nvPr/>
          </p:nvSpPr>
          <p:spPr>
            <a:xfrm>
              <a:off x="3107730" y="5847518"/>
              <a:ext cx="623890" cy="276999"/>
            </a:xfrm>
            <a:prstGeom prst="rect">
              <a:avLst/>
            </a:prstGeom>
          </p:spPr>
          <p:txBody>
            <a:bodyPr wrap="none">
              <a:spAutoFit/>
            </a:bodyPr>
            <a:lstStyle/>
            <a:p>
              <a:pPr algn="ctr"/>
              <a:r>
                <a:rPr lang="en-US" sz="1200" b="1" dirty="0">
                  <a:solidFill>
                    <a:srgbClr val="2C405A"/>
                  </a:solidFill>
                  <a:latin typeface="Avenir Roman" charset="0"/>
                  <a:ea typeface="Avenir Roman" charset="0"/>
                  <a:cs typeface="Avenir Roman" charset="0"/>
                </a:rPr>
                <a:t>FQHC</a:t>
              </a:r>
            </a:p>
          </p:txBody>
        </p:sp>
      </p:grpSp>
      <p:sp>
        <p:nvSpPr>
          <p:cNvPr id="33" name="Oval 32">
            <a:extLst>
              <a:ext uri="{FF2B5EF4-FFF2-40B4-BE49-F238E27FC236}">
                <a16:creationId xmlns:a16="http://schemas.microsoft.com/office/drawing/2014/main" id="{CA871FDD-AA42-9B4F-8617-69F928340C46}"/>
              </a:ext>
            </a:extLst>
          </p:cNvPr>
          <p:cNvSpPr/>
          <p:nvPr/>
        </p:nvSpPr>
        <p:spPr>
          <a:xfrm>
            <a:off x="2916818" y="4202732"/>
            <a:ext cx="2051108" cy="64330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40A5C083-B716-DD4D-817B-6C8FAD036F81}"/>
              </a:ext>
            </a:extLst>
          </p:cNvPr>
          <p:cNvGrpSpPr/>
          <p:nvPr/>
        </p:nvGrpSpPr>
        <p:grpSpPr>
          <a:xfrm>
            <a:off x="6758553" y="2618924"/>
            <a:ext cx="4302911" cy="3674351"/>
            <a:chOff x="5831073" y="2322541"/>
            <a:chExt cx="4302911" cy="3674351"/>
          </a:xfrm>
        </p:grpSpPr>
        <p:pic>
          <p:nvPicPr>
            <p:cNvPr id="35" name="Picture 34">
              <a:extLst>
                <a:ext uri="{FF2B5EF4-FFF2-40B4-BE49-F238E27FC236}">
                  <a16:creationId xmlns:a16="http://schemas.microsoft.com/office/drawing/2014/main" id="{AB601E7C-B0A7-ED44-8785-BCB07D7F2921}"/>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7056243" y="2787443"/>
              <a:ext cx="1190376" cy="1266741"/>
            </a:xfrm>
            <a:prstGeom prst="rect">
              <a:avLst/>
            </a:prstGeom>
          </p:spPr>
        </p:pic>
        <p:sp>
          <p:nvSpPr>
            <p:cNvPr id="36" name="Rectangle 35">
              <a:extLst>
                <a:ext uri="{FF2B5EF4-FFF2-40B4-BE49-F238E27FC236}">
                  <a16:creationId xmlns:a16="http://schemas.microsoft.com/office/drawing/2014/main" id="{A4A84F27-CEFD-DA4D-9074-D23EE91C2D09}"/>
                </a:ext>
              </a:extLst>
            </p:cNvPr>
            <p:cNvSpPr/>
            <p:nvPr/>
          </p:nvSpPr>
          <p:spPr>
            <a:xfrm>
              <a:off x="6792069" y="2322541"/>
              <a:ext cx="1814343" cy="461665"/>
            </a:xfrm>
            <a:prstGeom prst="rect">
              <a:avLst/>
            </a:prstGeom>
          </p:spPr>
          <p:txBody>
            <a:bodyPr wrap="none">
              <a:spAutoFit/>
            </a:bodyPr>
            <a:lstStyle/>
            <a:p>
              <a:pPr algn="ctr"/>
              <a:r>
                <a:rPr lang="en-US" sz="1200" b="1" dirty="0">
                  <a:solidFill>
                    <a:srgbClr val="2C405A"/>
                  </a:solidFill>
                  <a:latin typeface="Avenir Roman" charset="0"/>
                  <a:ea typeface="Avenir Roman" charset="0"/>
                  <a:cs typeface="Avenir Roman" charset="0"/>
                </a:rPr>
                <a:t>Emergency Dept.</a:t>
              </a:r>
            </a:p>
            <a:p>
              <a:pPr algn="ctr"/>
              <a:r>
                <a:rPr lang="en-US" sz="1200" b="1" dirty="0">
                  <a:solidFill>
                    <a:srgbClr val="2C405A"/>
                  </a:solidFill>
                  <a:latin typeface="Avenir Roman" charset="0"/>
                  <a:ea typeface="Avenir Roman" charset="0"/>
                  <a:cs typeface="Avenir Roman" charset="0"/>
                </a:rPr>
                <a:t>Discharge Coordinator</a:t>
              </a:r>
            </a:p>
          </p:txBody>
        </p:sp>
        <p:pic>
          <p:nvPicPr>
            <p:cNvPr id="37" name="Picture 36">
              <a:extLst>
                <a:ext uri="{FF2B5EF4-FFF2-40B4-BE49-F238E27FC236}">
                  <a16:creationId xmlns:a16="http://schemas.microsoft.com/office/drawing/2014/main" id="{73C9E2E0-5990-7E49-BDC5-AA8783FEA0A0}"/>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831073" y="4451619"/>
              <a:ext cx="1642956" cy="1079684"/>
            </a:xfrm>
            <a:prstGeom prst="rect">
              <a:avLst/>
            </a:prstGeom>
          </p:spPr>
        </p:pic>
        <p:pic>
          <p:nvPicPr>
            <p:cNvPr id="38" name="Picture 37">
              <a:extLst>
                <a:ext uri="{FF2B5EF4-FFF2-40B4-BE49-F238E27FC236}">
                  <a16:creationId xmlns:a16="http://schemas.microsoft.com/office/drawing/2014/main" id="{DA08558D-20CA-BD44-8A5D-518EE0411C65}"/>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769780" y="4506140"/>
              <a:ext cx="1183605" cy="1136894"/>
            </a:xfrm>
            <a:prstGeom prst="ellipse">
              <a:avLst/>
            </a:prstGeom>
            <a:ln>
              <a:noFill/>
            </a:ln>
            <a:effectLst>
              <a:softEdge rad="0"/>
            </a:effectLst>
          </p:spPr>
        </p:pic>
        <p:pic>
          <p:nvPicPr>
            <p:cNvPr id="39" name="Picture 38">
              <a:extLst>
                <a:ext uri="{FF2B5EF4-FFF2-40B4-BE49-F238E27FC236}">
                  <a16:creationId xmlns:a16="http://schemas.microsoft.com/office/drawing/2014/main" id="{38122F40-ADBA-9245-A688-464E8B6DCC21}"/>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8937778" y="3619958"/>
              <a:ext cx="1196206" cy="1073254"/>
            </a:xfrm>
            <a:prstGeom prst="ellipse">
              <a:avLst/>
            </a:prstGeom>
            <a:ln>
              <a:noFill/>
            </a:ln>
            <a:effectLst>
              <a:softEdge rad="0"/>
            </a:effectLst>
          </p:spPr>
        </p:pic>
        <p:sp>
          <p:nvSpPr>
            <p:cNvPr id="40" name="Rectangle 39">
              <a:extLst>
                <a:ext uri="{FF2B5EF4-FFF2-40B4-BE49-F238E27FC236}">
                  <a16:creationId xmlns:a16="http://schemas.microsoft.com/office/drawing/2014/main" id="{4165293C-808A-334B-9287-11BD4A18BD92}"/>
                </a:ext>
              </a:extLst>
            </p:cNvPr>
            <p:cNvSpPr/>
            <p:nvPr/>
          </p:nvSpPr>
          <p:spPr>
            <a:xfrm>
              <a:off x="6111536" y="5607027"/>
              <a:ext cx="1438342" cy="276999"/>
            </a:xfrm>
            <a:prstGeom prst="rect">
              <a:avLst/>
            </a:prstGeom>
          </p:spPr>
          <p:txBody>
            <a:bodyPr wrap="none">
              <a:spAutoFit/>
            </a:bodyPr>
            <a:lstStyle/>
            <a:p>
              <a:pPr algn="ctr"/>
              <a:r>
                <a:rPr lang="en-US" sz="1200" b="1" dirty="0">
                  <a:solidFill>
                    <a:srgbClr val="2C405A"/>
                  </a:solidFill>
                  <a:latin typeface="Avenir Roman" charset="0"/>
                  <a:ea typeface="Avenir Roman" charset="0"/>
                  <a:cs typeface="Avenir Roman" charset="0"/>
                </a:rPr>
                <a:t>Homeless Shelter</a:t>
              </a:r>
            </a:p>
          </p:txBody>
        </p:sp>
        <p:cxnSp>
          <p:nvCxnSpPr>
            <p:cNvPr id="41" name="Straight Connector 40">
              <a:extLst>
                <a:ext uri="{FF2B5EF4-FFF2-40B4-BE49-F238E27FC236}">
                  <a16:creationId xmlns:a16="http://schemas.microsoft.com/office/drawing/2014/main" id="{C88FB252-79D7-7A43-9903-7B9C89FC7249}"/>
                </a:ext>
              </a:extLst>
            </p:cNvPr>
            <p:cNvCxnSpPr/>
            <p:nvPr/>
          </p:nvCxnSpPr>
          <p:spPr>
            <a:xfrm flipH="1">
              <a:off x="8975432" y="4704274"/>
              <a:ext cx="337388" cy="250986"/>
            </a:xfrm>
            <a:prstGeom prst="line">
              <a:avLst/>
            </a:prstGeom>
          </p:spPr>
          <p:style>
            <a:lnRef idx="1">
              <a:schemeClr val="accent1"/>
            </a:lnRef>
            <a:fillRef idx="0">
              <a:schemeClr val="accent1"/>
            </a:fillRef>
            <a:effectRef idx="0">
              <a:schemeClr val="accent1"/>
            </a:effectRef>
            <a:fontRef idx="minor">
              <a:schemeClr val="tx1"/>
            </a:fontRef>
          </p:style>
        </p:cxnSp>
        <p:sp>
          <p:nvSpPr>
            <p:cNvPr id="42" name="Rectangle 41">
              <a:extLst>
                <a:ext uri="{FF2B5EF4-FFF2-40B4-BE49-F238E27FC236}">
                  <a16:creationId xmlns:a16="http://schemas.microsoft.com/office/drawing/2014/main" id="{3B1FAC8F-13ED-2C4E-8965-46BB99E2C4F9}"/>
                </a:ext>
              </a:extLst>
            </p:cNvPr>
            <p:cNvSpPr/>
            <p:nvPr/>
          </p:nvSpPr>
          <p:spPr>
            <a:xfrm>
              <a:off x="7882925" y="5719893"/>
              <a:ext cx="957313" cy="276999"/>
            </a:xfrm>
            <a:prstGeom prst="rect">
              <a:avLst/>
            </a:prstGeom>
          </p:spPr>
          <p:txBody>
            <a:bodyPr wrap="none">
              <a:spAutoFit/>
            </a:bodyPr>
            <a:lstStyle/>
            <a:p>
              <a:pPr algn="ctr"/>
              <a:r>
                <a:rPr lang="en-US" sz="1200" b="1" dirty="0">
                  <a:solidFill>
                    <a:srgbClr val="2C405A"/>
                  </a:solidFill>
                  <a:latin typeface="Avenir Roman" charset="0"/>
                  <a:ea typeface="Avenir Roman" charset="0"/>
                  <a:cs typeface="Avenir Roman" charset="0"/>
                </a:rPr>
                <a:t>Food Bank</a:t>
              </a:r>
            </a:p>
          </p:txBody>
        </p:sp>
        <p:sp>
          <p:nvSpPr>
            <p:cNvPr id="43" name="Rectangle 42">
              <a:extLst>
                <a:ext uri="{FF2B5EF4-FFF2-40B4-BE49-F238E27FC236}">
                  <a16:creationId xmlns:a16="http://schemas.microsoft.com/office/drawing/2014/main" id="{26F58D38-E6E2-A243-A87B-8BCF0047EC57}"/>
                </a:ext>
              </a:extLst>
            </p:cNvPr>
            <p:cNvSpPr/>
            <p:nvPr/>
          </p:nvSpPr>
          <p:spPr>
            <a:xfrm>
              <a:off x="9144126" y="4789331"/>
              <a:ext cx="881973" cy="461665"/>
            </a:xfrm>
            <a:prstGeom prst="rect">
              <a:avLst/>
            </a:prstGeom>
          </p:spPr>
          <p:txBody>
            <a:bodyPr wrap="none">
              <a:spAutoFit/>
            </a:bodyPr>
            <a:lstStyle/>
            <a:p>
              <a:pPr algn="ctr"/>
              <a:r>
                <a:rPr lang="en-US" sz="1200" b="1" dirty="0">
                  <a:solidFill>
                    <a:srgbClr val="2C405A"/>
                  </a:solidFill>
                  <a:latin typeface="Avenir Roman" charset="0"/>
                  <a:ea typeface="Avenir Roman" charset="0"/>
                  <a:cs typeface="Avenir Roman" charset="0"/>
                </a:rPr>
                <a:t>Homeless</a:t>
              </a:r>
            </a:p>
            <a:p>
              <a:pPr algn="ctr"/>
              <a:r>
                <a:rPr lang="en-US" sz="1200" b="1" dirty="0">
                  <a:solidFill>
                    <a:srgbClr val="2C405A"/>
                  </a:solidFill>
                  <a:latin typeface="Avenir Roman" charset="0"/>
                  <a:ea typeface="Avenir Roman" charset="0"/>
                  <a:cs typeface="Avenir Roman" charset="0"/>
                </a:rPr>
                <a:t>Shelter</a:t>
              </a:r>
            </a:p>
          </p:txBody>
        </p:sp>
        <p:cxnSp>
          <p:nvCxnSpPr>
            <p:cNvPr id="44" name="Straight Connector 43">
              <a:extLst>
                <a:ext uri="{FF2B5EF4-FFF2-40B4-BE49-F238E27FC236}">
                  <a16:creationId xmlns:a16="http://schemas.microsoft.com/office/drawing/2014/main" id="{D6E4368F-320E-AE4B-87CA-58BAB3CB96FA}"/>
                </a:ext>
              </a:extLst>
            </p:cNvPr>
            <p:cNvCxnSpPr/>
            <p:nvPr/>
          </p:nvCxnSpPr>
          <p:spPr>
            <a:xfrm flipH="1" flipV="1">
              <a:off x="8335933" y="3612244"/>
              <a:ext cx="617452" cy="262598"/>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23A880D3-CAF4-A841-AF4F-008B69691C21}"/>
                </a:ext>
              </a:extLst>
            </p:cNvPr>
            <p:cNvCxnSpPr>
              <a:cxnSpLocks/>
            </p:cNvCxnSpPr>
            <p:nvPr/>
          </p:nvCxnSpPr>
          <p:spPr>
            <a:xfrm flipH="1">
              <a:off x="7026948" y="3924859"/>
              <a:ext cx="313321" cy="514648"/>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218B157-85C9-3E43-8C61-E71BA43FBF66}"/>
                </a:ext>
              </a:extLst>
            </p:cNvPr>
            <p:cNvCxnSpPr/>
            <p:nvPr/>
          </p:nvCxnSpPr>
          <p:spPr>
            <a:xfrm>
              <a:off x="8037395" y="3986672"/>
              <a:ext cx="179929" cy="478154"/>
            </a:xfrm>
            <a:prstGeom prst="line">
              <a:avLst/>
            </a:prstGeom>
          </p:spPr>
          <p:style>
            <a:lnRef idx="1">
              <a:schemeClr val="accent1"/>
            </a:lnRef>
            <a:fillRef idx="0">
              <a:schemeClr val="accent1"/>
            </a:fillRef>
            <a:effectRef idx="0">
              <a:schemeClr val="accent1"/>
            </a:effectRef>
            <a:fontRef idx="minor">
              <a:schemeClr val="tx1"/>
            </a:fontRef>
          </p:style>
        </p:cxnSp>
      </p:grpSp>
      <p:sp>
        <p:nvSpPr>
          <p:cNvPr id="47" name="Oval 46">
            <a:extLst>
              <a:ext uri="{FF2B5EF4-FFF2-40B4-BE49-F238E27FC236}">
                <a16:creationId xmlns:a16="http://schemas.microsoft.com/office/drawing/2014/main" id="{6267670B-2AD5-D241-AE59-EA03DADCE027}"/>
              </a:ext>
            </a:extLst>
          </p:cNvPr>
          <p:cNvSpPr>
            <a:spLocks noChangeAspect="1"/>
          </p:cNvSpPr>
          <p:nvPr/>
        </p:nvSpPr>
        <p:spPr>
          <a:xfrm>
            <a:off x="5470669" y="1393060"/>
            <a:ext cx="1250663" cy="1256615"/>
          </a:xfrm>
          <a:prstGeom prst="ellipse">
            <a:avLst/>
          </a:prstGeom>
          <a:noFill/>
          <a:ln w="25400">
            <a:solidFill>
              <a:srgbClr val="2C40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a:extLst>
              <a:ext uri="{FF2B5EF4-FFF2-40B4-BE49-F238E27FC236}">
                <a16:creationId xmlns:a16="http://schemas.microsoft.com/office/drawing/2014/main" id="{FE2F4E0B-EB1D-EB48-8724-B59B54EF32BE}"/>
              </a:ext>
            </a:extLst>
          </p:cNvPr>
          <p:cNvSpPr>
            <a:spLocks noChangeAspect="1"/>
          </p:cNvSpPr>
          <p:nvPr/>
        </p:nvSpPr>
        <p:spPr>
          <a:xfrm>
            <a:off x="3251127" y="3101245"/>
            <a:ext cx="1132305" cy="1062142"/>
          </a:xfrm>
          <a:prstGeom prst="ellipse">
            <a:avLst/>
          </a:prstGeom>
          <a:noFill/>
          <a:ln w="25400">
            <a:solidFill>
              <a:srgbClr val="2C40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Oval 48">
            <a:extLst>
              <a:ext uri="{FF2B5EF4-FFF2-40B4-BE49-F238E27FC236}">
                <a16:creationId xmlns:a16="http://schemas.microsoft.com/office/drawing/2014/main" id="{F5A8E461-1E35-EC47-BC1B-541555712503}"/>
              </a:ext>
            </a:extLst>
          </p:cNvPr>
          <p:cNvSpPr>
            <a:spLocks noChangeAspect="1"/>
          </p:cNvSpPr>
          <p:nvPr/>
        </p:nvSpPr>
        <p:spPr>
          <a:xfrm>
            <a:off x="1164539" y="4382986"/>
            <a:ext cx="1037404" cy="1118373"/>
          </a:xfrm>
          <a:prstGeom prst="ellipse">
            <a:avLst/>
          </a:prstGeom>
          <a:noFill/>
          <a:ln w="25400">
            <a:solidFill>
              <a:srgbClr val="2C40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a:extLst>
              <a:ext uri="{FF2B5EF4-FFF2-40B4-BE49-F238E27FC236}">
                <a16:creationId xmlns:a16="http://schemas.microsoft.com/office/drawing/2014/main" id="{3C39DF76-FF19-B14F-A4D8-364C079A6E29}"/>
              </a:ext>
            </a:extLst>
          </p:cNvPr>
          <p:cNvSpPr>
            <a:spLocks noChangeAspect="1"/>
          </p:cNvSpPr>
          <p:nvPr/>
        </p:nvSpPr>
        <p:spPr>
          <a:xfrm>
            <a:off x="2916818" y="4890597"/>
            <a:ext cx="1081372" cy="1114981"/>
          </a:xfrm>
          <a:prstGeom prst="ellipse">
            <a:avLst/>
          </a:prstGeom>
          <a:noFill/>
          <a:ln w="25400">
            <a:solidFill>
              <a:srgbClr val="2C40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Oval 50">
            <a:extLst>
              <a:ext uri="{FF2B5EF4-FFF2-40B4-BE49-F238E27FC236}">
                <a16:creationId xmlns:a16="http://schemas.microsoft.com/office/drawing/2014/main" id="{A8A7835D-B670-AF45-899F-9D9E77A73A3B}"/>
              </a:ext>
            </a:extLst>
          </p:cNvPr>
          <p:cNvSpPr>
            <a:spLocks noChangeAspect="1"/>
          </p:cNvSpPr>
          <p:nvPr/>
        </p:nvSpPr>
        <p:spPr>
          <a:xfrm>
            <a:off x="4550915" y="4761209"/>
            <a:ext cx="1034006" cy="1099829"/>
          </a:xfrm>
          <a:prstGeom prst="ellipse">
            <a:avLst/>
          </a:prstGeom>
          <a:noFill/>
          <a:ln w="25400">
            <a:solidFill>
              <a:srgbClr val="2C40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Oval 51">
            <a:extLst>
              <a:ext uri="{FF2B5EF4-FFF2-40B4-BE49-F238E27FC236}">
                <a16:creationId xmlns:a16="http://schemas.microsoft.com/office/drawing/2014/main" id="{464D523C-7A3B-FD46-8D3E-09FCB9EEE07A}"/>
              </a:ext>
            </a:extLst>
          </p:cNvPr>
          <p:cNvSpPr>
            <a:spLocks noChangeAspect="1"/>
          </p:cNvSpPr>
          <p:nvPr/>
        </p:nvSpPr>
        <p:spPr>
          <a:xfrm>
            <a:off x="8084024" y="3101246"/>
            <a:ext cx="1085497" cy="1140496"/>
          </a:xfrm>
          <a:prstGeom prst="ellipse">
            <a:avLst/>
          </a:prstGeom>
          <a:noFill/>
          <a:ln w="25400">
            <a:solidFill>
              <a:srgbClr val="2C40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Oval 52">
            <a:extLst>
              <a:ext uri="{FF2B5EF4-FFF2-40B4-BE49-F238E27FC236}">
                <a16:creationId xmlns:a16="http://schemas.microsoft.com/office/drawing/2014/main" id="{D4B6E2DC-F782-1B48-A781-F2EFF56B3453}"/>
              </a:ext>
            </a:extLst>
          </p:cNvPr>
          <p:cNvSpPr>
            <a:spLocks noChangeAspect="1"/>
          </p:cNvSpPr>
          <p:nvPr/>
        </p:nvSpPr>
        <p:spPr>
          <a:xfrm>
            <a:off x="7196367" y="4761209"/>
            <a:ext cx="1123641" cy="1066478"/>
          </a:xfrm>
          <a:prstGeom prst="ellipse">
            <a:avLst/>
          </a:prstGeom>
          <a:noFill/>
          <a:ln w="25400">
            <a:solidFill>
              <a:srgbClr val="2C40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Oval 53">
            <a:extLst>
              <a:ext uri="{FF2B5EF4-FFF2-40B4-BE49-F238E27FC236}">
                <a16:creationId xmlns:a16="http://schemas.microsoft.com/office/drawing/2014/main" id="{70D20EED-BC18-0B4D-A745-492D77E5DD5D}"/>
              </a:ext>
            </a:extLst>
          </p:cNvPr>
          <p:cNvSpPr>
            <a:spLocks noChangeAspect="1"/>
          </p:cNvSpPr>
          <p:nvPr/>
        </p:nvSpPr>
        <p:spPr>
          <a:xfrm>
            <a:off x="8715379" y="4806703"/>
            <a:ext cx="1131509" cy="1136894"/>
          </a:xfrm>
          <a:prstGeom prst="ellipse">
            <a:avLst/>
          </a:prstGeom>
          <a:noFill/>
          <a:ln w="25400">
            <a:solidFill>
              <a:srgbClr val="2C40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5" name="Oval 54">
            <a:extLst>
              <a:ext uri="{FF2B5EF4-FFF2-40B4-BE49-F238E27FC236}">
                <a16:creationId xmlns:a16="http://schemas.microsoft.com/office/drawing/2014/main" id="{5C4C4BE1-1061-E841-973A-E040C7670325}"/>
              </a:ext>
            </a:extLst>
          </p:cNvPr>
          <p:cNvSpPr>
            <a:spLocks noChangeAspect="1"/>
          </p:cNvSpPr>
          <p:nvPr/>
        </p:nvSpPr>
        <p:spPr>
          <a:xfrm>
            <a:off x="9885293" y="3899918"/>
            <a:ext cx="1167462" cy="1102666"/>
          </a:xfrm>
          <a:prstGeom prst="ellipse">
            <a:avLst/>
          </a:prstGeom>
          <a:noFill/>
          <a:ln w="25400">
            <a:solidFill>
              <a:srgbClr val="2C40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6" name="Straight Connector 55">
            <a:extLst>
              <a:ext uri="{FF2B5EF4-FFF2-40B4-BE49-F238E27FC236}">
                <a16:creationId xmlns:a16="http://schemas.microsoft.com/office/drawing/2014/main" id="{500BE126-8AD1-C54B-829D-612FF272020A}"/>
              </a:ext>
            </a:extLst>
          </p:cNvPr>
          <p:cNvCxnSpPr/>
          <p:nvPr/>
        </p:nvCxnSpPr>
        <p:spPr>
          <a:xfrm>
            <a:off x="431074" y="1334147"/>
            <a:ext cx="11247120" cy="0"/>
          </a:xfrm>
          <a:prstGeom prst="line">
            <a:avLst/>
          </a:prstGeom>
          <a:ln>
            <a:solidFill>
              <a:srgbClr val="4571BA"/>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4E0219F-2B1C-BB4D-A236-26EA2FEAD3C4}"/>
              </a:ext>
            </a:extLst>
          </p:cNvPr>
          <p:cNvCxnSpPr>
            <a:cxnSpLocks/>
          </p:cNvCxnSpPr>
          <p:nvPr/>
        </p:nvCxnSpPr>
        <p:spPr>
          <a:xfrm flipH="1">
            <a:off x="3530738" y="4250061"/>
            <a:ext cx="125873" cy="595980"/>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68DF4F29-3BA7-2747-91B3-5772BC0DD0BD}"/>
              </a:ext>
            </a:extLst>
          </p:cNvPr>
          <p:cNvCxnSpPr>
            <a:cxnSpLocks/>
          </p:cNvCxnSpPr>
          <p:nvPr/>
        </p:nvCxnSpPr>
        <p:spPr>
          <a:xfrm flipH="1" flipV="1">
            <a:off x="2252026" y="5211316"/>
            <a:ext cx="590047" cy="135953"/>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DB181DA4-B31B-B84B-976A-77ED3CD3F4AA}"/>
              </a:ext>
            </a:extLst>
          </p:cNvPr>
          <p:cNvCxnSpPr>
            <a:cxnSpLocks/>
          </p:cNvCxnSpPr>
          <p:nvPr/>
        </p:nvCxnSpPr>
        <p:spPr>
          <a:xfrm>
            <a:off x="4169273" y="4172328"/>
            <a:ext cx="543697" cy="63019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95733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BE5267B2-2A65-D641-B0BD-302CD1EE6895}"/>
              </a:ext>
            </a:extLst>
          </p:cNvPr>
          <p:cNvSpPr txBox="1"/>
          <p:nvPr/>
        </p:nvSpPr>
        <p:spPr>
          <a:xfrm>
            <a:off x="879987" y="432497"/>
            <a:ext cx="10432026" cy="1015663"/>
          </a:xfrm>
          <a:prstGeom prst="rect">
            <a:avLst/>
          </a:prstGeom>
          <a:noFill/>
        </p:spPr>
        <p:txBody>
          <a:bodyPr wrap="square" rtlCol="0">
            <a:spAutoFit/>
          </a:bodyPr>
          <a:lstStyle>
            <a:defPPr>
              <a:defRPr lang="en-US"/>
            </a:defPPr>
            <a:lvl1pPr marR="0" lvl="0" indent="0" algn="ctr" fontAlgn="auto">
              <a:lnSpc>
                <a:spcPct val="100000"/>
              </a:lnSpc>
              <a:spcBef>
                <a:spcPts val="0"/>
              </a:spcBef>
              <a:spcAft>
                <a:spcPts val="0"/>
              </a:spcAft>
              <a:buClrTx/>
              <a:buSzTx/>
              <a:buFontTx/>
              <a:buNone/>
              <a:tabLst/>
              <a:defRPr kumimoji="0" sz="3600" b="0" i="0" u="none" strike="noStrike" cap="none" spc="0" normalizeH="0" baseline="0">
                <a:ln>
                  <a:noFill/>
                </a:ln>
                <a:solidFill>
                  <a:srgbClr val="2C405A"/>
                </a:solidFill>
                <a:effectLst/>
                <a:uLnTx/>
                <a:uFillTx/>
                <a:latin typeface="Avenir Roman" charset="0"/>
                <a:ea typeface="Avenir Roman" charset="0"/>
                <a:cs typeface="Avenir Roman" charset="0"/>
              </a:defRPr>
            </a:lvl1pPr>
          </a:lstStyle>
          <a:p>
            <a:r>
              <a:rPr lang="en-US" dirty="0"/>
              <a:t>The Data You Need</a:t>
            </a:r>
          </a:p>
          <a:p>
            <a:r>
              <a:rPr lang="en-US" sz="2400" dirty="0">
                <a:solidFill>
                  <a:schemeClr val="accent2"/>
                </a:solidFill>
              </a:rPr>
              <a:t>Real-time reporting of outcomes, impact, performance, and efficiency</a:t>
            </a:r>
          </a:p>
        </p:txBody>
      </p:sp>
      <p:sp>
        <p:nvSpPr>
          <p:cNvPr id="11" name="Rectangle 10">
            <a:extLst>
              <a:ext uri="{FF2B5EF4-FFF2-40B4-BE49-F238E27FC236}">
                <a16:creationId xmlns:a16="http://schemas.microsoft.com/office/drawing/2014/main" id="{B24CEC63-7F66-3B41-8E86-4B68AD407D9F}"/>
              </a:ext>
            </a:extLst>
          </p:cNvPr>
          <p:cNvSpPr/>
          <p:nvPr/>
        </p:nvSpPr>
        <p:spPr>
          <a:xfrm>
            <a:off x="302553" y="1900816"/>
            <a:ext cx="11451772" cy="200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9D1A6C44-C3A4-134D-BFB0-4304B37E2F3F}"/>
              </a:ext>
            </a:extLst>
          </p:cNvPr>
          <p:cNvCxnSpPr/>
          <p:nvPr/>
        </p:nvCxnSpPr>
        <p:spPr>
          <a:xfrm>
            <a:off x="437536" y="1646673"/>
            <a:ext cx="11247120" cy="0"/>
          </a:xfrm>
          <a:prstGeom prst="line">
            <a:avLst/>
          </a:prstGeom>
          <a:ln>
            <a:solidFill>
              <a:srgbClr val="4571BA"/>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24E0EE2-1D52-5A4B-A3BD-2665998C1072}"/>
              </a:ext>
            </a:extLst>
          </p:cNvPr>
          <p:cNvSpPr txBox="1"/>
          <p:nvPr/>
        </p:nvSpPr>
        <p:spPr>
          <a:xfrm>
            <a:off x="1594219" y="5595084"/>
            <a:ext cx="3622766" cy="769441"/>
          </a:xfrm>
          <a:prstGeom prst="rect">
            <a:avLst/>
          </a:prstGeom>
          <a:noFill/>
        </p:spPr>
        <p:txBody>
          <a:bodyPr wrap="square" numCol="2" rtlCol="0">
            <a:spAutoFit/>
          </a:bodyPr>
          <a:lstStyle/>
          <a:p>
            <a:pPr marL="171450" indent="-171450">
              <a:buFont typeface="Arial" panose="020B0604020202020204" pitchFamily="34" charset="0"/>
              <a:buChar char="•"/>
            </a:pPr>
            <a:r>
              <a:rPr lang="en-US" sz="1100" dirty="0">
                <a:solidFill>
                  <a:schemeClr val="tx1">
                    <a:lumMod val="65000"/>
                    <a:lumOff val="35000"/>
                  </a:schemeClr>
                </a:solidFill>
                <a:latin typeface="Avenir Roman" charset="0"/>
                <a:ea typeface="Avenir Roman" charset="0"/>
                <a:cs typeface="Avenir Roman" charset="0"/>
              </a:rPr>
              <a:t>Client Demographics</a:t>
            </a:r>
          </a:p>
          <a:p>
            <a:pPr marL="171450" indent="-171450">
              <a:buFont typeface="Arial" panose="020B0604020202020204" pitchFamily="34" charset="0"/>
              <a:buChar char="•"/>
            </a:pPr>
            <a:r>
              <a:rPr lang="en-US" sz="1100" dirty="0">
                <a:solidFill>
                  <a:schemeClr val="tx1">
                    <a:lumMod val="65000"/>
                    <a:lumOff val="35000"/>
                  </a:schemeClr>
                </a:solidFill>
                <a:latin typeface="Avenir Roman" charset="0"/>
                <a:ea typeface="Avenir Roman" charset="0"/>
                <a:cs typeface="Avenir Roman" charset="0"/>
              </a:rPr>
              <a:t>Client Access Points</a:t>
            </a:r>
          </a:p>
          <a:p>
            <a:pPr marL="171450" indent="-171450">
              <a:buFont typeface="Arial" panose="020B0604020202020204" pitchFamily="34" charset="0"/>
              <a:buChar char="•"/>
            </a:pPr>
            <a:endParaRPr lang="en-US" sz="1100" dirty="0">
              <a:solidFill>
                <a:schemeClr val="tx1">
                  <a:lumMod val="65000"/>
                  <a:lumOff val="35000"/>
                </a:schemeClr>
              </a:solidFill>
              <a:latin typeface="Avenir Roman" charset="0"/>
              <a:ea typeface="Avenir Roman" charset="0"/>
              <a:cs typeface="Avenir Roman" charset="0"/>
            </a:endParaRPr>
          </a:p>
          <a:p>
            <a:pPr marL="171450" indent="-171450">
              <a:buFont typeface="Arial" panose="020B0604020202020204" pitchFamily="34" charset="0"/>
              <a:buChar char="•"/>
            </a:pPr>
            <a:endParaRPr lang="en-US" sz="1100" dirty="0">
              <a:solidFill>
                <a:schemeClr val="tx1">
                  <a:lumMod val="65000"/>
                  <a:lumOff val="35000"/>
                </a:schemeClr>
              </a:solidFill>
              <a:latin typeface="Avenir Roman" charset="0"/>
              <a:ea typeface="Avenir Roman" charset="0"/>
              <a:cs typeface="Avenir Roman" charset="0"/>
            </a:endParaRPr>
          </a:p>
          <a:p>
            <a:pPr marL="171450" indent="-171450">
              <a:buFont typeface="Arial" panose="020B0604020202020204" pitchFamily="34" charset="0"/>
              <a:buChar char="•"/>
            </a:pPr>
            <a:r>
              <a:rPr lang="en-US" sz="1100" dirty="0">
                <a:solidFill>
                  <a:schemeClr val="tx1">
                    <a:lumMod val="65000"/>
                    <a:lumOff val="35000"/>
                  </a:schemeClr>
                </a:solidFill>
                <a:latin typeface="Avenir Roman" charset="0"/>
                <a:ea typeface="Avenir Roman" charset="0"/>
                <a:cs typeface="Avenir Roman" charset="0"/>
              </a:rPr>
              <a:t>Service Delivery History</a:t>
            </a:r>
          </a:p>
          <a:p>
            <a:pPr marL="171450" indent="-171450">
              <a:buFont typeface="Arial" panose="020B0604020202020204" pitchFamily="34" charset="0"/>
              <a:buChar char="•"/>
            </a:pPr>
            <a:r>
              <a:rPr lang="en-US" sz="1100" dirty="0">
                <a:solidFill>
                  <a:schemeClr val="tx1">
                    <a:lumMod val="65000"/>
                    <a:lumOff val="35000"/>
                  </a:schemeClr>
                </a:solidFill>
                <a:latin typeface="Avenir Roman" charset="0"/>
                <a:ea typeface="Avenir Roman" charset="0"/>
                <a:cs typeface="Avenir Roman" charset="0"/>
              </a:rPr>
              <a:t>Outcome Breakdowns</a:t>
            </a:r>
            <a:endParaRPr lang="en-US" sz="1200" dirty="0">
              <a:solidFill>
                <a:schemeClr val="tx1">
                  <a:lumMod val="65000"/>
                  <a:lumOff val="35000"/>
                </a:schemeClr>
              </a:solidFill>
              <a:latin typeface="Avenir Roman" charset="0"/>
              <a:ea typeface="Avenir Roman" charset="0"/>
              <a:cs typeface="Avenir Roman" charset="0"/>
            </a:endParaRPr>
          </a:p>
        </p:txBody>
      </p:sp>
      <p:sp>
        <p:nvSpPr>
          <p:cNvPr id="14" name="TextBox 13">
            <a:extLst>
              <a:ext uri="{FF2B5EF4-FFF2-40B4-BE49-F238E27FC236}">
                <a16:creationId xmlns:a16="http://schemas.microsoft.com/office/drawing/2014/main" id="{FE3562E9-6F83-2A4D-B694-2A63711B5B5B}"/>
              </a:ext>
            </a:extLst>
          </p:cNvPr>
          <p:cNvSpPr txBox="1"/>
          <p:nvPr/>
        </p:nvSpPr>
        <p:spPr>
          <a:xfrm>
            <a:off x="6683005" y="5595084"/>
            <a:ext cx="4206788" cy="769441"/>
          </a:xfrm>
          <a:prstGeom prst="rect">
            <a:avLst/>
          </a:prstGeom>
          <a:noFill/>
        </p:spPr>
        <p:txBody>
          <a:bodyPr wrap="square" numCol="2" rtlCol="0">
            <a:spAutoFit/>
          </a:bodyPr>
          <a:lstStyle/>
          <a:p>
            <a:pPr marL="171450" indent="-171450">
              <a:buFont typeface="Arial" panose="020B0604020202020204" pitchFamily="34" charset="0"/>
              <a:buChar char="•"/>
            </a:pPr>
            <a:r>
              <a:rPr lang="en-US" sz="1100" dirty="0">
                <a:solidFill>
                  <a:schemeClr val="tx1">
                    <a:lumMod val="65000"/>
                    <a:lumOff val="35000"/>
                  </a:schemeClr>
                </a:solidFill>
                <a:latin typeface="Avenir Roman" charset="0"/>
                <a:ea typeface="Avenir Roman" charset="0"/>
                <a:cs typeface="Avenir Roman" charset="0"/>
              </a:rPr>
              <a:t>Service Episode History (Longitudinal)</a:t>
            </a:r>
          </a:p>
          <a:p>
            <a:pPr marL="171450" indent="-171450">
              <a:buFont typeface="Arial" panose="020B0604020202020204" pitchFamily="34" charset="0"/>
              <a:buChar char="•"/>
            </a:pPr>
            <a:r>
              <a:rPr lang="en-US" sz="1100" dirty="0">
                <a:solidFill>
                  <a:schemeClr val="tx1">
                    <a:lumMod val="65000"/>
                    <a:lumOff val="35000"/>
                  </a:schemeClr>
                </a:solidFill>
                <a:latin typeface="Avenir Roman" charset="0"/>
                <a:ea typeface="Avenir Roman" charset="0"/>
                <a:cs typeface="Avenir Roman" charset="0"/>
              </a:rPr>
              <a:t>Referrals Created</a:t>
            </a:r>
          </a:p>
          <a:p>
            <a:pPr marL="171450" indent="-171450">
              <a:buFont typeface="Arial" panose="020B0604020202020204" pitchFamily="34" charset="0"/>
              <a:buChar char="•"/>
            </a:pPr>
            <a:endParaRPr lang="en-US" sz="1100" dirty="0">
              <a:solidFill>
                <a:schemeClr val="tx1">
                  <a:lumMod val="65000"/>
                  <a:lumOff val="35000"/>
                </a:schemeClr>
              </a:solidFill>
              <a:latin typeface="Avenir Roman" charset="0"/>
              <a:ea typeface="Avenir Roman" charset="0"/>
              <a:cs typeface="Avenir Roman" charset="0"/>
            </a:endParaRPr>
          </a:p>
          <a:p>
            <a:pPr marL="171450" indent="-171450">
              <a:buFont typeface="Arial" panose="020B0604020202020204" pitchFamily="34" charset="0"/>
              <a:buChar char="•"/>
            </a:pPr>
            <a:r>
              <a:rPr lang="en-US" sz="1100" dirty="0">
                <a:solidFill>
                  <a:schemeClr val="tx1">
                    <a:lumMod val="65000"/>
                    <a:lumOff val="35000"/>
                  </a:schemeClr>
                </a:solidFill>
                <a:latin typeface="Avenir Roman" charset="0"/>
                <a:ea typeface="Avenir Roman" charset="0"/>
                <a:cs typeface="Avenir Roman" charset="0"/>
              </a:rPr>
              <a:t>Received By</a:t>
            </a:r>
          </a:p>
          <a:p>
            <a:pPr marL="171450" indent="-171450">
              <a:buFont typeface="Arial" panose="020B0604020202020204" pitchFamily="34" charset="0"/>
              <a:buChar char="•"/>
            </a:pPr>
            <a:r>
              <a:rPr lang="en-US" sz="1100" dirty="0">
                <a:solidFill>
                  <a:schemeClr val="tx1">
                    <a:lumMod val="65000"/>
                    <a:lumOff val="35000"/>
                  </a:schemeClr>
                </a:solidFill>
                <a:latin typeface="Avenir Roman" charset="0"/>
                <a:ea typeface="Avenir Roman" charset="0"/>
                <a:cs typeface="Avenir Roman" charset="0"/>
              </a:rPr>
              <a:t>Structured Client Outcomes</a:t>
            </a:r>
            <a:endParaRPr lang="en-US" sz="1200" dirty="0">
              <a:solidFill>
                <a:schemeClr val="tx1">
                  <a:lumMod val="65000"/>
                  <a:lumOff val="35000"/>
                </a:schemeClr>
              </a:solidFill>
              <a:latin typeface="Avenir Roman" charset="0"/>
              <a:ea typeface="Avenir Roman" charset="0"/>
              <a:cs typeface="Avenir Roman" charset="0"/>
            </a:endParaRPr>
          </a:p>
        </p:txBody>
      </p:sp>
      <p:grpSp>
        <p:nvGrpSpPr>
          <p:cNvPr id="23" name="Group 22">
            <a:extLst>
              <a:ext uri="{FF2B5EF4-FFF2-40B4-BE49-F238E27FC236}">
                <a16:creationId xmlns:a16="http://schemas.microsoft.com/office/drawing/2014/main" id="{4AC5F77A-A4BE-4745-BEE2-EEA905FBFC1D}"/>
              </a:ext>
            </a:extLst>
          </p:cNvPr>
          <p:cNvGrpSpPr/>
          <p:nvPr/>
        </p:nvGrpSpPr>
        <p:grpSpPr>
          <a:xfrm>
            <a:off x="1194130" y="2353087"/>
            <a:ext cx="9803741" cy="3158458"/>
            <a:chOff x="1307348" y="2084144"/>
            <a:chExt cx="9803741" cy="3158458"/>
          </a:xfrm>
        </p:grpSpPr>
        <p:pic>
          <p:nvPicPr>
            <p:cNvPr id="24" name="Picture 23">
              <a:extLst>
                <a:ext uri="{FF2B5EF4-FFF2-40B4-BE49-F238E27FC236}">
                  <a16:creationId xmlns:a16="http://schemas.microsoft.com/office/drawing/2014/main" id="{FBBAAB3E-7FD1-D74B-9C5A-1C6FF5B1C60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88146" y="2084144"/>
              <a:ext cx="4422943" cy="3145205"/>
            </a:xfrm>
            <a:prstGeom prst="rect">
              <a:avLst/>
            </a:prstGeom>
            <a:ln>
              <a:solidFill>
                <a:srgbClr val="2C405A"/>
              </a:solidFill>
            </a:ln>
          </p:spPr>
        </p:pic>
        <p:pic>
          <p:nvPicPr>
            <p:cNvPr id="25" name="Picture 24">
              <a:extLst>
                <a:ext uri="{FF2B5EF4-FFF2-40B4-BE49-F238E27FC236}">
                  <a16:creationId xmlns:a16="http://schemas.microsoft.com/office/drawing/2014/main" id="{0D188253-1281-1044-8335-3874F10296A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307348" y="2097397"/>
              <a:ext cx="4422945" cy="3145205"/>
            </a:xfrm>
            <a:prstGeom prst="rect">
              <a:avLst/>
            </a:prstGeom>
            <a:ln>
              <a:solidFill>
                <a:srgbClr val="2C405A"/>
              </a:solidFill>
            </a:ln>
          </p:spPr>
        </p:pic>
      </p:grpSp>
      <p:sp>
        <p:nvSpPr>
          <p:cNvPr id="26" name="Rectangle 25">
            <a:extLst>
              <a:ext uri="{FF2B5EF4-FFF2-40B4-BE49-F238E27FC236}">
                <a16:creationId xmlns:a16="http://schemas.microsoft.com/office/drawing/2014/main" id="{285CA762-924F-374A-915F-20591FD0E80F}"/>
              </a:ext>
            </a:extLst>
          </p:cNvPr>
          <p:cNvSpPr/>
          <p:nvPr/>
        </p:nvSpPr>
        <p:spPr>
          <a:xfrm>
            <a:off x="1987842" y="1927968"/>
            <a:ext cx="2835520" cy="276999"/>
          </a:xfrm>
          <a:prstGeom prst="rect">
            <a:avLst/>
          </a:prstGeom>
          <a:noFill/>
        </p:spPr>
        <p:txBody>
          <a:bodyPr wrap="none" rtlCol="0">
            <a:spAutoFit/>
          </a:bodyPr>
          <a:lstStyle/>
          <a:p>
            <a:pPr algn="ctr"/>
            <a:r>
              <a:rPr lang="en-US" sz="1200" b="1" dirty="0">
                <a:solidFill>
                  <a:schemeClr val="accent2"/>
                </a:solidFill>
                <a:latin typeface="Avenir Light" panose="020B0402020203020204" pitchFamily="34" charset="77"/>
              </a:rPr>
              <a:t>Client Level Coordination and Tracking</a:t>
            </a:r>
          </a:p>
        </p:txBody>
      </p:sp>
      <p:sp>
        <p:nvSpPr>
          <p:cNvPr id="27" name="Rectangle 26">
            <a:extLst>
              <a:ext uri="{FF2B5EF4-FFF2-40B4-BE49-F238E27FC236}">
                <a16:creationId xmlns:a16="http://schemas.microsoft.com/office/drawing/2014/main" id="{02872F9F-49D5-3B4D-89C9-1303F1702BCA}"/>
              </a:ext>
            </a:extLst>
          </p:cNvPr>
          <p:cNvSpPr/>
          <p:nvPr/>
        </p:nvSpPr>
        <p:spPr>
          <a:xfrm>
            <a:off x="7217610" y="1938348"/>
            <a:ext cx="3261663" cy="276999"/>
          </a:xfrm>
          <a:prstGeom prst="rect">
            <a:avLst/>
          </a:prstGeom>
          <a:noFill/>
        </p:spPr>
        <p:txBody>
          <a:bodyPr wrap="none" rtlCol="0">
            <a:spAutoFit/>
          </a:bodyPr>
          <a:lstStyle/>
          <a:p>
            <a:pPr algn="ctr"/>
            <a:r>
              <a:rPr lang="en-US" sz="1200" b="1" dirty="0">
                <a:solidFill>
                  <a:schemeClr val="accent2"/>
                </a:solidFill>
                <a:latin typeface="Avenir Light" panose="020B0402020203020204" pitchFamily="34" charset="77"/>
              </a:rPr>
              <a:t>Network Level Transparency &amp; Accountability</a:t>
            </a:r>
          </a:p>
        </p:txBody>
      </p:sp>
    </p:spTree>
    <p:extLst>
      <p:ext uri="{BB962C8B-B14F-4D97-AF65-F5344CB8AC3E}">
        <p14:creationId xmlns:p14="http://schemas.microsoft.com/office/powerpoint/2010/main" val="36843050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22D20-9D4E-4835-831B-E03F0C7F85C6}"/>
              </a:ext>
            </a:extLst>
          </p:cNvPr>
          <p:cNvSpPr>
            <a:spLocks noGrp="1"/>
          </p:cNvSpPr>
          <p:nvPr>
            <p:ph type="title"/>
          </p:nvPr>
        </p:nvSpPr>
        <p:spPr/>
        <p:txBody>
          <a:bodyPr/>
          <a:lstStyle/>
          <a:p>
            <a:r>
              <a:rPr lang="en-US" b="1" dirty="0"/>
              <a:t>THANK YOU</a:t>
            </a:r>
          </a:p>
        </p:txBody>
      </p:sp>
    </p:spTree>
    <p:extLst>
      <p:ext uri="{BB962C8B-B14F-4D97-AF65-F5344CB8AC3E}">
        <p14:creationId xmlns:p14="http://schemas.microsoft.com/office/powerpoint/2010/main" val="21166680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a:extLst>
              <a:ext uri="{FF2B5EF4-FFF2-40B4-BE49-F238E27FC236}">
                <a16:creationId xmlns:a16="http://schemas.microsoft.com/office/drawing/2014/main" id="{EDE212B0-2DB3-4D77-83E1-769132168808}"/>
              </a:ext>
            </a:extLst>
          </p:cNvPr>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157036" y="0"/>
            <a:ext cx="12192000" cy="6857999"/>
          </a:xfrm>
        </p:spPr>
      </p:pic>
    </p:spTree>
    <p:extLst>
      <p:ext uri="{BB962C8B-B14F-4D97-AF65-F5344CB8AC3E}">
        <p14:creationId xmlns:p14="http://schemas.microsoft.com/office/powerpoint/2010/main" val="8046483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0AC7BF6-23B2-4A21-8D47-D6E20891EC46}"/>
              </a:ext>
            </a:extLst>
          </p:cNvPr>
          <p:cNvSpPr/>
          <p:nvPr/>
        </p:nvSpPr>
        <p:spPr>
          <a:xfrm>
            <a:off x="-1" y="0"/>
            <a:ext cx="5365630" cy="6858000"/>
          </a:xfrm>
          <a:prstGeom prst="rect">
            <a:avLst/>
          </a:prstGeom>
          <a:solidFill>
            <a:srgbClr val="003366"/>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9" name="Title 1">
            <a:extLst>
              <a:ext uri="{FF2B5EF4-FFF2-40B4-BE49-F238E27FC236}">
                <a16:creationId xmlns:a16="http://schemas.microsoft.com/office/drawing/2014/main" id="{033ABE6A-D34C-4FC2-8D1D-02AA2AFDB24F}"/>
              </a:ext>
            </a:extLst>
          </p:cNvPr>
          <p:cNvSpPr txBox="1">
            <a:spLocks/>
          </p:cNvSpPr>
          <p:nvPr/>
        </p:nvSpPr>
        <p:spPr>
          <a:xfrm>
            <a:off x="304238" y="1727349"/>
            <a:ext cx="4850641" cy="270392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Calibri" panose="020F0502020204030204"/>
                <a:ea typeface="+mj-ea"/>
                <a:cs typeface="+mj-cs"/>
              </a:rPr>
              <a:t>Helping people live the healthiest lives possible®</a:t>
            </a:r>
            <a:endParaRPr kumimoji="0" lang="en-US" sz="4000" b="1" i="0" u="none" strike="noStrike" kern="1200" cap="none" spc="0" normalizeH="0" baseline="0" noProof="0" dirty="0">
              <a:ln>
                <a:noFill/>
              </a:ln>
              <a:solidFill>
                <a:prstClr val="white"/>
              </a:solidFill>
              <a:effectLst/>
              <a:uLnTx/>
              <a:uFillTx/>
              <a:latin typeface="Calibri" panose="020F0502020204030204"/>
              <a:ea typeface="+mj-ea"/>
              <a:cs typeface="+mj-cs"/>
            </a:endParaRP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5400" b="0" i="0" u="none" strike="noStrike" kern="1200" cap="none" spc="0" normalizeH="0" baseline="0" noProof="0" dirty="0">
              <a:ln>
                <a:noFill/>
              </a:ln>
              <a:solidFill>
                <a:prstClr val="white"/>
              </a:solidFill>
              <a:effectLst/>
              <a:uLnTx/>
              <a:uFillTx/>
              <a:latin typeface="Calibri Light" panose="020F0302020204030204"/>
              <a:ea typeface="+mj-ea"/>
              <a:cs typeface="+mj-cs"/>
            </a:endParaRPr>
          </a:p>
        </p:txBody>
      </p:sp>
      <p:grpSp>
        <p:nvGrpSpPr>
          <p:cNvPr id="10" name="Group 9">
            <a:extLst>
              <a:ext uri="{FF2B5EF4-FFF2-40B4-BE49-F238E27FC236}">
                <a16:creationId xmlns:a16="http://schemas.microsoft.com/office/drawing/2014/main" id="{E8D7462D-255D-45CD-9E5C-59E783B904D0}"/>
              </a:ext>
            </a:extLst>
          </p:cNvPr>
          <p:cNvGrpSpPr/>
          <p:nvPr/>
        </p:nvGrpSpPr>
        <p:grpSpPr>
          <a:xfrm>
            <a:off x="5830018" y="1417925"/>
            <a:ext cx="5868186" cy="4022149"/>
            <a:chOff x="1473197" y="369879"/>
            <a:chExt cx="9113743" cy="6246706"/>
          </a:xfrm>
        </p:grpSpPr>
        <p:pic>
          <p:nvPicPr>
            <p:cNvPr id="11" name="Picture 10">
              <a:extLst>
                <a:ext uri="{FF2B5EF4-FFF2-40B4-BE49-F238E27FC236}">
                  <a16:creationId xmlns:a16="http://schemas.microsoft.com/office/drawing/2014/main" id="{30CAA388-2B29-4D21-B568-1D0814C7B53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473197" y="369879"/>
              <a:ext cx="9113743" cy="5975224"/>
            </a:xfrm>
            <a:prstGeom prst="rect">
              <a:avLst/>
            </a:prstGeom>
          </p:spPr>
        </p:pic>
        <p:sp>
          <p:nvSpPr>
            <p:cNvPr id="12" name="Rectangle 11">
              <a:extLst>
                <a:ext uri="{FF2B5EF4-FFF2-40B4-BE49-F238E27FC236}">
                  <a16:creationId xmlns:a16="http://schemas.microsoft.com/office/drawing/2014/main" id="{9EC72B41-9D1E-4CAA-95C4-8A2402EEB989}"/>
                </a:ext>
              </a:extLst>
            </p:cNvPr>
            <p:cNvSpPr/>
            <p:nvPr/>
          </p:nvSpPr>
          <p:spPr>
            <a:xfrm>
              <a:off x="3552028" y="4262394"/>
              <a:ext cx="2094074" cy="18723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7774955C-82E0-491D-91BF-80D3EA4D6B7C}"/>
                </a:ext>
              </a:extLst>
            </p:cNvPr>
            <p:cNvSpPr txBox="1"/>
            <p:nvPr/>
          </p:nvSpPr>
          <p:spPr>
            <a:xfrm>
              <a:off x="3552028" y="4778772"/>
              <a:ext cx="2596389" cy="183781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4F81BD">
                      <a:lumMod val="50000"/>
                    </a:srgbClr>
                  </a:solidFill>
                  <a:effectLst/>
                  <a:uLnTx/>
                  <a:uFillTx/>
                  <a:latin typeface="Calibri" panose="020F0502020204030204"/>
                  <a:ea typeface="+mn-ea"/>
                  <a:cs typeface="+mn-cs"/>
                </a:rPr>
                <a:t>40%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4F81BD">
                      <a:lumMod val="50000"/>
                    </a:srgbClr>
                  </a:solidFill>
                  <a:effectLst/>
                  <a:uLnTx/>
                  <a:uFillTx/>
                  <a:latin typeface="Calibri Light" panose="020F0302020204030204" pitchFamily="34" charset="0"/>
                  <a:ea typeface="+mn-ea"/>
                  <a:cs typeface="+mn-cs"/>
                </a:rPr>
                <a:t>Individual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4F81BD">
                      <a:lumMod val="50000"/>
                    </a:srgbClr>
                  </a:solidFill>
                  <a:effectLst/>
                  <a:uLnTx/>
                  <a:uFillTx/>
                  <a:latin typeface="Calibri Light" panose="020F0302020204030204" pitchFamily="34" charset="0"/>
                  <a:ea typeface="+mn-ea"/>
                  <a:cs typeface="+mn-cs"/>
                </a:rPr>
                <a:t>Behaviors</a:t>
              </a:r>
            </a:p>
          </p:txBody>
        </p:sp>
        <p:sp>
          <p:nvSpPr>
            <p:cNvPr id="14" name="TextBox 13">
              <a:extLst>
                <a:ext uri="{FF2B5EF4-FFF2-40B4-BE49-F238E27FC236}">
                  <a16:creationId xmlns:a16="http://schemas.microsoft.com/office/drawing/2014/main" id="{655280AA-976E-45F1-AE0D-65E0514A139A}"/>
                </a:ext>
              </a:extLst>
            </p:cNvPr>
            <p:cNvSpPr txBox="1"/>
            <p:nvPr/>
          </p:nvSpPr>
          <p:spPr>
            <a:xfrm>
              <a:off x="6929319" y="1089801"/>
              <a:ext cx="3425471" cy="637609"/>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24446C"/>
                  </a:solidFill>
                  <a:effectLst/>
                  <a:uLnTx/>
                  <a:uFillTx/>
                  <a:latin typeface="Calibri Light" panose="020F0302020204030204"/>
                  <a:ea typeface="+mn-ea"/>
                  <a:cs typeface="+mn-cs"/>
                </a:rPr>
                <a:t>Health Care</a:t>
              </a:r>
            </a:p>
          </p:txBody>
        </p:sp>
      </p:grpSp>
    </p:spTree>
    <p:extLst>
      <p:ext uri="{BB962C8B-B14F-4D97-AF65-F5344CB8AC3E}">
        <p14:creationId xmlns:p14="http://schemas.microsoft.com/office/powerpoint/2010/main" val="193205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4A760-EFD4-DF43-9A98-39D37DB54256}"/>
              </a:ext>
            </a:extLst>
          </p:cNvPr>
          <p:cNvSpPr>
            <a:spLocks noGrp="1"/>
          </p:cNvSpPr>
          <p:nvPr>
            <p:ph type="title"/>
          </p:nvPr>
        </p:nvSpPr>
        <p:spPr>
          <a:xfrm>
            <a:off x="519545" y="296833"/>
            <a:ext cx="11672455" cy="568460"/>
          </a:xfrm>
        </p:spPr>
        <p:txBody>
          <a:bodyPr/>
          <a:lstStyle/>
          <a:p>
            <a:r>
              <a:rPr lang="en-US" b="1" dirty="0"/>
              <a:t>Mismatch Between Drivers of Health and Spending</a:t>
            </a:r>
          </a:p>
        </p:txBody>
      </p:sp>
      <p:grpSp>
        <p:nvGrpSpPr>
          <p:cNvPr id="4" name="Group 3">
            <a:extLst>
              <a:ext uri="{FF2B5EF4-FFF2-40B4-BE49-F238E27FC236}">
                <a16:creationId xmlns:a16="http://schemas.microsoft.com/office/drawing/2014/main" id="{A23E955D-6E5C-4088-82C2-8C707BA9A8DA}"/>
              </a:ext>
            </a:extLst>
          </p:cNvPr>
          <p:cNvGrpSpPr/>
          <p:nvPr/>
        </p:nvGrpSpPr>
        <p:grpSpPr>
          <a:xfrm>
            <a:off x="603162" y="1163979"/>
            <a:ext cx="6194892" cy="5351225"/>
            <a:chOff x="216879" y="1222456"/>
            <a:chExt cx="6194892" cy="5351225"/>
          </a:xfrm>
        </p:grpSpPr>
        <p:grpSp>
          <p:nvGrpSpPr>
            <p:cNvPr id="5" name="Group 4">
              <a:extLst>
                <a:ext uri="{FF2B5EF4-FFF2-40B4-BE49-F238E27FC236}">
                  <a16:creationId xmlns:a16="http://schemas.microsoft.com/office/drawing/2014/main" id="{74E7AF0E-994E-4392-A69B-E0FB9C307D3A}"/>
                </a:ext>
              </a:extLst>
            </p:cNvPr>
            <p:cNvGrpSpPr/>
            <p:nvPr/>
          </p:nvGrpSpPr>
          <p:grpSpPr>
            <a:xfrm>
              <a:off x="216879" y="1222456"/>
              <a:ext cx="6194892" cy="5351225"/>
              <a:chOff x="332509" y="1168536"/>
              <a:chExt cx="6194892" cy="5351225"/>
            </a:xfrm>
          </p:grpSpPr>
          <p:graphicFrame>
            <p:nvGraphicFramePr>
              <p:cNvPr id="11" name="Chart 10">
                <a:extLst>
                  <a:ext uri="{FF2B5EF4-FFF2-40B4-BE49-F238E27FC236}">
                    <a16:creationId xmlns:a16="http://schemas.microsoft.com/office/drawing/2014/main" id="{DB765540-8F0A-4B47-9D28-3173F9FF65BE}"/>
                  </a:ext>
                </a:extLst>
              </p:cNvPr>
              <p:cNvGraphicFramePr/>
              <p:nvPr/>
            </p:nvGraphicFramePr>
            <p:xfrm>
              <a:off x="2470653" y="2054544"/>
              <a:ext cx="4056748" cy="4465217"/>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9">
                <a:extLst>
                  <a:ext uri="{FF2B5EF4-FFF2-40B4-BE49-F238E27FC236}">
                    <a16:creationId xmlns:a16="http://schemas.microsoft.com/office/drawing/2014/main" id="{4797A6B7-165F-484F-9BD9-C5FDE6467341}"/>
                  </a:ext>
                </a:extLst>
              </p:cNvPr>
              <p:cNvSpPr txBox="1"/>
              <p:nvPr/>
            </p:nvSpPr>
            <p:spPr>
              <a:xfrm>
                <a:off x="332509" y="2112475"/>
                <a:ext cx="3053817" cy="424732"/>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lnSpc>
                    <a:spcPct val="90000"/>
                  </a:lnSpc>
                  <a:spcBef>
                    <a:spcPts val="1000"/>
                  </a:spcBef>
                  <a:defRPr sz="2800"/>
                </a:lvl1pPr>
              </a:lstStyle>
              <a:p>
                <a:pPr marL="0" marR="0" lvl="0" indent="0" algn="r" defTabSz="914400" rtl="0" eaLnBrk="1" fontAlgn="auto" latinLnBrk="0" hangingPunct="0">
                  <a:lnSpc>
                    <a:spcPct val="90000"/>
                  </a:lnSpc>
                  <a:spcBef>
                    <a:spcPts val="1000"/>
                  </a:spcBef>
                  <a:spcAft>
                    <a:spcPts val="0"/>
                  </a:spcAft>
                  <a:buClrTx/>
                  <a:buSzTx/>
                  <a:buFontTx/>
                  <a:buNone/>
                  <a:tabLst/>
                  <a:defRPr/>
                </a:pPr>
                <a:r>
                  <a:rPr kumimoji="0" lang="en-US" sz="2400" b="0" i="0" u="none" strike="noStrike" kern="0" cap="none" spc="0" normalizeH="0" baseline="0" noProof="0" dirty="0">
                    <a:ln>
                      <a:noFill/>
                    </a:ln>
                    <a:solidFill>
                      <a:srgbClr val="24446C"/>
                    </a:solidFill>
                    <a:effectLst/>
                    <a:uLnTx/>
                    <a:uFillTx/>
                    <a:latin typeface="Calibri"/>
                    <a:ea typeface="+mn-ea"/>
                    <a:cs typeface="Helvetica"/>
                    <a:sym typeface="Calibri"/>
                  </a:rPr>
                  <a:t>Healthcare</a:t>
                </a:r>
                <a:endParaRPr kumimoji="0" sz="2400" b="0" i="0" u="none" strike="noStrike" kern="0" cap="none" spc="0" normalizeH="0" baseline="0" noProof="0" dirty="0">
                  <a:ln>
                    <a:noFill/>
                  </a:ln>
                  <a:solidFill>
                    <a:srgbClr val="24446C"/>
                  </a:solidFill>
                  <a:effectLst/>
                  <a:uLnTx/>
                  <a:uFillTx/>
                  <a:latin typeface="Calibri"/>
                  <a:ea typeface="+mn-ea"/>
                  <a:cs typeface="Helvetica"/>
                  <a:sym typeface="Calibri"/>
                </a:endParaRPr>
              </a:p>
            </p:txBody>
          </p:sp>
          <p:sp>
            <p:nvSpPr>
              <p:cNvPr id="13" name="TextBox 9">
                <a:extLst>
                  <a:ext uri="{FF2B5EF4-FFF2-40B4-BE49-F238E27FC236}">
                    <a16:creationId xmlns:a16="http://schemas.microsoft.com/office/drawing/2014/main" id="{A01C0668-ECB8-4C56-A67B-5F3D3144BAF0}"/>
                  </a:ext>
                </a:extLst>
              </p:cNvPr>
              <p:cNvSpPr txBox="1"/>
              <p:nvPr/>
            </p:nvSpPr>
            <p:spPr>
              <a:xfrm>
                <a:off x="332510" y="3019870"/>
                <a:ext cx="3053817" cy="424732"/>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lnSpc>
                    <a:spcPct val="90000"/>
                  </a:lnSpc>
                  <a:spcBef>
                    <a:spcPts val="1000"/>
                  </a:spcBef>
                  <a:defRPr sz="2800"/>
                </a:lvl1pPr>
              </a:lstStyle>
              <a:p>
                <a:pPr marL="0" marR="0" lvl="0" indent="0" algn="r" defTabSz="914400" rtl="0" eaLnBrk="1" fontAlgn="auto" latinLnBrk="0" hangingPunct="0">
                  <a:lnSpc>
                    <a:spcPct val="90000"/>
                  </a:lnSpc>
                  <a:spcBef>
                    <a:spcPts val="1000"/>
                  </a:spcBef>
                  <a:spcAft>
                    <a:spcPts val="0"/>
                  </a:spcAft>
                  <a:buClrTx/>
                  <a:buSzTx/>
                  <a:buFontTx/>
                  <a:buNone/>
                  <a:tabLst/>
                  <a:defRPr/>
                </a:pPr>
                <a:r>
                  <a:rPr kumimoji="0" lang="en-US" sz="2400" b="0" i="0" u="none" strike="noStrike" kern="0" cap="none" spc="0" normalizeH="0" baseline="0" noProof="0" dirty="0">
                    <a:ln>
                      <a:noFill/>
                    </a:ln>
                    <a:solidFill>
                      <a:srgbClr val="24446C"/>
                    </a:solidFill>
                    <a:effectLst/>
                    <a:uLnTx/>
                    <a:uFillTx/>
                    <a:latin typeface="Calibri"/>
                    <a:ea typeface="+mn-ea"/>
                    <a:cs typeface="Helvetica"/>
                    <a:sym typeface="Calibri"/>
                  </a:rPr>
                  <a:t>Genetics</a:t>
                </a:r>
                <a:endParaRPr kumimoji="0" sz="2400" b="0" i="0" u="none" strike="noStrike" kern="0" cap="none" spc="0" normalizeH="0" baseline="0" noProof="0" dirty="0">
                  <a:ln>
                    <a:noFill/>
                  </a:ln>
                  <a:solidFill>
                    <a:srgbClr val="24446C"/>
                  </a:solidFill>
                  <a:effectLst/>
                  <a:uLnTx/>
                  <a:uFillTx/>
                  <a:latin typeface="Calibri"/>
                  <a:ea typeface="+mn-ea"/>
                  <a:cs typeface="Helvetica"/>
                  <a:sym typeface="Calibri"/>
                </a:endParaRPr>
              </a:p>
            </p:txBody>
          </p:sp>
          <p:sp>
            <p:nvSpPr>
              <p:cNvPr id="14" name="TextBox 9">
                <a:extLst>
                  <a:ext uri="{FF2B5EF4-FFF2-40B4-BE49-F238E27FC236}">
                    <a16:creationId xmlns:a16="http://schemas.microsoft.com/office/drawing/2014/main" id="{763F1EB6-7DB9-457C-ABA3-247A13FF0DBA}"/>
                  </a:ext>
                </a:extLst>
              </p:cNvPr>
              <p:cNvSpPr txBox="1"/>
              <p:nvPr/>
            </p:nvSpPr>
            <p:spPr>
              <a:xfrm>
                <a:off x="338507" y="3908587"/>
                <a:ext cx="3053817" cy="757130"/>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lnSpc>
                    <a:spcPct val="90000"/>
                  </a:lnSpc>
                  <a:spcBef>
                    <a:spcPts val="1000"/>
                  </a:spcBef>
                  <a:defRPr sz="2800"/>
                </a:lvl1pPr>
              </a:lstStyle>
              <a:p>
                <a:pPr marL="0" marR="0" lvl="0" indent="0" algn="r" defTabSz="914400" rtl="0" eaLnBrk="1" fontAlgn="auto" latinLnBrk="0" hangingPunct="0">
                  <a:lnSpc>
                    <a:spcPct val="90000"/>
                  </a:lnSpc>
                  <a:spcBef>
                    <a:spcPts val="1000"/>
                  </a:spcBef>
                  <a:spcAft>
                    <a:spcPts val="0"/>
                  </a:spcAft>
                  <a:buClrTx/>
                  <a:buSzTx/>
                  <a:buFontTx/>
                  <a:buNone/>
                  <a:tabLst/>
                  <a:defRPr/>
                </a:pPr>
                <a:r>
                  <a:rPr kumimoji="0" lang="en-US" sz="2400" b="0" i="0" u="none" strike="noStrike" kern="0" cap="none" spc="0" normalizeH="0" baseline="0" noProof="0" dirty="0">
                    <a:ln>
                      <a:noFill/>
                    </a:ln>
                    <a:solidFill>
                      <a:srgbClr val="24446C"/>
                    </a:solidFill>
                    <a:effectLst/>
                    <a:uLnTx/>
                    <a:uFillTx/>
                    <a:latin typeface="Calibri"/>
                    <a:ea typeface="+mn-ea"/>
                    <a:cs typeface="Helvetica"/>
                    <a:sym typeface="Calibri"/>
                  </a:rPr>
                  <a:t>Social &amp; </a:t>
                </a:r>
                <a:br>
                  <a:rPr kumimoji="0" lang="en-US" sz="2400" b="0" i="0" u="none" strike="noStrike" kern="0" cap="none" spc="0" normalizeH="0" baseline="0" noProof="0" dirty="0">
                    <a:ln>
                      <a:noFill/>
                    </a:ln>
                    <a:solidFill>
                      <a:srgbClr val="24446C"/>
                    </a:solidFill>
                    <a:effectLst/>
                    <a:uLnTx/>
                    <a:uFillTx/>
                    <a:latin typeface="Calibri"/>
                    <a:ea typeface="+mn-ea"/>
                    <a:cs typeface="Helvetica"/>
                    <a:sym typeface="Calibri"/>
                  </a:rPr>
                </a:br>
                <a:r>
                  <a:rPr kumimoji="0" lang="en-US" sz="2400" b="0" i="0" u="none" strike="noStrike" kern="0" cap="none" spc="0" normalizeH="0" baseline="0" noProof="0" dirty="0">
                    <a:ln>
                      <a:noFill/>
                    </a:ln>
                    <a:solidFill>
                      <a:srgbClr val="24446C"/>
                    </a:solidFill>
                    <a:effectLst/>
                    <a:uLnTx/>
                    <a:uFillTx/>
                    <a:latin typeface="Calibri"/>
                    <a:ea typeface="+mn-ea"/>
                    <a:cs typeface="Helvetica"/>
                    <a:sym typeface="Calibri"/>
                  </a:rPr>
                  <a:t>Environmental Factors</a:t>
                </a:r>
                <a:endParaRPr kumimoji="0" sz="2400" b="0" i="0" u="none" strike="noStrike" kern="0" cap="none" spc="0" normalizeH="0" baseline="0" noProof="0" dirty="0">
                  <a:ln>
                    <a:noFill/>
                  </a:ln>
                  <a:solidFill>
                    <a:srgbClr val="24446C"/>
                  </a:solidFill>
                  <a:effectLst/>
                  <a:uLnTx/>
                  <a:uFillTx/>
                  <a:latin typeface="Calibri"/>
                  <a:ea typeface="+mn-ea"/>
                  <a:cs typeface="Helvetica"/>
                  <a:sym typeface="Calibri"/>
                </a:endParaRPr>
              </a:p>
            </p:txBody>
          </p:sp>
          <p:sp>
            <p:nvSpPr>
              <p:cNvPr id="15" name="TextBox 9">
                <a:extLst>
                  <a:ext uri="{FF2B5EF4-FFF2-40B4-BE49-F238E27FC236}">
                    <a16:creationId xmlns:a16="http://schemas.microsoft.com/office/drawing/2014/main" id="{9581AB0F-7671-4A6A-8DFC-3C24BF866B98}"/>
                  </a:ext>
                </a:extLst>
              </p:cNvPr>
              <p:cNvSpPr txBox="1"/>
              <p:nvPr/>
            </p:nvSpPr>
            <p:spPr>
              <a:xfrm>
                <a:off x="338507" y="5320371"/>
                <a:ext cx="3053817" cy="424732"/>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lnSpc>
                    <a:spcPct val="90000"/>
                  </a:lnSpc>
                  <a:spcBef>
                    <a:spcPts val="1000"/>
                  </a:spcBef>
                  <a:defRPr sz="2800"/>
                </a:lvl1pPr>
              </a:lstStyle>
              <a:p>
                <a:pPr marL="0" marR="0" lvl="0" indent="0" algn="r" defTabSz="914400" rtl="0" eaLnBrk="1" fontAlgn="auto" latinLnBrk="0" hangingPunct="0">
                  <a:lnSpc>
                    <a:spcPct val="90000"/>
                  </a:lnSpc>
                  <a:spcBef>
                    <a:spcPts val="1000"/>
                  </a:spcBef>
                  <a:spcAft>
                    <a:spcPts val="0"/>
                  </a:spcAft>
                  <a:buClrTx/>
                  <a:buSzTx/>
                  <a:buFontTx/>
                  <a:buNone/>
                  <a:tabLst/>
                  <a:defRPr/>
                </a:pPr>
                <a:r>
                  <a:rPr kumimoji="0" lang="en-US" sz="2400" b="0" i="0" u="none" strike="noStrike" kern="0" cap="none" spc="0" normalizeH="0" baseline="0" noProof="0" dirty="0">
                    <a:ln>
                      <a:noFill/>
                    </a:ln>
                    <a:solidFill>
                      <a:srgbClr val="24446C"/>
                    </a:solidFill>
                    <a:effectLst/>
                    <a:uLnTx/>
                    <a:uFillTx/>
                    <a:latin typeface="Calibri"/>
                    <a:ea typeface="+mn-ea"/>
                    <a:cs typeface="Helvetica"/>
                    <a:sym typeface="Calibri"/>
                  </a:rPr>
                  <a:t>Individual Behaviors</a:t>
                </a:r>
                <a:endParaRPr kumimoji="0" sz="2400" b="0" i="0" u="none" strike="noStrike" kern="0" cap="none" spc="0" normalizeH="0" baseline="0" noProof="0" dirty="0">
                  <a:ln>
                    <a:noFill/>
                  </a:ln>
                  <a:solidFill>
                    <a:srgbClr val="24446C"/>
                  </a:solidFill>
                  <a:effectLst/>
                  <a:uLnTx/>
                  <a:uFillTx/>
                  <a:latin typeface="Calibri"/>
                  <a:ea typeface="+mn-ea"/>
                  <a:cs typeface="Helvetica"/>
                  <a:sym typeface="Calibri"/>
                </a:endParaRPr>
              </a:p>
            </p:txBody>
          </p:sp>
          <p:sp>
            <p:nvSpPr>
              <p:cNvPr id="16" name="TextBox 15">
                <a:extLst>
                  <a:ext uri="{FF2B5EF4-FFF2-40B4-BE49-F238E27FC236}">
                    <a16:creationId xmlns:a16="http://schemas.microsoft.com/office/drawing/2014/main" id="{D53760CE-F863-4C5C-9486-4DFF22F36E62}"/>
                  </a:ext>
                </a:extLst>
              </p:cNvPr>
              <p:cNvSpPr txBox="1"/>
              <p:nvPr/>
            </p:nvSpPr>
            <p:spPr>
              <a:xfrm>
                <a:off x="3660786" y="1168536"/>
                <a:ext cx="261205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24446C"/>
                    </a:solidFill>
                    <a:effectLst/>
                    <a:uLnTx/>
                    <a:uFillTx/>
                    <a:latin typeface="Calibri" panose="020F0502020204030204"/>
                    <a:ea typeface="+mn-ea"/>
                    <a:cs typeface="+mn-cs"/>
                  </a:rPr>
                  <a:t>Health &amp; </a:t>
                </a:r>
                <a:br>
                  <a:rPr kumimoji="0" lang="en-US" sz="2400" b="1" i="0" u="none" strike="noStrike" kern="1200" cap="none" spc="0" normalizeH="0" baseline="0" noProof="0" dirty="0">
                    <a:ln>
                      <a:noFill/>
                    </a:ln>
                    <a:solidFill>
                      <a:srgbClr val="24446C"/>
                    </a:solidFill>
                    <a:effectLst/>
                    <a:uLnTx/>
                    <a:uFillTx/>
                    <a:latin typeface="Calibri" panose="020F0502020204030204"/>
                    <a:ea typeface="+mn-ea"/>
                    <a:cs typeface="+mn-cs"/>
                  </a:rPr>
                </a:br>
                <a:r>
                  <a:rPr kumimoji="0" lang="en-US" sz="2400" b="1" i="0" u="none" strike="noStrike" kern="1200" cap="none" spc="0" normalizeH="0" baseline="0" noProof="0" dirty="0">
                    <a:ln>
                      <a:noFill/>
                    </a:ln>
                    <a:solidFill>
                      <a:srgbClr val="24446C"/>
                    </a:solidFill>
                    <a:effectLst/>
                    <a:uLnTx/>
                    <a:uFillTx/>
                    <a:latin typeface="Calibri" panose="020F0502020204030204"/>
                    <a:ea typeface="+mn-ea"/>
                    <a:cs typeface="+mn-cs"/>
                  </a:rPr>
                  <a:t>well-being</a:t>
                </a:r>
              </a:p>
            </p:txBody>
          </p:sp>
        </p:grpSp>
        <p:grpSp>
          <p:nvGrpSpPr>
            <p:cNvPr id="6" name="Group 5">
              <a:extLst>
                <a:ext uri="{FF2B5EF4-FFF2-40B4-BE49-F238E27FC236}">
                  <a16:creationId xmlns:a16="http://schemas.microsoft.com/office/drawing/2014/main" id="{346D8F48-36B5-4946-9688-653173D3E2FC}"/>
                </a:ext>
              </a:extLst>
            </p:cNvPr>
            <p:cNvGrpSpPr/>
            <p:nvPr/>
          </p:nvGrpSpPr>
          <p:grpSpPr>
            <a:xfrm>
              <a:off x="3393139" y="2349827"/>
              <a:ext cx="305659" cy="3312194"/>
              <a:chOff x="4276648" y="2241116"/>
              <a:chExt cx="305659" cy="3312194"/>
            </a:xfrm>
          </p:grpSpPr>
          <p:sp>
            <p:nvSpPr>
              <p:cNvPr id="7" name="Rectangle 6">
                <a:extLst>
                  <a:ext uri="{FF2B5EF4-FFF2-40B4-BE49-F238E27FC236}">
                    <a16:creationId xmlns:a16="http://schemas.microsoft.com/office/drawing/2014/main" id="{C6E42B85-BC64-46B8-B188-D309145C6437}"/>
                  </a:ext>
                </a:extLst>
              </p:cNvPr>
              <p:cNvSpPr/>
              <p:nvPr/>
            </p:nvSpPr>
            <p:spPr>
              <a:xfrm>
                <a:off x="4279900" y="2241116"/>
                <a:ext cx="297530" cy="75364"/>
              </a:xfrm>
              <a:prstGeom prst="rect">
                <a:avLst/>
              </a:prstGeom>
              <a:solidFill>
                <a:srgbClr val="385072"/>
              </a:solidFill>
              <a:ln>
                <a:solidFill>
                  <a:srgbClr val="3850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E6BEB7F3-5A5B-4E41-99A9-E05185A70B85}"/>
                  </a:ext>
                </a:extLst>
              </p:cNvPr>
              <p:cNvSpPr/>
              <p:nvPr/>
            </p:nvSpPr>
            <p:spPr>
              <a:xfrm>
                <a:off x="4284777" y="3144164"/>
                <a:ext cx="297530" cy="75364"/>
              </a:xfrm>
              <a:prstGeom prst="rect">
                <a:avLst/>
              </a:prstGeom>
              <a:solidFill>
                <a:srgbClr val="004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BE9987E0-1ED7-4D8D-8E20-6F7AA76F5128}"/>
                  </a:ext>
                </a:extLst>
              </p:cNvPr>
              <p:cNvSpPr/>
              <p:nvPr/>
            </p:nvSpPr>
            <p:spPr>
              <a:xfrm>
                <a:off x="4279900" y="4219921"/>
                <a:ext cx="297530" cy="75364"/>
              </a:xfrm>
              <a:prstGeom prst="rect">
                <a:avLst/>
              </a:prstGeom>
              <a:solidFill>
                <a:srgbClr val="AACC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1AA7B793-AC57-4D06-8DAE-C1D8A943058D}"/>
                  </a:ext>
                </a:extLst>
              </p:cNvPr>
              <p:cNvSpPr/>
              <p:nvPr/>
            </p:nvSpPr>
            <p:spPr>
              <a:xfrm>
                <a:off x="4276648" y="5477946"/>
                <a:ext cx="297530" cy="75364"/>
              </a:xfrm>
              <a:prstGeom prst="rect">
                <a:avLst/>
              </a:prstGeom>
              <a:solidFill>
                <a:srgbClr val="4477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grpSp>
      <p:grpSp>
        <p:nvGrpSpPr>
          <p:cNvPr id="17" name="Group 16">
            <a:extLst>
              <a:ext uri="{FF2B5EF4-FFF2-40B4-BE49-F238E27FC236}">
                <a16:creationId xmlns:a16="http://schemas.microsoft.com/office/drawing/2014/main" id="{E7D9EFC4-82B2-4E33-B420-52F959E422A2}"/>
              </a:ext>
            </a:extLst>
          </p:cNvPr>
          <p:cNvGrpSpPr/>
          <p:nvPr/>
        </p:nvGrpSpPr>
        <p:grpSpPr>
          <a:xfrm>
            <a:off x="5213687" y="1163978"/>
            <a:ext cx="6271204" cy="5330215"/>
            <a:chOff x="6113754" y="1113345"/>
            <a:chExt cx="6271204" cy="5330215"/>
          </a:xfrm>
        </p:grpSpPr>
        <p:graphicFrame>
          <p:nvGraphicFramePr>
            <p:cNvPr id="18" name="Chart 17">
              <a:extLst>
                <a:ext uri="{FF2B5EF4-FFF2-40B4-BE49-F238E27FC236}">
                  <a16:creationId xmlns:a16="http://schemas.microsoft.com/office/drawing/2014/main" id="{136D1806-2399-435F-B701-8E344E730088}"/>
                </a:ext>
              </a:extLst>
            </p:cNvPr>
            <p:cNvGraphicFramePr/>
            <p:nvPr/>
          </p:nvGraphicFramePr>
          <p:xfrm>
            <a:off x="6113754" y="1978343"/>
            <a:ext cx="4176128" cy="4465217"/>
          </p:xfrm>
          <a:graphic>
            <a:graphicData uri="http://schemas.openxmlformats.org/drawingml/2006/chart">
              <c:chart xmlns:c="http://schemas.openxmlformats.org/drawingml/2006/chart" xmlns:r="http://schemas.openxmlformats.org/officeDocument/2006/relationships" r:id="rId4"/>
            </a:graphicData>
          </a:graphic>
        </p:graphicFrame>
        <p:sp>
          <p:nvSpPr>
            <p:cNvPr id="19" name="TextBox 9">
              <a:extLst>
                <a:ext uri="{FF2B5EF4-FFF2-40B4-BE49-F238E27FC236}">
                  <a16:creationId xmlns:a16="http://schemas.microsoft.com/office/drawing/2014/main" id="{ADA0AF3B-7118-40A5-BD1F-49E439608C1B}"/>
                </a:ext>
              </a:extLst>
            </p:cNvPr>
            <p:cNvSpPr txBox="1"/>
            <p:nvPr/>
          </p:nvSpPr>
          <p:spPr>
            <a:xfrm>
              <a:off x="9308775" y="3819501"/>
              <a:ext cx="3053817" cy="424732"/>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lnSpc>
                  <a:spcPct val="90000"/>
                </a:lnSpc>
                <a:spcBef>
                  <a:spcPts val="1000"/>
                </a:spcBef>
                <a:defRPr sz="2800"/>
              </a:lvl1pPr>
            </a:lstStyle>
            <a:p>
              <a:pPr marL="0" marR="0" lvl="0" indent="0" algn="l" defTabSz="914400" rtl="0" eaLnBrk="1" fontAlgn="auto" latinLnBrk="0" hangingPunct="0">
                <a:lnSpc>
                  <a:spcPct val="90000"/>
                </a:lnSpc>
                <a:spcBef>
                  <a:spcPts val="1000"/>
                </a:spcBef>
                <a:spcAft>
                  <a:spcPts val="0"/>
                </a:spcAft>
                <a:buClrTx/>
                <a:buSzTx/>
                <a:buFontTx/>
                <a:buNone/>
                <a:tabLst/>
                <a:defRPr/>
              </a:pPr>
              <a:r>
                <a:rPr kumimoji="0" lang="en-US" sz="2400" b="0" i="0" u="none" strike="noStrike" kern="0" cap="none" spc="0" normalizeH="0" baseline="0" noProof="0" dirty="0">
                  <a:ln>
                    <a:noFill/>
                  </a:ln>
                  <a:solidFill>
                    <a:srgbClr val="24446C"/>
                  </a:solidFill>
                  <a:effectLst/>
                  <a:uLnTx/>
                  <a:uFillTx/>
                  <a:latin typeface="Calibri"/>
                  <a:ea typeface="+mn-ea"/>
                  <a:cs typeface="Helvetica"/>
                  <a:sym typeface="Calibri"/>
                </a:rPr>
                <a:t>Medical Services</a:t>
              </a:r>
              <a:endParaRPr kumimoji="0" sz="2400" b="0" i="0" u="none" strike="noStrike" kern="0" cap="none" spc="0" normalizeH="0" baseline="0" noProof="0" dirty="0">
                <a:ln>
                  <a:noFill/>
                </a:ln>
                <a:solidFill>
                  <a:srgbClr val="24446C"/>
                </a:solidFill>
                <a:effectLst/>
                <a:uLnTx/>
                <a:uFillTx/>
                <a:latin typeface="Calibri"/>
                <a:ea typeface="+mn-ea"/>
                <a:cs typeface="Helvetica"/>
                <a:sym typeface="Calibri"/>
              </a:endParaRPr>
            </a:p>
          </p:txBody>
        </p:sp>
        <p:sp>
          <p:nvSpPr>
            <p:cNvPr id="20" name="Rectangle 19">
              <a:extLst>
                <a:ext uri="{FF2B5EF4-FFF2-40B4-BE49-F238E27FC236}">
                  <a16:creationId xmlns:a16="http://schemas.microsoft.com/office/drawing/2014/main" id="{71786EDE-A422-4839-A917-70A412A53B32}"/>
                </a:ext>
              </a:extLst>
            </p:cNvPr>
            <p:cNvSpPr/>
            <p:nvPr/>
          </p:nvSpPr>
          <p:spPr>
            <a:xfrm>
              <a:off x="8908597" y="3966485"/>
              <a:ext cx="297530" cy="75364"/>
            </a:xfrm>
            <a:prstGeom prst="rect">
              <a:avLst/>
            </a:prstGeom>
            <a:solidFill>
              <a:srgbClr val="385072"/>
            </a:solidFill>
            <a:ln>
              <a:solidFill>
                <a:srgbClr val="3850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 name="TextBox 9">
              <a:extLst>
                <a:ext uri="{FF2B5EF4-FFF2-40B4-BE49-F238E27FC236}">
                  <a16:creationId xmlns:a16="http://schemas.microsoft.com/office/drawing/2014/main" id="{F488A337-7BE5-45C4-ABD9-76C90BFF831F}"/>
                </a:ext>
              </a:extLst>
            </p:cNvPr>
            <p:cNvSpPr txBox="1"/>
            <p:nvPr/>
          </p:nvSpPr>
          <p:spPr>
            <a:xfrm>
              <a:off x="9331141" y="5864775"/>
              <a:ext cx="3053817" cy="424732"/>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lnSpc>
                  <a:spcPct val="90000"/>
                </a:lnSpc>
                <a:spcBef>
                  <a:spcPts val="1000"/>
                </a:spcBef>
                <a:defRPr sz="2800"/>
              </a:lvl1pPr>
            </a:lstStyle>
            <a:p>
              <a:pPr marL="0" marR="0" lvl="0" indent="0" algn="l" defTabSz="914400" rtl="0" eaLnBrk="1" fontAlgn="auto" latinLnBrk="0" hangingPunct="0">
                <a:lnSpc>
                  <a:spcPct val="90000"/>
                </a:lnSpc>
                <a:spcBef>
                  <a:spcPts val="1000"/>
                </a:spcBef>
                <a:spcAft>
                  <a:spcPts val="0"/>
                </a:spcAft>
                <a:buClrTx/>
                <a:buSzTx/>
                <a:buFontTx/>
                <a:buNone/>
                <a:tabLst/>
                <a:defRPr/>
              </a:pPr>
              <a:r>
                <a:rPr kumimoji="0" lang="en-US" sz="2400" b="0" i="0" u="none" strike="noStrike" kern="0" cap="none" spc="0" normalizeH="0" baseline="0" noProof="0" dirty="0">
                  <a:ln>
                    <a:noFill/>
                  </a:ln>
                  <a:solidFill>
                    <a:srgbClr val="24446C"/>
                  </a:solidFill>
                  <a:effectLst/>
                  <a:uLnTx/>
                  <a:uFillTx/>
                  <a:latin typeface="Calibri"/>
                  <a:ea typeface="+mn-ea"/>
                  <a:cs typeface="Helvetica"/>
                  <a:sym typeface="Calibri"/>
                </a:rPr>
                <a:t>Healthy Behaviors</a:t>
              </a:r>
              <a:endParaRPr kumimoji="0" sz="2400" b="0" i="0" u="none" strike="noStrike" kern="0" cap="none" spc="0" normalizeH="0" baseline="0" noProof="0" dirty="0">
                <a:ln>
                  <a:noFill/>
                </a:ln>
                <a:solidFill>
                  <a:srgbClr val="24446C"/>
                </a:solidFill>
                <a:effectLst/>
                <a:uLnTx/>
                <a:uFillTx/>
                <a:latin typeface="Calibri"/>
                <a:ea typeface="+mn-ea"/>
                <a:cs typeface="Helvetica"/>
                <a:sym typeface="Calibri"/>
              </a:endParaRPr>
            </a:p>
          </p:txBody>
        </p:sp>
        <p:sp>
          <p:nvSpPr>
            <p:cNvPr id="22" name="Rectangle 21">
              <a:extLst>
                <a:ext uri="{FF2B5EF4-FFF2-40B4-BE49-F238E27FC236}">
                  <a16:creationId xmlns:a16="http://schemas.microsoft.com/office/drawing/2014/main" id="{F6458207-DFE4-4B8A-84B9-20CA4AF8FCE1}"/>
                </a:ext>
              </a:extLst>
            </p:cNvPr>
            <p:cNvSpPr/>
            <p:nvPr/>
          </p:nvSpPr>
          <p:spPr>
            <a:xfrm>
              <a:off x="8930963" y="6011759"/>
              <a:ext cx="297530" cy="75364"/>
            </a:xfrm>
            <a:prstGeom prst="rect">
              <a:avLst/>
            </a:prstGeom>
            <a:solidFill>
              <a:srgbClr val="4477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FC7D4D23-69A3-486D-AEB8-8AE85BC4BBE5}"/>
                </a:ext>
              </a:extLst>
            </p:cNvPr>
            <p:cNvSpPr txBox="1"/>
            <p:nvPr/>
          </p:nvSpPr>
          <p:spPr>
            <a:xfrm>
              <a:off x="7114808" y="1113345"/>
              <a:ext cx="364410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24446C"/>
                  </a:solidFill>
                  <a:effectLst/>
                  <a:uLnTx/>
                  <a:uFillTx/>
                  <a:latin typeface="Calibri" panose="020F0502020204030204"/>
                  <a:ea typeface="+mn-ea"/>
                  <a:cs typeface="+mn-cs"/>
                </a:rPr>
                <a:t>U.S. healthcare spend: </a:t>
              </a:r>
              <a:br>
                <a:rPr kumimoji="0" lang="en-US" sz="2400" b="1" i="0" u="none" strike="noStrike" kern="1200" cap="none" spc="0" normalizeH="0" baseline="0" noProof="0" dirty="0">
                  <a:ln>
                    <a:noFill/>
                  </a:ln>
                  <a:solidFill>
                    <a:srgbClr val="24446C"/>
                  </a:solidFill>
                  <a:effectLst/>
                  <a:uLnTx/>
                  <a:uFillTx/>
                  <a:latin typeface="Calibri" panose="020F0502020204030204"/>
                  <a:ea typeface="+mn-ea"/>
                  <a:cs typeface="+mn-cs"/>
                </a:rPr>
              </a:br>
              <a:r>
                <a:rPr kumimoji="0" lang="en-US" sz="2400" b="1" i="0" u="none" strike="noStrike" kern="1200" cap="none" spc="0" normalizeH="0" baseline="0" noProof="0" dirty="0">
                  <a:ln>
                    <a:noFill/>
                  </a:ln>
                  <a:solidFill>
                    <a:srgbClr val="24446C"/>
                  </a:solidFill>
                  <a:effectLst/>
                  <a:uLnTx/>
                  <a:uFillTx/>
                  <a:latin typeface="Calibri" panose="020F0502020204030204"/>
                  <a:ea typeface="+mn-ea"/>
                  <a:cs typeface="+mn-cs"/>
                </a:rPr>
                <a:t>$</a:t>
              </a:r>
              <a:r>
                <a:rPr lang="en-US" sz="2400" b="1" dirty="0">
                  <a:solidFill>
                    <a:srgbClr val="24446C"/>
                  </a:solidFill>
                  <a:latin typeface="Calibri" panose="020F0502020204030204"/>
                </a:rPr>
                <a:t>3.6</a:t>
              </a:r>
              <a:r>
                <a:rPr kumimoji="0" lang="en-US" sz="2400" b="1" i="0" u="none" strike="noStrike" kern="1200" cap="none" spc="0" normalizeH="0" baseline="0" noProof="0" dirty="0">
                  <a:ln>
                    <a:noFill/>
                  </a:ln>
                  <a:solidFill>
                    <a:srgbClr val="24446C"/>
                  </a:solidFill>
                  <a:effectLst/>
                  <a:uLnTx/>
                  <a:uFillTx/>
                  <a:latin typeface="Calibri" panose="020F0502020204030204"/>
                  <a:ea typeface="+mn-ea"/>
                  <a:cs typeface="+mn-cs"/>
                </a:rPr>
                <a:t> trillion </a:t>
              </a:r>
            </a:p>
          </p:txBody>
        </p:sp>
      </p:grpSp>
      <p:sp>
        <p:nvSpPr>
          <p:cNvPr id="24" name="Left Brace 23">
            <a:extLst>
              <a:ext uri="{FF2B5EF4-FFF2-40B4-BE49-F238E27FC236}">
                <a16:creationId xmlns:a16="http://schemas.microsoft.com/office/drawing/2014/main" id="{9B50901F-6E07-4BA0-8CA4-6EAB7F36BCC5}"/>
              </a:ext>
            </a:extLst>
          </p:cNvPr>
          <p:cNvSpPr/>
          <p:nvPr/>
        </p:nvSpPr>
        <p:spPr>
          <a:xfrm>
            <a:off x="5526301" y="2200274"/>
            <a:ext cx="998963" cy="3715133"/>
          </a:xfrm>
          <a:prstGeom prst="leftBrace">
            <a:avLst>
              <a:gd name="adj1" fmla="val 8129"/>
              <a:gd name="adj2" fmla="val 6593"/>
            </a:avLst>
          </a:prstGeom>
          <a:solidFill>
            <a:srgbClr val="07387C">
              <a:alpha val="27000"/>
            </a:srgbClr>
          </a:solidFill>
          <a:ln w="19050">
            <a:solidFill>
              <a:srgbClr val="07387C"/>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A3838"/>
              </a:solidFill>
              <a:effectLst/>
              <a:uLnTx/>
              <a:uFillTx/>
              <a:latin typeface="Calibri" panose="020F0502020204030204"/>
              <a:ea typeface="+mn-ea"/>
              <a:cs typeface="+mn-cs"/>
            </a:endParaRPr>
          </a:p>
        </p:txBody>
      </p:sp>
      <p:sp>
        <p:nvSpPr>
          <p:cNvPr id="25" name="Left Brace 24">
            <a:extLst>
              <a:ext uri="{FF2B5EF4-FFF2-40B4-BE49-F238E27FC236}">
                <a16:creationId xmlns:a16="http://schemas.microsoft.com/office/drawing/2014/main" id="{D546EE08-5161-4A3E-ACAC-344FB004AAE2}"/>
              </a:ext>
            </a:extLst>
          </p:cNvPr>
          <p:cNvSpPr/>
          <p:nvPr/>
        </p:nvSpPr>
        <p:spPr>
          <a:xfrm>
            <a:off x="5497140" y="5915408"/>
            <a:ext cx="1028124" cy="335534"/>
          </a:xfrm>
          <a:prstGeom prst="leftBrace">
            <a:avLst>
              <a:gd name="adj1" fmla="val 9628"/>
              <a:gd name="adj2" fmla="val 32381"/>
            </a:avLst>
          </a:prstGeom>
          <a:solidFill>
            <a:srgbClr val="447722">
              <a:alpha val="27000"/>
            </a:srgbClr>
          </a:solidFill>
          <a:ln w="19050">
            <a:solidFill>
              <a:srgbClr val="447722"/>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A3838"/>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96346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10525-07A8-4E01-A4C2-310C23FA3EFD}"/>
              </a:ext>
            </a:extLst>
          </p:cNvPr>
          <p:cNvSpPr>
            <a:spLocks noGrp="1"/>
          </p:cNvSpPr>
          <p:nvPr>
            <p:ph type="title"/>
          </p:nvPr>
        </p:nvSpPr>
        <p:spPr>
          <a:xfrm>
            <a:off x="557645" y="566460"/>
            <a:ext cx="11076710" cy="568460"/>
          </a:xfrm>
        </p:spPr>
        <p:txBody>
          <a:bodyPr/>
          <a:lstStyle/>
          <a:p>
            <a:pPr algn="ctr"/>
            <a:r>
              <a:rPr lang="en-US" sz="4000" dirty="0">
                <a:ln w="0"/>
                <a:solidFill>
                  <a:srgbClr val="07387C"/>
                </a:solidFill>
              </a:rPr>
              <a:t>One of our Biggest Ethical Dilemmas in Healthcare </a:t>
            </a:r>
          </a:p>
        </p:txBody>
      </p:sp>
      <p:sp>
        <p:nvSpPr>
          <p:cNvPr id="3" name="Text Placeholder 2"/>
          <p:cNvSpPr>
            <a:spLocks noGrp="1"/>
          </p:cNvSpPr>
          <p:nvPr>
            <p:ph type="body" sz="quarter" idx="13"/>
          </p:nvPr>
        </p:nvSpPr>
        <p:spPr>
          <a:xfrm>
            <a:off x="519545" y="1221629"/>
            <a:ext cx="11077575" cy="652891"/>
          </a:xfrm>
        </p:spPr>
        <p:txBody>
          <a:bodyPr>
            <a:normAutofit/>
          </a:bodyPr>
          <a:lstStyle/>
          <a:p>
            <a:pPr algn="ctr"/>
            <a:r>
              <a:rPr lang="en-US" b="1" dirty="0">
                <a:ln w="0"/>
                <a:solidFill>
                  <a:srgbClr val="4E84C4"/>
                </a:solidFill>
              </a:rPr>
              <a:t>HEALTH EQUITY</a:t>
            </a:r>
          </a:p>
        </p:txBody>
      </p:sp>
      <p:pic>
        <p:nvPicPr>
          <p:cNvPr id="5" name="Graphic 4" descr="Scales of Justice">
            <a:extLst>
              <a:ext uri="{FF2B5EF4-FFF2-40B4-BE49-F238E27FC236}">
                <a16:creationId xmlns:a16="http://schemas.microsoft.com/office/drawing/2014/main" id="{67FF8504-1465-4873-8A90-CFFD91AC712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19907" y="2620931"/>
            <a:ext cx="2152185" cy="2152185"/>
          </a:xfrm>
          <a:prstGeom prst="rect">
            <a:avLst/>
          </a:prstGeom>
        </p:spPr>
      </p:pic>
      <p:sp>
        <p:nvSpPr>
          <p:cNvPr id="6" name="Oval 5">
            <a:extLst>
              <a:ext uri="{FF2B5EF4-FFF2-40B4-BE49-F238E27FC236}">
                <a16:creationId xmlns:a16="http://schemas.microsoft.com/office/drawing/2014/main" id="{2F7D47BB-D8C7-4593-A290-D606F73985F2}"/>
              </a:ext>
            </a:extLst>
          </p:cNvPr>
          <p:cNvSpPr/>
          <p:nvPr/>
        </p:nvSpPr>
        <p:spPr>
          <a:xfrm>
            <a:off x="71580" y="1670968"/>
            <a:ext cx="4669550" cy="4052112"/>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People in low income neighborhoods are 10X more likely to undergo limb amputation </a:t>
            </a:r>
          </a:p>
          <a:p>
            <a:pPr algn="ctr"/>
            <a:r>
              <a:rPr lang="en-US" sz="3200" dirty="0"/>
              <a:t>from diabetes</a:t>
            </a:r>
          </a:p>
        </p:txBody>
      </p:sp>
      <p:sp>
        <p:nvSpPr>
          <p:cNvPr id="8" name="Oval 7">
            <a:extLst>
              <a:ext uri="{FF2B5EF4-FFF2-40B4-BE49-F238E27FC236}">
                <a16:creationId xmlns:a16="http://schemas.microsoft.com/office/drawing/2014/main" id="{40197B73-2764-410E-A4EF-7BFFCBC5B01B}"/>
              </a:ext>
            </a:extLst>
          </p:cNvPr>
          <p:cNvSpPr/>
          <p:nvPr/>
        </p:nvSpPr>
        <p:spPr>
          <a:xfrm>
            <a:off x="7449688" y="1670968"/>
            <a:ext cx="4669550" cy="40521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2397125" algn="l"/>
              </a:tabLst>
            </a:pPr>
            <a:r>
              <a:rPr lang="en-US" sz="3200" dirty="0"/>
              <a:t>Children in poor, rural communities had nearly 3X higher mortality rate compared to those in affluent, rural areas</a:t>
            </a:r>
            <a:endParaRPr lang="en-US" sz="3200" dirty="0">
              <a:solidFill>
                <a:schemeClr val="bg1"/>
              </a:solidFill>
            </a:endParaRPr>
          </a:p>
        </p:txBody>
      </p:sp>
    </p:spTree>
    <p:extLst>
      <p:ext uri="{BB962C8B-B14F-4D97-AF65-F5344CB8AC3E}">
        <p14:creationId xmlns:p14="http://schemas.microsoft.com/office/powerpoint/2010/main" val="16611335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7543E64-F30C-DC42-9C1B-EEC2044453F6}"/>
              </a:ext>
            </a:extLst>
          </p:cNvPr>
          <p:cNvSpPr>
            <a:spLocks noGrp="1"/>
          </p:cNvSpPr>
          <p:nvPr>
            <p:ph type="title"/>
          </p:nvPr>
        </p:nvSpPr>
        <p:spPr>
          <a:xfrm>
            <a:off x="609600" y="323730"/>
            <a:ext cx="10972800" cy="934719"/>
          </a:xfrm>
        </p:spPr>
        <p:txBody>
          <a:bodyPr/>
          <a:lstStyle/>
          <a:p>
            <a:r>
              <a:rPr lang="en-US" b="1" dirty="0"/>
              <a:t>Influencing the Social Determinants</a:t>
            </a:r>
          </a:p>
        </p:txBody>
      </p:sp>
      <p:pic>
        <p:nvPicPr>
          <p:cNvPr id="6" name="Picture 2" descr="Picture 2">
            <a:extLst>
              <a:ext uri="{FF2B5EF4-FFF2-40B4-BE49-F238E27FC236}">
                <a16:creationId xmlns:a16="http://schemas.microsoft.com/office/drawing/2014/main" id="{3A787AB6-46FF-4612-81FE-82DBAE9EEF75}"/>
              </a:ext>
            </a:extLst>
          </p:cNvPr>
          <p:cNvPicPr>
            <a:picLocks noChangeAspect="1"/>
          </p:cNvPicPr>
          <p:nvPr/>
        </p:nvPicPr>
        <p:blipFill>
          <a:blip r:embed="rId3"/>
          <a:stretch>
            <a:fillRect/>
          </a:stretch>
        </p:blipFill>
        <p:spPr>
          <a:xfrm>
            <a:off x="2861333" y="1485726"/>
            <a:ext cx="6469333" cy="4886960"/>
          </a:xfrm>
          <a:prstGeom prst="rect">
            <a:avLst/>
          </a:prstGeom>
          <a:ln w="12700">
            <a:miter lim="400000"/>
          </a:ln>
        </p:spPr>
      </p:pic>
    </p:spTree>
    <p:extLst>
      <p:ext uri="{BB962C8B-B14F-4D97-AF65-F5344CB8AC3E}">
        <p14:creationId xmlns:p14="http://schemas.microsoft.com/office/powerpoint/2010/main" val="7188486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Graphic 15">
            <a:extLst>
              <a:ext uri="{FF2B5EF4-FFF2-40B4-BE49-F238E27FC236}">
                <a16:creationId xmlns:a16="http://schemas.microsoft.com/office/drawing/2014/main" id="{9BDF3257-B626-48DD-A81C-54674215BAC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54081" y="2513224"/>
            <a:ext cx="2689765" cy="1831552"/>
          </a:xfrm>
          <a:prstGeom prst="rect">
            <a:avLst/>
          </a:prstGeom>
        </p:spPr>
      </p:pic>
      <p:pic>
        <p:nvPicPr>
          <p:cNvPr id="17" name="Graphic 16">
            <a:extLst>
              <a:ext uri="{FF2B5EF4-FFF2-40B4-BE49-F238E27FC236}">
                <a16:creationId xmlns:a16="http://schemas.microsoft.com/office/drawing/2014/main" id="{FBFB88C6-4A2B-4769-8C22-ADC0767D087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848153" y="2513224"/>
            <a:ext cx="3812618" cy="1831552"/>
          </a:xfrm>
          <a:prstGeom prst="rect">
            <a:avLst/>
          </a:prstGeom>
        </p:spPr>
      </p:pic>
      <p:sp>
        <p:nvSpPr>
          <p:cNvPr id="18" name="TextBox 17">
            <a:extLst>
              <a:ext uri="{FF2B5EF4-FFF2-40B4-BE49-F238E27FC236}">
                <a16:creationId xmlns:a16="http://schemas.microsoft.com/office/drawing/2014/main" id="{FF57F7DC-42C2-4B38-9657-215A09305964}"/>
              </a:ext>
            </a:extLst>
          </p:cNvPr>
          <p:cNvSpPr txBox="1"/>
          <p:nvPr/>
        </p:nvSpPr>
        <p:spPr>
          <a:xfrm>
            <a:off x="614375" y="4764650"/>
            <a:ext cx="476917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4E84C4"/>
                </a:solidFill>
                <a:effectLst/>
                <a:uLnTx/>
                <a:uFillTx/>
                <a:latin typeface="Calibri" panose="020F0502020204030204"/>
                <a:ea typeface="+mn-ea"/>
                <a:cs typeface="+mn-cs"/>
              </a:rPr>
              <a:t>WASHINGTON COUNTY</a:t>
            </a:r>
          </a:p>
        </p:txBody>
      </p:sp>
      <p:sp>
        <p:nvSpPr>
          <p:cNvPr id="19" name="TextBox 18">
            <a:extLst>
              <a:ext uri="{FF2B5EF4-FFF2-40B4-BE49-F238E27FC236}">
                <a16:creationId xmlns:a16="http://schemas.microsoft.com/office/drawing/2014/main" id="{67571EEC-07A7-41CD-BB34-C25C7DDFD803}"/>
              </a:ext>
            </a:extLst>
          </p:cNvPr>
          <p:cNvSpPr txBox="1"/>
          <p:nvPr/>
        </p:nvSpPr>
        <p:spPr>
          <a:xfrm>
            <a:off x="8101471" y="4744525"/>
            <a:ext cx="330598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4E84C4"/>
                </a:solidFill>
                <a:effectLst/>
                <a:uLnTx/>
                <a:uFillTx/>
                <a:latin typeface="Calibri" panose="020F0502020204030204"/>
                <a:ea typeface="+mn-ea"/>
                <a:cs typeface="+mn-cs"/>
              </a:rPr>
              <a:t>WEBER COUNTY</a:t>
            </a:r>
          </a:p>
        </p:txBody>
      </p:sp>
      <p:pic>
        <p:nvPicPr>
          <p:cNvPr id="10" name="Picture 4" descr="Image result for SelectHealth logo">
            <a:extLst>
              <a:ext uri="{FF2B5EF4-FFF2-40B4-BE49-F238E27FC236}">
                <a16:creationId xmlns:a16="http://schemas.microsoft.com/office/drawing/2014/main" id="{2D06F858-5374-4190-903E-D7C68E2D123A}"/>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22564" b="19178"/>
          <a:stretch/>
        </p:blipFill>
        <p:spPr bwMode="auto">
          <a:xfrm>
            <a:off x="4960124" y="3021337"/>
            <a:ext cx="2271751" cy="132343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A53B6A4F-5CF0-4722-ADB4-D679C76B0524}"/>
              </a:ext>
            </a:extLst>
          </p:cNvPr>
          <p:cNvSpPr/>
          <p:nvPr/>
        </p:nvSpPr>
        <p:spPr>
          <a:xfrm>
            <a:off x="784547" y="466870"/>
            <a:ext cx="10671129" cy="1323439"/>
          </a:xfrm>
          <a:prstGeom prst="rect">
            <a:avLst/>
          </a:prstGeom>
        </p:spPr>
        <p:txBody>
          <a:bodyPr wrap="square">
            <a:spAutoFit/>
          </a:bodyPr>
          <a:lstStyle/>
          <a:p>
            <a:r>
              <a:rPr lang="en-US" sz="4000" b="1" dirty="0">
                <a:solidFill>
                  <a:srgbClr val="24446C"/>
                </a:solidFill>
                <a:latin typeface="Calibri" panose="020F0502020204030204" pitchFamily="34" charset="0"/>
                <a:ea typeface="+mj-ea"/>
                <a:cs typeface="+mj-cs"/>
              </a:rPr>
              <a:t>Alliance Scope: </a:t>
            </a:r>
            <a:r>
              <a:rPr lang="en-US" sz="4000" dirty="0">
                <a:solidFill>
                  <a:srgbClr val="24446C"/>
                </a:solidFill>
                <a:latin typeface="Calibri" panose="020F0502020204030204" pitchFamily="34" charset="0"/>
                <a:ea typeface="+mj-ea"/>
                <a:cs typeface="+mj-cs"/>
              </a:rPr>
              <a:t>SelectHealth Community Care Members (Medicaid) in two Utah counties</a:t>
            </a:r>
            <a:endParaRPr lang="en-US" dirty="0">
              <a:solidFill>
                <a:srgbClr val="24446C"/>
              </a:solidFill>
            </a:endParaRPr>
          </a:p>
        </p:txBody>
      </p:sp>
    </p:spTree>
    <p:extLst>
      <p:ext uri="{BB962C8B-B14F-4D97-AF65-F5344CB8AC3E}">
        <p14:creationId xmlns:p14="http://schemas.microsoft.com/office/powerpoint/2010/main" val="1817370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a:extLst>
              <a:ext uri="{FF2B5EF4-FFF2-40B4-BE49-F238E27FC236}">
                <a16:creationId xmlns:a16="http://schemas.microsoft.com/office/drawing/2014/main" id="{CDF9119B-F53F-4E9A-BC04-28BAFB19D687}"/>
              </a:ext>
            </a:extLst>
          </p:cNvPr>
          <p:cNvSpPr>
            <a:spLocks noGrp="1"/>
          </p:cNvSpPr>
          <p:nvPr>
            <p:ph type="title"/>
          </p:nvPr>
        </p:nvSpPr>
        <p:spPr>
          <a:xfrm>
            <a:off x="566843" y="461312"/>
            <a:ext cx="11076710" cy="1809614"/>
          </a:xfrm>
        </p:spPr>
        <p:txBody>
          <a:bodyPr/>
          <a:lstStyle/>
          <a:p>
            <a:r>
              <a:rPr lang="en-US" b="1" dirty="0"/>
              <a:t>Alliance Objective: </a:t>
            </a:r>
            <a:r>
              <a:rPr lang="en-US" dirty="0"/>
              <a:t>Improve health outcomes, reduce healthcare costs, and be a model for change by addressing social determinants of health</a:t>
            </a:r>
            <a:br>
              <a:rPr lang="en-US" dirty="0"/>
            </a:br>
            <a:endParaRPr lang="en-US" dirty="0"/>
          </a:p>
        </p:txBody>
      </p:sp>
      <p:sp>
        <p:nvSpPr>
          <p:cNvPr id="5" name="Text Placeholder 2">
            <a:extLst>
              <a:ext uri="{FF2B5EF4-FFF2-40B4-BE49-F238E27FC236}">
                <a16:creationId xmlns:a16="http://schemas.microsoft.com/office/drawing/2014/main" id="{99A1A29E-A88A-4D89-9B5D-4A2CC85565E9}"/>
              </a:ext>
            </a:extLst>
          </p:cNvPr>
          <p:cNvSpPr txBox="1">
            <a:spLocks/>
          </p:cNvSpPr>
          <p:nvPr/>
        </p:nvSpPr>
        <p:spPr>
          <a:xfrm>
            <a:off x="566844" y="1095532"/>
            <a:ext cx="10910048" cy="10232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000" kern="1200">
                <a:solidFill>
                  <a:schemeClr val="accent1"/>
                </a:solidFill>
                <a:latin typeface="+mn-lt"/>
                <a:ea typeface="+mn-ea"/>
                <a:cs typeface="+mn-cs"/>
              </a:defRPr>
            </a:lvl1pPr>
            <a:lvl2pPr marL="230188" indent="-230188" algn="l" defTabSz="914400" rtl="0" eaLnBrk="1" latinLnBrk="0" hangingPunct="1">
              <a:lnSpc>
                <a:spcPct val="100000"/>
              </a:lnSpc>
              <a:spcBef>
                <a:spcPts val="500"/>
              </a:spcBef>
              <a:buFont typeface="Arial" panose="020B0604020202020204" pitchFamily="34" charset="0"/>
              <a:buChar char="•"/>
              <a:defRPr sz="2800" kern="1200">
                <a:solidFill>
                  <a:schemeClr val="tx1">
                    <a:lumMod val="85000"/>
                    <a:lumOff val="15000"/>
                  </a:schemeClr>
                </a:solidFill>
                <a:latin typeface="+mn-lt"/>
                <a:ea typeface="+mn-ea"/>
                <a:cs typeface="+mn-cs"/>
              </a:defRPr>
            </a:lvl2pPr>
            <a:lvl3pPr marL="461963" indent="-231775" algn="l" defTabSz="914400" rtl="0" eaLnBrk="1" latinLnBrk="0" hangingPunct="1">
              <a:lnSpc>
                <a:spcPct val="100000"/>
              </a:lnSpc>
              <a:spcBef>
                <a:spcPts val="500"/>
              </a:spcBef>
              <a:buFont typeface="Courier New" panose="02070309020205020404" pitchFamily="49" charset="0"/>
              <a:buChar char="o"/>
              <a:defRPr sz="2400" kern="1200" baseline="0">
                <a:solidFill>
                  <a:schemeClr val="tx1">
                    <a:lumMod val="85000"/>
                    <a:lumOff val="15000"/>
                  </a:schemeClr>
                </a:solidFill>
                <a:latin typeface="+mn-lt"/>
                <a:ea typeface="+mn-ea"/>
                <a:cs typeface="+mn-cs"/>
              </a:defRPr>
            </a:lvl3pPr>
            <a:lvl4pPr marL="684213" indent="-222250" algn="l" defTabSz="914400" rtl="0" eaLnBrk="1" latinLnBrk="0" hangingPunct="1">
              <a:lnSpc>
                <a:spcPct val="10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4pPr>
            <a:lvl5pPr marL="801688" indent="0" algn="l" defTabSz="914400" rtl="0" eaLnBrk="1" latinLnBrk="0" hangingPunct="1">
              <a:lnSpc>
                <a:spcPct val="90000"/>
              </a:lnSpc>
              <a:spcBef>
                <a:spcPts val="500"/>
              </a:spcBef>
              <a:buFont typeface="Arial" panose="020B0604020202020204" pitchFamily="34" charset="0"/>
              <a:buNone/>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600" b="0" i="0" u="none" strike="noStrike" kern="1200" cap="none" spc="0" normalizeH="0" baseline="0" noProof="0" dirty="0">
              <a:ln>
                <a:noFill/>
              </a:ln>
              <a:solidFill>
                <a:srgbClr val="3A3838">
                  <a:lumMod val="85000"/>
                  <a:lumOff val="15000"/>
                </a:srgbClr>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83B24F77-223E-4695-A605-A4A936675916}"/>
              </a:ext>
            </a:extLst>
          </p:cNvPr>
          <p:cNvSpPr txBox="1"/>
          <p:nvPr/>
        </p:nvSpPr>
        <p:spPr>
          <a:xfrm>
            <a:off x="2140248" y="2905146"/>
            <a:ext cx="9072581" cy="2677656"/>
          </a:xfrm>
          <a:prstGeom prst="rect">
            <a:avLst/>
          </a:prstGeom>
          <a:noFill/>
        </p:spPr>
        <p:txBody>
          <a:bodyPr wrap="square" rtlCol="0">
            <a:spAutoFit/>
          </a:bodyPr>
          <a:lstStyle/>
          <a:p>
            <a:pPr marL="568325" marR="0" lvl="2" indent="-333375" algn="l" defTabSz="914400" rtl="0" eaLnBrk="1" fontAlgn="auto" latinLnBrk="0" hangingPunct="1">
              <a:spcBef>
                <a:spcPts val="0"/>
              </a:spcBef>
              <a:spcAft>
                <a:spcPts val="240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rgbClr val="3A3838"/>
                </a:solidFill>
                <a:effectLst/>
                <a:uLnTx/>
                <a:uFillTx/>
                <a:latin typeface="Calibri" panose="020F0502020204030204"/>
                <a:ea typeface="+mn-ea"/>
                <a:cs typeface="+mn-cs"/>
              </a:rPr>
              <a:t>Align </a:t>
            </a:r>
            <a:r>
              <a:rPr kumimoji="0" lang="en-US" sz="3200" b="0" i="0" u="sng" strike="noStrike" kern="1200" cap="none" spc="0" normalizeH="0" baseline="0" noProof="0" dirty="0">
                <a:ln>
                  <a:noFill/>
                </a:ln>
                <a:solidFill>
                  <a:srgbClr val="3A3838"/>
                </a:solidFill>
                <a:effectLst/>
                <a:uLnTx/>
                <a:uFillTx/>
                <a:latin typeface="Calibri" panose="020F0502020204030204"/>
                <a:ea typeface="+mn-ea"/>
                <a:cs typeface="+mn-cs"/>
              </a:rPr>
              <a:t>social services </a:t>
            </a:r>
            <a:r>
              <a:rPr kumimoji="0" lang="en-US" sz="3200" b="0" i="0" u="none" strike="noStrike" kern="1200" cap="none" spc="0" normalizeH="0" baseline="0" noProof="0" dirty="0">
                <a:ln>
                  <a:noFill/>
                </a:ln>
                <a:solidFill>
                  <a:srgbClr val="3A3838"/>
                </a:solidFill>
                <a:effectLst/>
                <a:uLnTx/>
                <a:uFillTx/>
                <a:latin typeface="Calibri" panose="020F0502020204030204"/>
                <a:ea typeface="+mn-ea"/>
                <a:cs typeface="+mn-cs"/>
              </a:rPr>
              <a:t>and </a:t>
            </a:r>
            <a:r>
              <a:rPr kumimoji="0" lang="en-US" sz="3200" b="0" i="0" u="sng" strike="noStrike" kern="1200" cap="none" spc="0" normalizeH="0" baseline="0" noProof="0" dirty="0">
                <a:ln>
                  <a:noFill/>
                </a:ln>
                <a:solidFill>
                  <a:srgbClr val="3A3838"/>
                </a:solidFill>
                <a:effectLst/>
                <a:uLnTx/>
                <a:uFillTx/>
                <a:latin typeface="Calibri" panose="020F0502020204030204"/>
                <a:ea typeface="+mn-ea"/>
                <a:cs typeface="+mn-cs"/>
              </a:rPr>
              <a:t>care delivery</a:t>
            </a:r>
            <a:endParaRPr kumimoji="0" lang="en-US" sz="3200" b="0" i="0" u="none" strike="noStrike" kern="1200" cap="none" spc="0" normalizeH="0" baseline="0" noProof="0" dirty="0">
              <a:ln>
                <a:noFill/>
              </a:ln>
              <a:solidFill>
                <a:srgbClr val="3A3838"/>
              </a:solidFill>
              <a:effectLst/>
              <a:uLnTx/>
              <a:uFillTx/>
              <a:latin typeface="Calibri" panose="020F0502020204030204"/>
              <a:ea typeface="+mn-ea"/>
              <a:cs typeface="+mn-cs"/>
            </a:endParaRPr>
          </a:p>
          <a:p>
            <a:pPr marL="568325" marR="0" lvl="2" indent="-333375" algn="l" defTabSz="914400" rtl="0" eaLnBrk="1" fontAlgn="auto" latinLnBrk="0" hangingPunct="1">
              <a:spcBef>
                <a:spcPts val="0"/>
              </a:spcBef>
              <a:spcAft>
                <a:spcPts val="240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rgbClr val="3A3838"/>
                </a:solidFill>
                <a:effectLst/>
                <a:uLnTx/>
                <a:uFillTx/>
                <a:latin typeface="Calibri" panose="020F0502020204030204"/>
                <a:ea typeface="+mn-ea"/>
                <a:cs typeface="+mn-cs"/>
              </a:rPr>
              <a:t>Remove silos among delivery systems, public health and community based-organizations</a:t>
            </a:r>
          </a:p>
          <a:p>
            <a:pPr marL="568325" marR="0" lvl="2" indent="-333375" algn="l" defTabSz="914400" rtl="0" eaLnBrk="1" fontAlgn="auto" latinLnBrk="0" hangingPunct="1">
              <a:spcBef>
                <a:spcPts val="0"/>
              </a:spcBef>
              <a:spcAft>
                <a:spcPts val="240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rgbClr val="3A3838"/>
                </a:solidFill>
                <a:effectLst/>
                <a:uLnTx/>
                <a:uFillTx/>
                <a:latin typeface="Calibri" panose="020F0502020204030204"/>
                <a:ea typeface="+mn-ea"/>
                <a:cs typeface="+mn-cs"/>
              </a:rPr>
              <a:t>Use technology and data sharing to find solutions</a:t>
            </a:r>
          </a:p>
        </p:txBody>
      </p:sp>
      <p:pic>
        <p:nvPicPr>
          <p:cNvPr id="7" name="Graphic 6" descr="Computer">
            <a:extLst>
              <a:ext uri="{FF2B5EF4-FFF2-40B4-BE49-F238E27FC236}">
                <a16:creationId xmlns:a16="http://schemas.microsoft.com/office/drawing/2014/main" id="{30550FF1-8434-4245-839D-DE558F52E1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3351" y="4744571"/>
            <a:ext cx="914400" cy="914400"/>
          </a:xfrm>
          <a:prstGeom prst="rect">
            <a:avLst/>
          </a:prstGeom>
        </p:spPr>
      </p:pic>
      <p:pic>
        <p:nvPicPr>
          <p:cNvPr id="8" name="Graphic 7" descr="Handshake">
            <a:extLst>
              <a:ext uri="{FF2B5EF4-FFF2-40B4-BE49-F238E27FC236}">
                <a16:creationId xmlns:a16="http://schemas.microsoft.com/office/drawing/2014/main" id="{AEF7FCB8-1CFA-485E-8969-B9861E7637E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0148" y="2742685"/>
            <a:ext cx="1020806" cy="1020806"/>
          </a:xfrm>
          <a:prstGeom prst="rect">
            <a:avLst/>
          </a:prstGeom>
        </p:spPr>
      </p:pic>
      <p:grpSp>
        <p:nvGrpSpPr>
          <p:cNvPr id="9" name="Group 8">
            <a:extLst>
              <a:ext uri="{FF2B5EF4-FFF2-40B4-BE49-F238E27FC236}">
                <a16:creationId xmlns:a16="http://schemas.microsoft.com/office/drawing/2014/main" id="{2E72C264-F3C7-4912-8A99-409B7BCCFB6D}"/>
              </a:ext>
            </a:extLst>
          </p:cNvPr>
          <p:cNvGrpSpPr/>
          <p:nvPr/>
        </p:nvGrpSpPr>
        <p:grpSpPr>
          <a:xfrm>
            <a:off x="669869" y="3981057"/>
            <a:ext cx="1225131" cy="545948"/>
            <a:chOff x="660112" y="3568853"/>
            <a:chExt cx="1225131" cy="545948"/>
          </a:xfrm>
          <a:solidFill>
            <a:srgbClr val="37517D"/>
          </a:solidFill>
        </p:grpSpPr>
        <p:pic>
          <p:nvPicPr>
            <p:cNvPr id="10" name="Graphic 9" descr="Silo">
              <a:extLst>
                <a:ext uri="{FF2B5EF4-FFF2-40B4-BE49-F238E27FC236}">
                  <a16:creationId xmlns:a16="http://schemas.microsoft.com/office/drawing/2014/main" id="{309138E7-E6E9-49D8-B24F-24AB5C087DF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339295" y="3568853"/>
              <a:ext cx="545948" cy="545948"/>
            </a:xfrm>
            <a:prstGeom prst="rect">
              <a:avLst/>
            </a:prstGeom>
          </p:spPr>
        </p:pic>
        <p:pic>
          <p:nvPicPr>
            <p:cNvPr id="11" name="Graphic 10" descr="Silo">
              <a:extLst>
                <a:ext uri="{FF2B5EF4-FFF2-40B4-BE49-F238E27FC236}">
                  <a16:creationId xmlns:a16="http://schemas.microsoft.com/office/drawing/2014/main" id="{B37AC4BB-4787-4337-8E9A-83A58BFDD00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09406" y="3568853"/>
              <a:ext cx="545948" cy="545948"/>
            </a:xfrm>
            <a:prstGeom prst="rect">
              <a:avLst/>
            </a:prstGeom>
          </p:spPr>
        </p:pic>
        <p:pic>
          <p:nvPicPr>
            <p:cNvPr id="12" name="Graphic 11" descr="Silo">
              <a:extLst>
                <a:ext uri="{FF2B5EF4-FFF2-40B4-BE49-F238E27FC236}">
                  <a16:creationId xmlns:a16="http://schemas.microsoft.com/office/drawing/2014/main" id="{98988F14-A167-4E5E-A432-E5B984F2218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60112" y="3568853"/>
              <a:ext cx="545948" cy="545948"/>
            </a:xfrm>
            <a:prstGeom prst="rect">
              <a:avLst/>
            </a:prstGeom>
          </p:spPr>
        </p:pic>
      </p:grpSp>
    </p:spTree>
    <p:extLst>
      <p:ext uri="{BB962C8B-B14F-4D97-AF65-F5344CB8AC3E}">
        <p14:creationId xmlns:p14="http://schemas.microsoft.com/office/powerpoint/2010/main" val="1335219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Intermountain DkBlue">
  <a:themeElements>
    <a:clrScheme name="Intermountain ELT 2018">
      <a:dk1>
        <a:srgbClr val="3A3838"/>
      </a:dk1>
      <a:lt1>
        <a:srgbClr val="FFFFFF"/>
      </a:lt1>
      <a:dk2>
        <a:srgbClr val="24446C"/>
      </a:dk2>
      <a:lt2>
        <a:srgbClr val="9BB9E3"/>
      </a:lt2>
      <a:accent1>
        <a:srgbClr val="24446C"/>
      </a:accent1>
      <a:accent2>
        <a:srgbClr val="9BB9E3"/>
      </a:accent2>
      <a:accent3>
        <a:srgbClr val="A5A5A5"/>
      </a:accent3>
      <a:accent4>
        <a:srgbClr val="F2A21D"/>
      </a:accent4>
      <a:accent5>
        <a:srgbClr val="B65518"/>
      </a:accent5>
      <a:accent6>
        <a:srgbClr val="4A7235"/>
      </a:accent6>
      <a:hlink>
        <a:srgbClr val="0070C0"/>
      </a:hlink>
      <a:folHlink>
        <a:srgbClr val="7A2426"/>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ial Intermountain PowerPoint Template.potx" id="{3B758176-DEFB-48E4-A706-7E272ECAA1F2}" vid="{712FD903-5364-4C27-B4A0-7CB21EAD52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2117F5BA631F1418796464195A4A686" ma:contentTypeVersion="11" ma:contentTypeDescription="Create a new document." ma:contentTypeScope="" ma:versionID="2a2a7ea81e90a6cf4fb0bb51e62b78ab">
  <xsd:schema xmlns:xsd="http://www.w3.org/2001/XMLSchema" xmlns:xs="http://www.w3.org/2001/XMLSchema" xmlns:p="http://schemas.microsoft.com/office/2006/metadata/properties" xmlns:ns2="06d937c6-c620-488c-8b4b-45135110cf3e" xmlns:ns3="6ef09793-ba3e-4ae9-9821-fc685f009b61" targetNamespace="http://schemas.microsoft.com/office/2006/metadata/properties" ma:root="true" ma:fieldsID="38a9c30a0d4263c8023f3638dac14648" ns2:_="" ns3:_="">
    <xsd:import namespace="06d937c6-c620-488c-8b4b-45135110cf3e"/>
    <xsd:import namespace="6ef09793-ba3e-4ae9-9821-fc685f009b6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d937c6-c620-488c-8b4b-45135110cf3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ef09793-ba3e-4ae9-9821-fc685f009b61"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C02F1C1-E94A-4854-8168-B9F384B2385E}">
  <ds:schemaRefs>
    <ds:schemaRef ds:uri="http://www.w3.org/XML/1998/namespace"/>
    <ds:schemaRef ds:uri="http://schemas.microsoft.com/office/infopath/2007/PartnerControls"/>
    <ds:schemaRef ds:uri="http://purl.org/dc/terms/"/>
    <ds:schemaRef ds:uri="http://schemas.microsoft.com/office/2006/metadata/properties"/>
    <ds:schemaRef ds:uri="http://schemas.microsoft.com/office/2006/documentManagement/types"/>
    <ds:schemaRef ds:uri="6ef09793-ba3e-4ae9-9821-fc685f009b61"/>
    <ds:schemaRef ds:uri="06d937c6-c620-488c-8b4b-45135110cf3e"/>
    <ds:schemaRef ds:uri="http://purl.org/dc/elements/1.1/"/>
    <ds:schemaRef ds:uri="http://schemas.openxmlformats.org/package/2006/metadata/core-properties"/>
    <ds:schemaRef ds:uri="http://purl.org/dc/dcmitype/"/>
  </ds:schemaRefs>
</ds:datastoreItem>
</file>

<file path=customXml/itemProps2.xml><?xml version="1.0" encoding="utf-8"?>
<ds:datastoreItem xmlns:ds="http://schemas.openxmlformats.org/officeDocument/2006/customXml" ds:itemID="{E60134AB-6247-44C7-BB9B-5EDA783139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6d937c6-c620-488c-8b4b-45135110cf3e"/>
    <ds:schemaRef ds:uri="6ef09793-ba3e-4ae9-9821-fc685f009b6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028BF9D-1138-43AD-BA60-0CC418EA353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1596</TotalTime>
  <Words>1316</Words>
  <Application>Microsoft Office PowerPoint</Application>
  <PresentationFormat>Widescreen</PresentationFormat>
  <Paragraphs>252</Paragraphs>
  <Slides>27</Slides>
  <Notes>26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27</vt:i4>
      </vt:variant>
    </vt:vector>
  </HeadingPairs>
  <TitlesOfParts>
    <vt:vector size="39" baseType="lpstr">
      <vt:lpstr>Arial</vt:lpstr>
      <vt:lpstr>Avenir</vt:lpstr>
      <vt:lpstr>Avenir Book</vt:lpstr>
      <vt:lpstr>Avenir Heavy</vt:lpstr>
      <vt:lpstr>Avenir Light</vt:lpstr>
      <vt:lpstr>Avenir Roman</vt:lpstr>
      <vt:lpstr>Calibri</vt:lpstr>
      <vt:lpstr>Calibri Light</vt:lpstr>
      <vt:lpstr>Courier New</vt:lpstr>
      <vt:lpstr>Wingdings</vt:lpstr>
      <vt:lpstr>Zapf Dingbats</vt:lpstr>
      <vt:lpstr>Intermountain DkBlue</vt:lpstr>
      <vt:lpstr>PowerPoint Presentation</vt:lpstr>
      <vt:lpstr>Correlation Between Social Determinants of Health and Improved Health Outcomes</vt:lpstr>
      <vt:lpstr>PowerPoint Presentation</vt:lpstr>
      <vt:lpstr>PowerPoint Presentation</vt:lpstr>
      <vt:lpstr>Mismatch Between Drivers of Health and Spending</vt:lpstr>
      <vt:lpstr>One of our Biggest Ethical Dilemmas in Healthcare </vt:lpstr>
      <vt:lpstr>Influencing the Social Determinants</vt:lpstr>
      <vt:lpstr>PowerPoint Presentation</vt:lpstr>
      <vt:lpstr>Alliance Objective: Improve health outcomes, reduce healthcare costs, and be a model for change by addressing social determinants of health </vt:lpstr>
      <vt:lpstr>PowerPoint Presentation</vt:lpstr>
      <vt:lpstr>The Value Community Health Workers Can Add to the Care Team</vt:lpstr>
      <vt:lpstr>PowerPoint Presentation</vt:lpstr>
      <vt:lpstr>A Personal Health Story</vt:lpstr>
      <vt:lpstr>PowerPoint Presentation</vt:lpstr>
      <vt:lpstr>PowerPoint Presentation</vt:lpstr>
      <vt:lpstr>Connect Us Coordinated Network</vt:lpstr>
      <vt:lpstr>PowerPoint Presentation</vt:lpstr>
      <vt:lpstr>PowerPoint Presentation</vt:lpstr>
      <vt:lpstr>PowerPoint Presentation</vt:lpstr>
      <vt:lpstr>What is a Coordinated Network?</vt:lpstr>
      <vt:lpstr>PowerPoint Presentation</vt:lpstr>
      <vt:lpstr>Privacy &amp; Security</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Alliance for the Determinants of Health: Asking New Questions about Social Well-Being in a Clinical Setting</dc:title>
  <dc:creator>Amber Rich</dc:creator>
  <cp:lastModifiedBy>Amber Rich</cp:lastModifiedBy>
  <cp:revision>35</cp:revision>
  <dcterms:created xsi:type="dcterms:W3CDTF">2020-02-25T00:46:16Z</dcterms:created>
  <dcterms:modified xsi:type="dcterms:W3CDTF">2020-06-16T21:35:41Z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a1a4512-8026-4a73-bfb7-8d52c1779a3a_Enabled">
    <vt:lpwstr>True</vt:lpwstr>
  </property>
  <property fmtid="{D5CDD505-2E9C-101B-9397-08002B2CF9AE}" pid="3" name="MSIP_Label_ba1a4512-8026-4a73-bfb7-8d52c1779a3a_SiteId">
    <vt:lpwstr>a79016de-bdd0-4e47-91f4-79416ab912ad</vt:lpwstr>
  </property>
  <property fmtid="{D5CDD505-2E9C-101B-9397-08002B2CF9AE}" pid="4" name="MSIP_Label_ba1a4512-8026-4a73-bfb7-8d52c1779a3a_Owner">
    <vt:lpwstr>Amber.Rich@imail.org</vt:lpwstr>
  </property>
  <property fmtid="{D5CDD505-2E9C-101B-9397-08002B2CF9AE}" pid="5" name="MSIP_Label_ba1a4512-8026-4a73-bfb7-8d52c1779a3a_SetDate">
    <vt:lpwstr>2020-02-25T00:51:23.2401453Z</vt:lpwstr>
  </property>
  <property fmtid="{D5CDD505-2E9C-101B-9397-08002B2CF9AE}" pid="6" name="MSIP_Label_ba1a4512-8026-4a73-bfb7-8d52c1779a3a_Name">
    <vt:lpwstr>Sensitive Information</vt:lpwstr>
  </property>
  <property fmtid="{D5CDD505-2E9C-101B-9397-08002B2CF9AE}" pid="7" name="MSIP_Label_ba1a4512-8026-4a73-bfb7-8d52c1779a3a_Application">
    <vt:lpwstr>Microsoft Azure Information Protection</vt:lpwstr>
  </property>
  <property fmtid="{D5CDD505-2E9C-101B-9397-08002B2CF9AE}" pid="8" name="MSIP_Label_ba1a4512-8026-4a73-bfb7-8d52c1779a3a_ActionId">
    <vt:lpwstr>264174da-550e-4c0a-95ac-5ce2f36c582d</vt:lpwstr>
  </property>
  <property fmtid="{D5CDD505-2E9C-101B-9397-08002B2CF9AE}" pid="9" name="MSIP_Label_ba1a4512-8026-4a73-bfb7-8d52c1779a3a_Extended_MSFT_Method">
    <vt:lpwstr>Automatic</vt:lpwstr>
  </property>
  <property fmtid="{D5CDD505-2E9C-101B-9397-08002B2CF9AE}" pid="10" name="Sensitivity">
    <vt:lpwstr>Sensitive Information</vt:lpwstr>
  </property>
  <property fmtid="{D5CDD505-2E9C-101B-9397-08002B2CF9AE}" pid="11" name="ContentTypeId">
    <vt:lpwstr>0x010100A2117F5BA631F1418796464195A4A686</vt:lpwstr>
  </property>
</Properties>
</file>