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  <p:sldMasterId id="2147483769" r:id="rId5"/>
  </p:sldMasterIdLst>
  <p:notesMasterIdLst>
    <p:notesMasterId r:id="rId18"/>
  </p:notesMasterIdLst>
  <p:handoutMasterIdLst>
    <p:handoutMasterId r:id="rId19"/>
  </p:handoutMasterIdLst>
  <p:sldIdLst>
    <p:sldId id="804" r:id="rId6"/>
    <p:sldId id="500" r:id="rId7"/>
    <p:sldId id="1186" r:id="rId8"/>
    <p:sldId id="1187" r:id="rId9"/>
    <p:sldId id="1176" r:id="rId10"/>
    <p:sldId id="1182" r:id="rId11"/>
    <p:sldId id="1183" r:id="rId12"/>
    <p:sldId id="1184" r:id="rId13"/>
    <p:sldId id="1188" r:id="rId14"/>
    <p:sldId id="1185" r:id="rId15"/>
    <p:sldId id="1175" r:id="rId16"/>
    <p:sldId id="1159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93D4277-B130-4991-B473-94688039FBB6}">
          <p14:sldIdLst>
            <p14:sldId id="804"/>
            <p14:sldId id="500"/>
            <p14:sldId id="1186"/>
            <p14:sldId id="1187"/>
            <p14:sldId id="1176"/>
            <p14:sldId id="1182"/>
            <p14:sldId id="1183"/>
            <p14:sldId id="1184"/>
            <p14:sldId id="1188"/>
            <p14:sldId id="1185"/>
            <p14:sldId id="1175"/>
            <p14:sldId id="11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0452"/>
    <a:srgbClr val="FF0000"/>
    <a:srgbClr val="CC0000"/>
    <a:srgbClr val="0052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78306" autoAdjust="0"/>
  </p:normalViewPr>
  <p:slideViewPr>
    <p:cSldViewPr>
      <p:cViewPr varScale="1">
        <p:scale>
          <a:sx n="89" d="100"/>
          <a:sy n="89" d="100"/>
        </p:scale>
        <p:origin x="226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79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2660" y="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B7324C-FEC1-4D69-8E45-044BD5D2037F}" type="doc">
      <dgm:prSet loTypeId="urn:microsoft.com/office/officeart/2005/8/layout/venn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897C8BC-0111-4124-A5B8-8C1B0AC85C70}">
      <dgm:prSet phldrT="[Text]" custT="1"/>
      <dgm:spPr/>
      <dgm:t>
        <a:bodyPr/>
        <a:lstStyle/>
        <a:p>
          <a:r>
            <a:rPr lang="en-US" sz="2000" b="1" dirty="0"/>
            <a:t>Systems</a:t>
          </a:r>
        </a:p>
      </dgm:t>
    </dgm:pt>
    <dgm:pt modelId="{21C2E53B-4E89-416F-95A4-A85C622AD854}" type="parTrans" cxnId="{6E090788-504A-43CD-BE45-E4D051FD3EF4}">
      <dgm:prSet/>
      <dgm:spPr/>
      <dgm:t>
        <a:bodyPr/>
        <a:lstStyle/>
        <a:p>
          <a:endParaRPr lang="en-US"/>
        </a:p>
      </dgm:t>
    </dgm:pt>
    <dgm:pt modelId="{36EA28D4-A38C-45FD-B2F9-48D32E2F6B28}" type="sibTrans" cxnId="{6E090788-504A-43CD-BE45-E4D051FD3EF4}">
      <dgm:prSet/>
      <dgm:spPr/>
      <dgm:t>
        <a:bodyPr/>
        <a:lstStyle/>
        <a:p>
          <a:endParaRPr lang="en-US"/>
        </a:p>
      </dgm:t>
    </dgm:pt>
    <dgm:pt modelId="{81EEB96D-187C-4245-906D-C4C36F38C672}">
      <dgm:prSet phldrT="[Text]"/>
      <dgm:spPr/>
      <dgm:t>
        <a:bodyPr/>
        <a:lstStyle/>
        <a:p>
          <a:r>
            <a:rPr lang="en-US" b="1" dirty="0"/>
            <a:t>Community</a:t>
          </a:r>
        </a:p>
      </dgm:t>
    </dgm:pt>
    <dgm:pt modelId="{3AF955C0-9346-43DB-9518-6E98C837054E}" type="parTrans" cxnId="{564C50DB-23E4-4195-8B2B-49AD26F4D254}">
      <dgm:prSet/>
      <dgm:spPr/>
      <dgm:t>
        <a:bodyPr/>
        <a:lstStyle/>
        <a:p>
          <a:endParaRPr lang="en-US"/>
        </a:p>
      </dgm:t>
    </dgm:pt>
    <dgm:pt modelId="{CBBC1C44-25F1-4CCE-B972-014F215F8FE6}" type="sibTrans" cxnId="{564C50DB-23E4-4195-8B2B-49AD26F4D254}">
      <dgm:prSet/>
      <dgm:spPr/>
      <dgm:t>
        <a:bodyPr/>
        <a:lstStyle/>
        <a:p>
          <a:endParaRPr lang="en-US"/>
        </a:p>
      </dgm:t>
    </dgm:pt>
    <dgm:pt modelId="{6C190C39-E032-43CB-998C-CBD627F276F2}">
      <dgm:prSet phldrT="[Text]" custT="1"/>
      <dgm:spPr/>
      <dgm:t>
        <a:bodyPr/>
        <a:lstStyle/>
        <a:p>
          <a:r>
            <a:rPr lang="en-US" sz="2000" b="1" dirty="0"/>
            <a:t>Family</a:t>
          </a:r>
        </a:p>
      </dgm:t>
    </dgm:pt>
    <dgm:pt modelId="{CF7FE296-2DB9-4797-8BF4-B7EF11657C9B}" type="parTrans" cxnId="{61359071-064D-4F53-B315-D6B1300A908C}">
      <dgm:prSet/>
      <dgm:spPr/>
      <dgm:t>
        <a:bodyPr/>
        <a:lstStyle/>
        <a:p>
          <a:endParaRPr lang="en-US"/>
        </a:p>
      </dgm:t>
    </dgm:pt>
    <dgm:pt modelId="{5897FF79-8560-47C1-B315-A5F480B254D9}" type="sibTrans" cxnId="{61359071-064D-4F53-B315-D6B1300A908C}">
      <dgm:prSet/>
      <dgm:spPr/>
      <dgm:t>
        <a:bodyPr/>
        <a:lstStyle/>
        <a:p>
          <a:endParaRPr lang="en-US"/>
        </a:p>
      </dgm:t>
    </dgm:pt>
    <dgm:pt modelId="{9E3F1B19-99A6-4D36-AA08-80CEF312531F}">
      <dgm:prSet phldrT="[Text]" custT="1"/>
      <dgm:spPr/>
      <dgm:t>
        <a:bodyPr/>
        <a:lstStyle/>
        <a:p>
          <a:r>
            <a:rPr lang="en-US" sz="1600" b="1" dirty="0"/>
            <a:t>Individual</a:t>
          </a:r>
          <a:endParaRPr lang="en-US" sz="1500" b="1" dirty="0"/>
        </a:p>
      </dgm:t>
    </dgm:pt>
    <dgm:pt modelId="{9F451383-0D93-4D16-A554-86032B4A6CCA}" type="parTrans" cxnId="{5B97A7F0-D989-4678-8305-00CAB7EC2F31}">
      <dgm:prSet/>
      <dgm:spPr/>
      <dgm:t>
        <a:bodyPr/>
        <a:lstStyle/>
        <a:p>
          <a:endParaRPr lang="en-US"/>
        </a:p>
      </dgm:t>
    </dgm:pt>
    <dgm:pt modelId="{F56D71D3-33F4-422E-8577-4E6FD3F55C5C}" type="sibTrans" cxnId="{5B97A7F0-D989-4678-8305-00CAB7EC2F31}">
      <dgm:prSet/>
      <dgm:spPr/>
      <dgm:t>
        <a:bodyPr/>
        <a:lstStyle/>
        <a:p>
          <a:endParaRPr lang="en-US"/>
        </a:p>
      </dgm:t>
    </dgm:pt>
    <dgm:pt modelId="{FB09C7D8-A552-4D1C-AD26-CCF4EC19D5B1}" type="pres">
      <dgm:prSet presAssocID="{A8B7324C-FEC1-4D69-8E45-044BD5D2037F}" presName="Name0" presStyleCnt="0">
        <dgm:presLayoutVars>
          <dgm:chMax val="7"/>
          <dgm:resizeHandles val="exact"/>
        </dgm:presLayoutVars>
      </dgm:prSet>
      <dgm:spPr/>
    </dgm:pt>
    <dgm:pt modelId="{D5FDE385-AE32-43EB-B123-4890C8BE6988}" type="pres">
      <dgm:prSet presAssocID="{A8B7324C-FEC1-4D69-8E45-044BD5D2037F}" presName="comp1" presStyleCnt="0"/>
      <dgm:spPr/>
    </dgm:pt>
    <dgm:pt modelId="{DC7347F3-844B-4558-9BC4-F8585D366DFD}" type="pres">
      <dgm:prSet presAssocID="{A8B7324C-FEC1-4D69-8E45-044BD5D2037F}" presName="circle1" presStyleLbl="node1" presStyleIdx="0" presStyleCnt="4" custScaleX="101250"/>
      <dgm:spPr/>
    </dgm:pt>
    <dgm:pt modelId="{CB5F363B-E664-4AFB-AAB5-EB1536985C03}" type="pres">
      <dgm:prSet presAssocID="{A8B7324C-FEC1-4D69-8E45-044BD5D2037F}" presName="c1text" presStyleLbl="node1" presStyleIdx="0" presStyleCnt="4">
        <dgm:presLayoutVars>
          <dgm:bulletEnabled val="1"/>
        </dgm:presLayoutVars>
      </dgm:prSet>
      <dgm:spPr/>
    </dgm:pt>
    <dgm:pt modelId="{2573EF50-4E54-43D7-BDBD-5B463DDAAF90}" type="pres">
      <dgm:prSet presAssocID="{A8B7324C-FEC1-4D69-8E45-044BD5D2037F}" presName="comp2" presStyleCnt="0"/>
      <dgm:spPr/>
    </dgm:pt>
    <dgm:pt modelId="{BBE07533-2790-41AD-AC63-693FF2815443}" type="pres">
      <dgm:prSet presAssocID="{A8B7324C-FEC1-4D69-8E45-044BD5D2037F}" presName="circle2" presStyleLbl="node1" presStyleIdx="1" presStyleCnt="4" custLinFactNeighborY="854"/>
      <dgm:spPr/>
    </dgm:pt>
    <dgm:pt modelId="{410A834D-2F2F-4AE3-BC86-811AC6E9E66C}" type="pres">
      <dgm:prSet presAssocID="{A8B7324C-FEC1-4D69-8E45-044BD5D2037F}" presName="c2text" presStyleLbl="node1" presStyleIdx="1" presStyleCnt="4">
        <dgm:presLayoutVars>
          <dgm:bulletEnabled val="1"/>
        </dgm:presLayoutVars>
      </dgm:prSet>
      <dgm:spPr/>
    </dgm:pt>
    <dgm:pt modelId="{6D338445-C4CC-4711-83A9-3E5C7AC6DC80}" type="pres">
      <dgm:prSet presAssocID="{A8B7324C-FEC1-4D69-8E45-044BD5D2037F}" presName="comp3" presStyleCnt="0"/>
      <dgm:spPr/>
    </dgm:pt>
    <dgm:pt modelId="{B968EB86-112B-4285-9774-E67768CDF10A}" type="pres">
      <dgm:prSet presAssocID="{A8B7324C-FEC1-4D69-8E45-044BD5D2037F}" presName="circle3" presStyleLbl="node1" presStyleIdx="2" presStyleCnt="4"/>
      <dgm:spPr/>
    </dgm:pt>
    <dgm:pt modelId="{34E56F72-B4BD-42EB-A9CE-C5E76704D57F}" type="pres">
      <dgm:prSet presAssocID="{A8B7324C-FEC1-4D69-8E45-044BD5D2037F}" presName="c3text" presStyleLbl="node1" presStyleIdx="2" presStyleCnt="4">
        <dgm:presLayoutVars>
          <dgm:bulletEnabled val="1"/>
        </dgm:presLayoutVars>
      </dgm:prSet>
      <dgm:spPr/>
    </dgm:pt>
    <dgm:pt modelId="{C4871F6E-F4A6-4C91-A48F-E5D4DBB59C16}" type="pres">
      <dgm:prSet presAssocID="{A8B7324C-FEC1-4D69-8E45-044BD5D2037F}" presName="comp4" presStyleCnt="0"/>
      <dgm:spPr/>
    </dgm:pt>
    <dgm:pt modelId="{5CA3AADB-B328-4266-9CFC-184BA666403F}" type="pres">
      <dgm:prSet presAssocID="{A8B7324C-FEC1-4D69-8E45-044BD5D2037F}" presName="circle4" presStyleLbl="node1" presStyleIdx="3" presStyleCnt="4"/>
      <dgm:spPr/>
    </dgm:pt>
    <dgm:pt modelId="{B7DB37B6-7133-48D5-9220-B0217D4BA619}" type="pres">
      <dgm:prSet presAssocID="{A8B7324C-FEC1-4D69-8E45-044BD5D2037F}" presName="c4text" presStyleLbl="node1" presStyleIdx="3" presStyleCnt="4">
        <dgm:presLayoutVars>
          <dgm:bulletEnabled val="1"/>
        </dgm:presLayoutVars>
      </dgm:prSet>
      <dgm:spPr/>
    </dgm:pt>
  </dgm:ptLst>
  <dgm:cxnLst>
    <dgm:cxn modelId="{A2BB560B-2475-4EC7-99FB-AF5B0F1393AE}" type="presOf" srcId="{81EEB96D-187C-4245-906D-C4C36F38C672}" destId="{BBE07533-2790-41AD-AC63-693FF2815443}" srcOrd="0" destOrd="0" presId="urn:microsoft.com/office/officeart/2005/8/layout/venn2"/>
    <dgm:cxn modelId="{7C8D911C-B519-431C-94DA-26D000C8F151}" type="presOf" srcId="{9E3F1B19-99A6-4D36-AA08-80CEF312531F}" destId="{B7DB37B6-7133-48D5-9220-B0217D4BA619}" srcOrd="1" destOrd="0" presId="urn:microsoft.com/office/officeart/2005/8/layout/venn2"/>
    <dgm:cxn modelId="{B9D9F63F-5CA2-4E49-A1D6-98CEF16C315C}" type="presOf" srcId="{A897C8BC-0111-4124-A5B8-8C1B0AC85C70}" destId="{DC7347F3-844B-4558-9BC4-F8585D366DFD}" srcOrd="0" destOrd="0" presId="urn:microsoft.com/office/officeart/2005/8/layout/venn2"/>
    <dgm:cxn modelId="{00FDFC68-870A-4F10-9B67-4AD3608A64CD}" type="presOf" srcId="{81EEB96D-187C-4245-906D-C4C36F38C672}" destId="{410A834D-2F2F-4AE3-BC86-811AC6E9E66C}" srcOrd="1" destOrd="0" presId="urn:microsoft.com/office/officeart/2005/8/layout/venn2"/>
    <dgm:cxn modelId="{41DF0D69-B54E-47C8-92BC-B7F45D3E6D71}" type="presOf" srcId="{A8B7324C-FEC1-4D69-8E45-044BD5D2037F}" destId="{FB09C7D8-A552-4D1C-AD26-CCF4EC19D5B1}" srcOrd="0" destOrd="0" presId="urn:microsoft.com/office/officeart/2005/8/layout/venn2"/>
    <dgm:cxn modelId="{E037FE6A-8D46-4B1D-BD78-DDAA310C5013}" type="presOf" srcId="{6C190C39-E032-43CB-998C-CBD627F276F2}" destId="{B968EB86-112B-4285-9774-E67768CDF10A}" srcOrd="0" destOrd="0" presId="urn:microsoft.com/office/officeart/2005/8/layout/venn2"/>
    <dgm:cxn modelId="{61359071-064D-4F53-B315-D6B1300A908C}" srcId="{A8B7324C-FEC1-4D69-8E45-044BD5D2037F}" destId="{6C190C39-E032-43CB-998C-CBD627F276F2}" srcOrd="2" destOrd="0" parTransId="{CF7FE296-2DB9-4797-8BF4-B7EF11657C9B}" sibTransId="{5897FF79-8560-47C1-B315-A5F480B254D9}"/>
    <dgm:cxn modelId="{6E090788-504A-43CD-BE45-E4D051FD3EF4}" srcId="{A8B7324C-FEC1-4D69-8E45-044BD5D2037F}" destId="{A897C8BC-0111-4124-A5B8-8C1B0AC85C70}" srcOrd="0" destOrd="0" parTransId="{21C2E53B-4E89-416F-95A4-A85C622AD854}" sibTransId="{36EA28D4-A38C-45FD-B2F9-48D32E2F6B28}"/>
    <dgm:cxn modelId="{AC111396-EADA-4D6E-A61B-6B5650AED286}" type="presOf" srcId="{9E3F1B19-99A6-4D36-AA08-80CEF312531F}" destId="{5CA3AADB-B328-4266-9CFC-184BA666403F}" srcOrd="0" destOrd="0" presId="urn:microsoft.com/office/officeart/2005/8/layout/venn2"/>
    <dgm:cxn modelId="{564C50DB-23E4-4195-8B2B-49AD26F4D254}" srcId="{A8B7324C-FEC1-4D69-8E45-044BD5D2037F}" destId="{81EEB96D-187C-4245-906D-C4C36F38C672}" srcOrd="1" destOrd="0" parTransId="{3AF955C0-9346-43DB-9518-6E98C837054E}" sibTransId="{CBBC1C44-25F1-4CCE-B972-014F215F8FE6}"/>
    <dgm:cxn modelId="{573034E9-483D-431B-A76A-7DF89042C536}" type="presOf" srcId="{A897C8BC-0111-4124-A5B8-8C1B0AC85C70}" destId="{CB5F363B-E664-4AFB-AAB5-EB1536985C03}" srcOrd="1" destOrd="0" presId="urn:microsoft.com/office/officeart/2005/8/layout/venn2"/>
    <dgm:cxn modelId="{5B97A7F0-D989-4678-8305-00CAB7EC2F31}" srcId="{A8B7324C-FEC1-4D69-8E45-044BD5D2037F}" destId="{9E3F1B19-99A6-4D36-AA08-80CEF312531F}" srcOrd="3" destOrd="0" parTransId="{9F451383-0D93-4D16-A554-86032B4A6CCA}" sibTransId="{F56D71D3-33F4-422E-8577-4E6FD3F55C5C}"/>
    <dgm:cxn modelId="{864D87F6-1A9D-4162-A29B-5831BCD8E9B2}" type="presOf" srcId="{6C190C39-E032-43CB-998C-CBD627F276F2}" destId="{34E56F72-B4BD-42EB-A9CE-C5E76704D57F}" srcOrd="1" destOrd="0" presId="urn:microsoft.com/office/officeart/2005/8/layout/venn2"/>
    <dgm:cxn modelId="{C741AB93-A86B-4E70-8E37-AFDFBB69E46E}" type="presParOf" srcId="{FB09C7D8-A552-4D1C-AD26-CCF4EC19D5B1}" destId="{D5FDE385-AE32-43EB-B123-4890C8BE6988}" srcOrd="0" destOrd="0" presId="urn:microsoft.com/office/officeart/2005/8/layout/venn2"/>
    <dgm:cxn modelId="{504B7D34-4B20-4F76-AF90-015055A3252C}" type="presParOf" srcId="{D5FDE385-AE32-43EB-B123-4890C8BE6988}" destId="{DC7347F3-844B-4558-9BC4-F8585D366DFD}" srcOrd="0" destOrd="0" presId="urn:microsoft.com/office/officeart/2005/8/layout/venn2"/>
    <dgm:cxn modelId="{574F5178-1F02-40CF-9148-0ABD68613874}" type="presParOf" srcId="{D5FDE385-AE32-43EB-B123-4890C8BE6988}" destId="{CB5F363B-E664-4AFB-AAB5-EB1536985C03}" srcOrd="1" destOrd="0" presId="urn:microsoft.com/office/officeart/2005/8/layout/venn2"/>
    <dgm:cxn modelId="{496C8B51-5BE6-4A67-BB11-82F344B592AA}" type="presParOf" srcId="{FB09C7D8-A552-4D1C-AD26-CCF4EC19D5B1}" destId="{2573EF50-4E54-43D7-BDBD-5B463DDAAF90}" srcOrd="1" destOrd="0" presId="urn:microsoft.com/office/officeart/2005/8/layout/venn2"/>
    <dgm:cxn modelId="{5EA8A193-BCD8-47A7-A486-B78382C70788}" type="presParOf" srcId="{2573EF50-4E54-43D7-BDBD-5B463DDAAF90}" destId="{BBE07533-2790-41AD-AC63-693FF2815443}" srcOrd="0" destOrd="0" presId="urn:microsoft.com/office/officeart/2005/8/layout/venn2"/>
    <dgm:cxn modelId="{351ABCE6-47AD-4CDB-9E0C-A16B5E9B7B9A}" type="presParOf" srcId="{2573EF50-4E54-43D7-BDBD-5B463DDAAF90}" destId="{410A834D-2F2F-4AE3-BC86-811AC6E9E66C}" srcOrd="1" destOrd="0" presId="urn:microsoft.com/office/officeart/2005/8/layout/venn2"/>
    <dgm:cxn modelId="{86E8C27C-D556-4F15-9AEB-E5AFC6BE6D51}" type="presParOf" srcId="{FB09C7D8-A552-4D1C-AD26-CCF4EC19D5B1}" destId="{6D338445-C4CC-4711-83A9-3E5C7AC6DC80}" srcOrd="2" destOrd="0" presId="urn:microsoft.com/office/officeart/2005/8/layout/venn2"/>
    <dgm:cxn modelId="{2758FC41-0A95-49C2-AD5D-AA04BEE160D7}" type="presParOf" srcId="{6D338445-C4CC-4711-83A9-3E5C7AC6DC80}" destId="{B968EB86-112B-4285-9774-E67768CDF10A}" srcOrd="0" destOrd="0" presId="urn:microsoft.com/office/officeart/2005/8/layout/venn2"/>
    <dgm:cxn modelId="{63A0C3E0-BD44-445F-AA95-5D2A4F950590}" type="presParOf" srcId="{6D338445-C4CC-4711-83A9-3E5C7AC6DC80}" destId="{34E56F72-B4BD-42EB-A9CE-C5E76704D57F}" srcOrd="1" destOrd="0" presId="urn:microsoft.com/office/officeart/2005/8/layout/venn2"/>
    <dgm:cxn modelId="{01C08CA0-7A97-494F-9299-C281DE56BD89}" type="presParOf" srcId="{FB09C7D8-A552-4D1C-AD26-CCF4EC19D5B1}" destId="{C4871F6E-F4A6-4C91-A48F-E5D4DBB59C16}" srcOrd="3" destOrd="0" presId="urn:microsoft.com/office/officeart/2005/8/layout/venn2"/>
    <dgm:cxn modelId="{FEFC2D29-E4D3-4787-A536-B7C2A0D3B623}" type="presParOf" srcId="{C4871F6E-F4A6-4C91-A48F-E5D4DBB59C16}" destId="{5CA3AADB-B328-4266-9CFC-184BA666403F}" srcOrd="0" destOrd="0" presId="urn:microsoft.com/office/officeart/2005/8/layout/venn2"/>
    <dgm:cxn modelId="{1D2D54CC-8DCD-40D8-9FF5-D8A2FD71AE03}" type="presParOf" srcId="{C4871F6E-F4A6-4C91-A48F-E5D4DBB59C16}" destId="{B7DB37B6-7133-48D5-9220-B0217D4BA619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7347F3-844B-4558-9BC4-F8585D366DFD}">
      <dsp:nvSpPr>
        <dsp:cNvPr id="0" name=""/>
        <dsp:cNvSpPr/>
      </dsp:nvSpPr>
      <dsp:spPr>
        <a:xfrm>
          <a:off x="804662" y="0"/>
          <a:ext cx="4770594" cy="471169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Systems</a:t>
          </a:r>
        </a:p>
      </dsp:txBody>
      <dsp:txXfrm>
        <a:off x="2523030" y="235584"/>
        <a:ext cx="1333858" cy="706754"/>
      </dsp:txXfrm>
    </dsp:sp>
    <dsp:sp modelId="{BBE07533-2790-41AD-AC63-693FF2815443}">
      <dsp:nvSpPr>
        <dsp:cNvPr id="0" name=""/>
        <dsp:cNvSpPr/>
      </dsp:nvSpPr>
      <dsp:spPr>
        <a:xfrm>
          <a:off x="1305280" y="942339"/>
          <a:ext cx="3769358" cy="376935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Community</a:t>
          </a:r>
        </a:p>
      </dsp:txBody>
      <dsp:txXfrm>
        <a:off x="2531264" y="1168501"/>
        <a:ext cx="1317390" cy="678484"/>
      </dsp:txXfrm>
    </dsp:sp>
    <dsp:sp modelId="{B968EB86-112B-4285-9774-E67768CDF10A}">
      <dsp:nvSpPr>
        <dsp:cNvPr id="0" name=""/>
        <dsp:cNvSpPr/>
      </dsp:nvSpPr>
      <dsp:spPr>
        <a:xfrm>
          <a:off x="1776450" y="1884679"/>
          <a:ext cx="2827018" cy="282701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Family</a:t>
          </a:r>
        </a:p>
      </dsp:txBody>
      <dsp:txXfrm>
        <a:off x="2531264" y="2096705"/>
        <a:ext cx="1317390" cy="636079"/>
      </dsp:txXfrm>
    </dsp:sp>
    <dsp:sp modelId="{5CA3AADB-B328-4266-9CFC-184BA666403F}">
      <dsp:nvSpPr>
        <dsp:cNvPr id="0" name=""/>
        <dsp:cNvSpPr/>
      </dsp:nvSpPr>
      <dsp:spPr>
        <a:xfrm>
          <a:off x="2247619" y="2827018"/>
          <a:ext cx="1884679" cy="188467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Individual</a:t>
          </a:r>
          <a:endParaRPr lang="en-US" sz="1500" b="1" kern="1200" dirty="0"/>
        </a:p>
      </dsp:txBody>
      <dsp:txXfrm>
        <a:off x="2523624" y="3298188"/>
        <a:ext cx="1332669" cy="9423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E438017-D106-4868-8332-07292748AA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44392E-B266-4510-9720-25DAFEE68FD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055B8B-777D-4CEF-A4B1-D79DB96FAAD6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0F2C4C-3AA8-46E9-A2A5-5CFD61E7CE3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3951A6-E417-4372-94FE-E071FC3200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711367-D14E-455B-8DFF-FF525B0B1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10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31EB995-4FD7-4C7D-841F-C80DACE0A3FF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FC080A1-EF13-4AA3-8FB6-3DFBD3E5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109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080A1-EF13-4AA3-8FB6-3DFBD3E5E425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160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0F94149-DE52-462B-A4EA-70A4E3EB93D5}" type="slidenum">
              <a:rPr lang="en-US" altLang="en-US">
                <a:latin typeface="Arial" panose="020B0604020202020204" pitchFamily="34" charset="0"/>
              </a:rPr>
              <a:pPr/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9962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0F94149-DE52-462B-A4EA-70A4E3EB93D5}" type="slidenum">
              <a:rPr lang="en-US" altLang="en-US">
                <a:latin typeface="Arial" panose="020B0604020202020204" pitchFamily="34" charset="0"/>
              </a:rPr>
              <a:pPr/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294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HCCT is nothing NEW.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080A1-EF13-4AA3-8FB6-3DFBD3E5E42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3421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080A1-EF13-4AA3-8FB6-3DFBD3E5E42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3044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080A1-EF13-4AA3-8FB6-3DFBD3E5E42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2687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080A1-EF13-4AA3-8FB6-3DFBD3E5E42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8308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Partnership Team is leading the HCCT project, but remains in service to the network’s needs.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080A1-EF13-4AA3-8FB6-3DFBD3E5E42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36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5CC9-857B-48EE-87FE-93760A088EF4}" type="datetimeFigureOut">
              <a:rPr lang="en-US" smtClean="0"/>
              <a:t>6/25/2020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98EB-79F8-4DF7-ABF5-FFB879D4AB4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24839"/>
            <a:ext cx="7671732" cy="81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1732" y="6024839"/>
            <a:ext cx="1472268" cy="815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0930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5CC9-857B-48EE-87FE-93760A088EF4}" type="datetimeFigureOut">
              <a:rPr lang="en-US" smtClean="0"/>
              <a:t>6/25/2020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98EB-79F8-4DF7-ABF5-FFB879D4AB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108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5CC9-857B-48EE-87FE-93760A088EF4}" type="datetimeFigureOut">
              <a:rPr lang="en-US" smtClean="0"/>
              <a:t>6/25/2020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98EB-79F8-4DF7-ABF5-FFB879D4AB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052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5CC9-857B-48EE-87FE-93760A088E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98EB-79F8-4DF7-ABF5-FFB879D4A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24840"/>
            <a:ext cx="7671732" cy="81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1732" y="6024840"/>
            <a:ext cx="1472268" cy="815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02318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5CC9-857B-48EE-87FE-93760A088E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98EB-79F8-4DF7-ABF5-FFB879D4A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46788"/>
            <a:ext cx="9144000" cy="81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1797" y="6023717"/>
            <a:ext cx="1474787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765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5CC9-857B-48EE-87FE-93760A088E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98EB-79F8-4DF7-ABF5-FFB879D4A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6741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5CC9-857B-48EE-87FE-93760A088E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98EB-79F8-4DF7-ABF5-FFB879D4A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354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5CC9-857B-48EE-87FE-93760A088E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98EB-79F8-4DF7-ABF5-FFB879D4A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837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5CC9-857B-48EE-87FE-93760A088E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98EB-79F8-4DF7-ABF5-FFB879D4A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0561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5CC9-857B-48EE-87FE-93760A088E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98EB-79F8-4DF7-ABF5-FFB879D4A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2940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5CC9-857B-48EE-87FE-93760A088E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98EB-79F8-4DF7-ABF5-FFB879D4A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2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5CC9-857B-48EE-87FE-93760A088EF4}" type="datetimeFigureOut">
              <a:rPr lang="en-US" smtClean="0"/>
              <a:t>6/25/2020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98EB-79F8-4DF7-ABF5-FFB879D4AB4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46787"/>
            <a:ext cx="9144000" cy="81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1796" y="6023717"/>
            <a:ext cx="1474787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8918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3" indent="0">
              <a:buNone/>
              <a:defRPr sz="2400"/>
            </a:lvl3pPr>
            <a:lvl4pPr marL="1371530" indent="0">
              <a:buNone/>
              <a:defRPr sz="2000"/>
            </a:lvl4pPr>
            <a:lvl5pPr marL="1828706" indent="0">
              <a:buNone/>
              <a:defRPr sz="2000"/>
            </a:lvl5pPr>
            <a:lvl6pPr marL="2285883" indent="0">
              <a:buNone/>
              <a:defRPr sz="2000"/>
            </a:lvl6pPr>
            <a:lvl7pPr marL="2743060" indent="0">
              <a:buNone/>
              <a:defRPr sz="2000"/>
            </a:lvl7pPr>
            <a:lvl8pPr marL="3200236" indent="0">
              <a:buNone/>
              <a:defRPr sz="2000"/>
            </a:lvl8pPr>
            <a:lvl9pPr marL="3657413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5CC9-857B-48EE-87FE-93760A088E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98EB-79F8-4DF7-ABF5-FFB879D4A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5563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5CC9-857B-48EE-87FE-93760A088E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98EB-79F8-4DF7-ABF5-FFB879D4A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502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5CC9-857B-48EE-87FE-93760A088E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98EB-79F8-4DF7-ABF5-FFB879D4A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831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5CC9-857B-48EE-87FE-93760A088EF4}" type="datetimeFigureOut">
              <a:rPr lang="en-US" smtClean="0"/>
              <a:t>6/25/2020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98EB-79F8-4DF7-ABF5-FFB879D4AB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717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5CC9-857B-48EE-87FE-93760A088EF4}" type="datetimeFigureOut">
              <a:rPr lang="en-US" smtClean="0"/>
              <a:t>6/25/2020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98EB-79F8-4DF7-ABF5-FFB879D4AB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488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5CC9-857B-48EE-87FE-93760A088EF4}" type="datetimeFigureOut">
              <a:rPr lang="en-US" smtClean="0"/>
              <a:t>6/25/2020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98EB-79F8-4DF7-ABF5-FFB879D4AB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644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5CC9-857B-48EE-87FE-93760A088EF4}" type="datetimeFigureOut">
              <a:rPr lang="en-US" smtClean="0"/>
              <a:t>6/25/2020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98EB-79F8-4DF7-ABF5-FFB879D4AB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984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5CC9-857B-48EE-87FE-93760A088EF4}" type="datetimeFigureOut">
              <a:rPr lang="en-US" smtClean="0"/>
              <a:t>6/25/2020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98EB-79F8-4DF7-ABF5-FFB879D4AB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569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5CC9-857B-48EE-87FE-93760A088EF4}" type="datetimeFigureOut">
              <a:rPr lang="en-US" smtClean="0"/>
              <a:t>6/25/2020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98EB-79F8-4DF7-ABF5-FFB879D4AB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5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5CC9-857B-48EE-87FE-93760A088EF4}" type="datetimeFigureOut">
              <a:rPr lang="en-US" smtClean="0"/>
              <a:t>6/25/2020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498EB-79F8-4DF7-ABF5-FFB879D4AB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34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95CC9-857B-48EE-87FE-93760A088EF4}" type="datetimeFigureOut">
              <a:rPr lang="en-US" smtClean="0"/>
              <a:t>6/25/2020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498EB-79F8-4DF7-ABF5-FFB879D4AB4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50006"/>
            <a:ext cx="9144000" cy="81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815" y="6040437"/>
            <a:ext cx="1474787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7934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i="0" kern="1200" baseline="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5" tIns="45718" rIns="91435" bIns="45718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53"/>
            <a:fld id="{55195CC9-857B-48EE-87FE-93760A088E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53"/>
              <a:t>6/25/2020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53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53"/>
            <a:fld id="{80E498EB-79F8-4DF7-ABF5-FFB879D4A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53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50007"/>
            <a:ext cx="9144000" cy="81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816" y="6040438"/>
            <a:ext cx="1474787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611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ctr" defTabSz="914353" rtl="0" eaLnBrk="1" latinLnBrk="0" hangingPunct="1">
        <a:spcBef>
          <a:spcPct val="0"/>
        </a:spcBef>
        <a:buNone/>
        <a:defRPr sz="4400" b="1" i="0" kern="1200" baseline="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882" indent="-342882" algn="l" defTabSz="914353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742912" indent="-285736" algn="l" defTabSz="914353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2942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3pPr>
      <a:lvl4pPr marL="1600118" indent="-228588" algn="l" defTabSz="914353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4pPr>
      <a:lvl5pPr marL="2057295" indent="-228588" algn="l" defTabSz="914353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5pPr>
      <a:lvl6pPr marL="2514471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48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5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1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3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unityactionpartnership.com/hcct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5" Type="http://schemas.openxmlformats.org/officeDocument/2006/relationships/hyperlink" Target="mailto:Awicks@communityactionpartnership.com" TargetMode="External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11575"/>
            <a:ext cx="9144000" cy="3429000"/>
          </a:xfrm>
          <a:prstGeom prst="rect">
            <a:avLst/>
          </a:prstGeom>
          <a:solidFill>
            <a:srgbClr val="00528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3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44958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Human Capacity &amp; Community Transformation</a:t>
            </a:r>
            <a:br>
              <a:rPr lang="en-US" sz="4000" dirty="0">
                <a:solidFill>
                  <a:schemeClr val="bg1"/>
                </a:solidFill>
              </a:rPr>
            </a:br>
            <a:br>
              <a:rPr lang="en-US" sz="4000" dirty="0">
                <a:solidFill>
                  <a:schemeClr val="bg1"/>
                </a:solidFill>
              </a:rPr>
            </a:br>
            <a:r>
              <a:rPr lang="en-US" sz="2800" b="0" dirty="0">
                <a:solidFill>
                  <a:schemeClr val="bg1"/>
                </a:solidFill>
                <a:latin typeface="Calibri Light" panose="020F0302020204030204" pitchFamily="34" charset="0"/>
              </a:rPr>
              <a:t>Community Action in the National Spotlight</a:t>
            </a:r>
            <a:br>
              <a:rPr lang="en-US" sz="4000" b="0" dirty="0">
                <a:solidFill>
                  <a:srgbClr val="C80452"/>
                </a:solidFill>
                <a:latin typeface="Calibri Light" panose="020F0302020204030204" pitchFamily="34" charset="0"/>
              </a:rPr>
            </a:br>
            <a:br>
              <a:rPr lang="en-US" dirty="0"/>
            </a:br>
            <a:endParaRPr lang="en-US" sz="2000" b="0" dirty="0">
              <a:solidFill>
                <a:srgbClr val="C80452"/>
              </a:solidFill>
              <a:latin typeface="Calibri Light" panose="020F03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3831220"/>
            <a:ext cx="4800600" cy="2147549"/>
          </a:xfrm>
        </p:spPr>
        <p:txBody>
          <a:bodyPr>
            <a:normAutofit/>
          </a:bodyPr>
          <a:lstStyle/>
          <a:p>
            <a:pPr algn="l"/>
            <a:r>
              <a:rPr lang="en-US" sz="2200" b="1" dirty="0">
                <a:solidFill>
                  <a:schemeClr val="tx2"/>
                </a:solidFill>
              </a:rPr>
              <a:t>Aaron Wicks, PhD, NCRT, CCAP</a:t>
            </a:r>
          </a:p>
          <a:p>
            <a:pPr algn="l"/>
            <a:r>
              <a:rPr lang="en-US" sz="2200" i="1" dirty="0">
                <a:solidFill>
                  <a:schemeClr val="tx2"/>
                </a:solidFill>
              </a:rPr>
              <a:t>VP Organizational Capacity Building</a:t>
            </a:r>
            <a:br>
              <a:rPr lang="en-US" sz="2200" i="1" dirty="0">
                <a:solidFill>
                  <a:schemeClr val="tx2"/>
                </a:solidFill>
              </a:rPr>
            </a:br>
            <a:r>
              <a:rPr lang="en-US" sz="2200" i="1" dirty="0">
                <a:solidFill>
                  <a:schemeClr val="tx2"/>
                </a:solidFill>
              </a:rPr>
              <a:t>National Community Action Partnership HCCT Center of Excellence</a:t>
            </a:r>
          </a:p>
          <a:p>
            <a:pPr algn="l"/>
            <a:r>
              <a:rPr lang="en-US" sz="2200" b="1" dirty="0">
                <a:solidFill>
                  <a:schemeClr val="tx2"/>
                </a:solidFill>
              </a:rPr>
              <a:t>June 25, 2020</a:t>
            </a:r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682" y="3832958"/>
            <a:ext cx="3581718" cy="1796829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838200" y="2362200"/>
            <a:ext cx="7239000" cy="0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2E210B87-3CBE-4F9F-919C-7E1C538EEEA9}"/>
              </a:ext>
            </a:extLst>
          </p:cNvPr>
          <p:cNvSpPr/>
          <p:nvPr/>
        </p:nvSpPr>
        <p:spPr>
          <a:xfrm rot="19864960">
            <a:off x="2509305" y="3665263"/>
            <a:ext cx="3457478" cy="19497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16600" b="0" cap="none" spc="0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1028" name="Picture 4" descr="Free Spotlight Cliparts, Download Free Clip Art, Free Clip Art on ..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" y="21221"/>
            <a:ext cx="2466216" cy="2340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Free Spotlight Cliparts, Download Free Clip Art, Free Clip Art on ..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6422" y="68733"/>
            <a:ext cx="2466216" cy="2340979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54313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88310-37AB-4646-A4ED-9B5D551C5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043" y="11478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Get Involved!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98D8C-73BD-48E0-8554-0B4C2DA63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043" y="1207625"/>
            <a:ext cx="8229600" cy="4953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HCCT is an opportunity for CAAs to demonstrate our best work</a:t>
            </a:r>
          </a:p>
          <a:p>
            <a:r>
              <a:rPr lang="en-US" dirty="0"/>
              <a:t>Dot your I’s, cross your T’s – if your agency is operating a potential “highlighted initiative”, make sure your agency is </a:t>
            </a:r>
            <a:r>
              <a:rPr lang="en-US" u="sng" dirty="0"/>
              <a:t>ready to share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How we did it</a:t>
            </a:r>
          </a:p>
          <a:p>
            <a:pPr lvl="1"/>
            <a:r>
              <a:rPr lang="en-US" dirty="0"/>
              <a:t>Data/results</a:t>
            </a:r>
          </a:p>
          <a:p>
            <a:r>
              <a:rPr lang="en-US" dirty="0"/>
              <a:t>Identify where your agency is on the Human Services Value Curve. Can HCCT initiatives/capacity-building help you move in the right direction?</a:t>
            </a:r>
          </a:p>
          <a:p>
            <a:r>
              <a:rPr lang="en-US" dirty="0"/>
              <a:t>Contact State Association/RPIC to see how you can participate!</a:t>
            </a:r>
          </a:p>
        </p:txBody>
      </p:sp>
    </p:spTree>
    <p:extLst>
      <p:ext uri="{BB962C8B-B14F-4D97-AF65-F5344CB8AC3E}">
        <p14:creationId xmlns:p14="http://schemas.microsoft.com/office/powerpoint/2010/main" val="1624817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The Center of Excellence (COE)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85379"/>
            <a:ext cx="8229600" cy="221970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000" dirty="0">
                <a:solidFill>
                  <a:schemeClr val="tx2"/>
                </a:solidFill>
              </a:rPr>
              <a:t>The Community Action Partnership is in a co-operative agreement with the Office of Community Services to serve as the HCCT Center of Excellence (COE). As such, the Partnership is working to support the </a:t>
            </a:r>
            <a:r>
              <a:rPr lang="en-US" sz="3000" b="1" i="1" dirty="0">
                <a:solidFill>
                  <a:schemeClr val="tx2"/>
                </a:solidFill>
                <a:hlinkClick r:id="rId3"/>
              </a:rPr>
              <a:t>development of definitions, tools, assessments and other resources</a:t>
            </a:r>
            <a:r>
              <a:rPr lang="en-US" sz="3000" dirty="0">
                <a:solidFill>
                  <a:schemeClr val="tx2"/>
                </a:solidFill>
                <a:hlinkClick r:id="rId3"/>
              </a:rPr>
              <a:t> </a:t>
            </a:r>
            <a:r>
              <a:rPr lang="en-US" sz="3000" dirty="0">
                <a:solidFill>
                  <a:schemeClr val="tx2"/>
                </a:solidFill>
              </a:rPr>
              <a:t>to support RPICs, states and local agencies throughout the HCCT 3-year period.</a:t>
            </a:r>
          </a:p>
          <a:p>
            <a:endParaRPr lang="en-US" dirty="0"/>
          </a:p>
        </p:txBody>
      </p:sp>
      <p:pic>
        <p:nvPicPr>
          <p:cNvPr id="2054" name="Picture 6" descr="huggy-heart-1024-00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730" y="3770677"/>
            <a:ext cx="1984332" cy="1984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64EC69F-A71E-4DAB-B7B6-1ED64316C488}"/>
              </a:ext>
            </a:extLst>
          </p:cNvPr>
          <p:cNvSpPr/>
          <p:nvPr/>
        </p:nvSpPr>
        <p:spPr>
          <a:xfrm>
            <a:off x="2819400" y="4267200"/>
            <a:ext cx="44060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</a:rPr>
              <a:t>Aaron Wicks</a:t>
            </a:r>
          </a:p>
          <a:p>
            <a:r>
              <a:rPr lang="en-US" b="1" dirty="0">
                <a:solidFill>
                  <a:schemeClr val="tx2"/>
                </a:solidFill>
              </a:rPr>
              <a:t>VP, Organizational Capacity Building</a:t>
            </a:r>
          </a:p>
          <a:p>
            <a:r>
              <a:rPr lang="en-US" b="1" dirty="0">
                <a:solidFill>
                  <a:schemeClr val="tx2"/>
                </a:solidFill>
              </a:rPr>
              <a:t>National Community Action Partnership</a:t>
            </a:r>
          </a:p>
          <a:p>
            <a:r>
              <a:rPr lang="en-US" b="1" dirty="0">
                <a:solidFill>
                  <a:schemeClr val="tx2"/>
                </a:solidFill>
              </a:rPr>
              <a:t>(202) 860-1017</a:t>
            </a:r>
          </a:p>
          <a:p>
            <a:r>
              <a:rPr lang="en-US" dirty="0">
                <a:hlinkClick r:id="rId5"/>
              </a:rPr>
              <a:t>Awicks@communityactionpartnership.com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1C94AF-7E82-4D49-9D78-FDC1AF3EC6BE}"/>
              </a:ext>
            </a:extLst>
          </p:cNvPr>
          <p:cNvSpPr/>
          <p:nvPr/>
        </p:nvSpPr>
        <p:spPr>
          <a:xfrm>
            <a:off x="2819400" y="3705084"/>
            <a:ext cx="40857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Contact them at any time!</a:t>
            </a:r>
          </a:p>
        </p:txBody>
      </p:sp>
    </p:spTree>
    <p:extLst>
      <p:ext uri="{BB962C8B-B14F-4D97-AF65-F5344CB8AC3E}">
        <p14:creationId xmlns:p14="http://schemas.microsoft.com/office/powerpoint/2010/main" val="389725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>
            <a:extLst>
              <a:ext uri="{FF2B5EF4-FFF2-40B4-BE49-F238E27FC236}">
                <a16:creationId xmlns:a16="http://schemas.microsoft.com/office/drawing/2014/main" id="{3D6379B6-C079-48E3-A99B-B392FDFB1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altLang="en-US" b="1" dirty="0"/>
              <a:t>Questions?</a:t>
            </a:r>
          </a:p>
        </p:txBody>
      </p:sp>
      <p:pic>
        <p:nvPicPr>
          <p:cNvPr id="3" name="Picture 2" descr="Image result for questions">
            <a:extLst>
              <a:ext uri="{FF2B5EF4-FFF2-40B4-BE49-F238E27FC236}">
                <a16:creationId xmlns:a16="http://schemas.microsoft.com/office/drawing/2014/main" id="{EF7BB740-6EDF-49B4-B7BD-957223D777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1295400"/>
            <a:ext cx="7848600" cy="4664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645" y="152400"/>
            <a:ext cx="8228707" cy="944314"/>
          </a:xfrm>
        </p:spPr>
        <p:txBody>
          <a:bodyPr/>
          <a:lstStyle/>
          <a:p>
            <a:r>
              <a:rPr lang="en-US" altLang="en-US" dirty="0"/>
              <a:t>What is HCCT?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1114D6-47E4-4F7F-B5D7-D2D024A55633}"/>
              </a:ext>
            </a:extLst>
          </p:cNvPr>
          <p:cNvSpPr txBox="1"/>
          <p:nvPr/>
        </p:nvSpPr>
        <p:spPr>
          <a:xfrm>
            <a:off x="457646" y="990600"/>
            <a:ext cx="822870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2"/>
                </a:solidFill>
              </a:rPr>
              <a:t>Human Capacity Community Transformation (HCCT) is a national initiative funded by the US Department of Health and Human Services, Office of Community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2"/>
                </a:solidFill>
              </a:rPr>
              <a:t>3 year timeframe: October 2019 – September 2022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2"/>
                </a:solidFill>
              </a:rPr>
              <a:t>Key stakeholders: RPICs, State Associations, State CSBG offices, National Partners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2"/>
                </a:solidFill>
              </a:rPr>
              <a:t>Meant to be a showcase for Community Action/CSBG</a:t>
            </a:r>
          </a:p>
        </p:txBody>
      </p:sp>
    </p:spTree>
    <p:extLst>
      <p:ext uri="{BB962C8B-B14F-4D97-AF65-F5344CB8AC3E}">
        <p14:creationId xmlns:p14="http://schemas.microsoft.com/office/powerpoint/2010/main" val="2830958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646" y="226873"/>
            <a:ext cx="8228707" cy="944314"/>
          </a:xfrm>
        </p:spPr>
        <p:txBody>
          <a:bodyPr>
            <a:normAutofit/>
          </a:bodyPr>
          <a:lstStyle/>
          <a:p>
            <a:r>
              <a:rPr lang="en-US" altLang="en-US" dirty="0"/>
              <a:t>What is HCCT?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1114D6-47E4-4F7F-B5D7-D2D024A55633}"/>
              </a:ext>
            </a:extLst>
          </p:cNvPr>
          <p:cNvSpPr txBox="1"/>
          <p:nvPr/>
        </p:nvSpPr>
        <p:spPr>
          <a:xfrm>
            <a:off x="446216" y="1171187"/>
            <a:ext cx="854538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HCCT’s goal is to discover </a:t>
            </a:r>
            <a:r>
              <a:rPr lang="en-US" sz="2400" b="1" i="1" dirty="0">
                <a:solidFill>
                  <a:schemeClr val="tx2"/>
                </a:solidFill>
              </a:rPr>
              <a:t>high-impact work </a:t>
            </a:r>
            <a:r>
              <a:rPr lang="en-US" sz="2400" dirty="0">
                <a:solidFill>
                  <a:schemeClr val="tx2"/>
                </a:solidFill>
              </a:rPr>
              <a:t>that Community Action Agencies are doing by identifying and </a:t>
            </a:r>
            <a:r>
              <a:rPr lang="en-US" sz="2400" b="1" dirty="0">
                <a:solidFill>
                  <a:schemeClr val="tx2"/>
                </a:solidFill>
              </a:rPr>
              <a:t>highlighting </a:t>
            </a:r>
            <a:r>
              <a:rPr lang="en-US" sz="2400" dirty="0">
                <a:solidFill>
                  <a:schemeClr val="tx2"/>
                </a:solidFill>
              </a:rPr>
              <a:t>transformative work that strengthens families and builds resilient, supportive communities.</a:t>
            </a:r>
          </a:p>
          <a:p>
            <a:pPr lvl="1"/>
            <a:endParaRPr lang="en-US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By FY2022, the network will be able to demonstrate </a:t>
            </a:r>
            <a:r>
              <a:rPr lang="en-US" sz="2400" b="1" i="1" dirty="0">
                <a:solidFill>
                  <a:schemeClr val="tx2"/>
                </a:solidFill>
              </a:rPr>
              <a:t>over 100</a:t>
            </a:r>
            <a:r>
              <a:rPr lang="en-US" sz="2400" i="1" dirty="0">
                <a:solidFill>
                  <a:schemeClr val="tx2"/>
                </a:solidFill>
              </a:rPr>
              <a:t> </a:t>
            </a:r>
            <a:r>
              <a:rPr lang="en-US" sz="2400" dirty="0">
                <a:solidFill>
                  <a:schemeClr val="tx2"/>
                </a:solidFill>
              </a:rPr>
              <a:t>family-level and community-level strategies </a:t>
            </a:r>
            <a:r>
              <a:rPr lang="en-US" sz="2400" b="1" i="1" dirty="0">
                <a:solidFill>
                  <a:schemeClr val="tx2"/>
                </a:solidFill>
              </a:rPr>
              <a:t>currently used in the network</a:t>
            </a:r>
            <a:r>
              <a:rPr lang="en-US" sz="2400" dirty="0">
                <a:solidFill>
                  <a:schemeClr val="tx2"/>
                </a:solidFill>
              </a:rPr>
              <a:t> that can and are being replicated across the country.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The network will show its potential to transform EVERY community by </a:t>
            </a:r>
            <a:r>
              <a:rPr lang="en-US" sz="2400" b="1" i="1" dirty="0">
                <a:solidFill>
                  <a:schemeClr val="tx2"/>
                </a:solidFill>
              </a:rPr>
              <a:t>building capacity across all agencies</a:t>
            </a:r>
            <a:r>
              <a:rPr lang="en-US" sz="2400" i="1" dirty="0">
                <a:solidFill>
                  <a:schemeClr val="tx2"/>
                </a:solidFill>
              </a:rPr>
              <a:t> </a:t>
            </a:r>
            <a:r>
              <a:rPr lang="en-US" sz="2400" dirty="0">
                <a:solidFill>
                  <a:schemeClr val="tx2"/>
                </a:solidFill>
              </a:rPr>
              <a:t>to adopt these strategies and to develop other innovative and effective strategies.</a:t>
            </a:r>
          </a:p>
        </p:txBody>
      </p:sp>
    </p:spTree>
    <p:extLst>
      <p:ext uri="{BB962C8B-B14F-4D97-AF65-F5344CB8AC3E}">
        <p14:creationId xmlns:p14="http://schemas.microsoft.com/office/powerpoint/2010/main" val="2998057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HCCT values and principles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5110171"/>
              </p:ext>
            </p:extLst>
          </p:nvPr>
        </p:nvGraphicFramePr>
        <p:xfrm>
          <a:off x="457200" y="1295400"/>
          <a:ext cx="8229600" cy="4716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6220">
                <a:tc>
                  <a:txBody>
                    <a:bodyPr/>
                    <a:lstStyle/>
                    <a:p>
                      <a:r>
                        <a:rPr lang="en-US" sz="2800" b="1" dirty="0"/>
                        <a:t>Core Values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Guiding Principles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220">
                <a:tc>
                  <a:txBody>
                    <a:bodyPr/>
                    <a:lstStyle/>
                    <a:p>
                      <a:r>
                        <a:rPr lang="en-US" sz="2400" dirty="0"/>
                        <a:t>Dignity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Sustainable</a:t>
                      </a:r>
                      <a:r>
                        <a:rPr lang="en-US" sz="2400" baseline="0" dirty="0"/>
                        <a:t> independence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220">
                <a:tc>
                  <a:txBody>
                    <a:bodyPr/>
                    <a:lstStyle/>
                    <a:p>
                      <a:r>
                        <a:rPr lang="en-US" sz="2400" dirty="0"/>
                        <a:t>Society/Community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Support employment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6220">
                <a:tc>
                  <a:txBody>
                    <a:bodyPr/>
                    <a:lstStyle/>
                    <a:p>
                      <a:r>
                        <a:rPr lang="en-US" sz="2400" dirty="0"/>
                        <a:t>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Individual empowerment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6220">
                <a:tc>
                  <a:txBody>
                    <a:bodyPr/>
                    <a:lstStyle/>
                    <a:p>
                      <a:r>
                        <a:rPr lang="en-US" sz="2400" dirty="0"/>
                        <a:t>Responsibility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Government as catalyst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6220">
                <a:tc>
                  <a:txBody>
                    <a:bodyPr/>
                    <a:lstStyle/>
                    <a:p>
                      <a:r>
                        <a:rPr lang="en-US" sz="2400" dirty="0"/>
                        <a:t>Impact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Community matters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622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Evidence-based policy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622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Individual/Family-centric design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5847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62000"/>
            <a:ext cx="4038600" cy="4953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4700" b="1" dirty="0">
                <a:solidFill>
                  <a:schemeClr val="tx2"/>
                </a:solidFill>
              </a:rPr>
              <a:t>HCCT </a:t>
            </a:r>
            <a:r>
              <a:rPr lang="en-US" sz="4700" b="1" u="sng" dirty="0">
                <a:solidFill>
                  <a:schemeClr val="tx2"/>
                </a:solidFill>
              </a:rPr>
              <a:t>IS</a:t>
            </a:r>
          </a:p>
          <a:p>
            <a:pPr marL="0" indent="0">
              <a:buNone/>
            </a:pPr>
            <a:endParaRPr lang="en-US" sz="3800" b="1" u="sng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An opportunity to highlight and replicate the outstanding, high-impact work that is being done in the network</a:t>
            </a:r>
          </a:p>
          <a:p>
            <a:r>
              <a:rPr lang="en-US" dirty="0">
                <a:solidFill>
                  <a:schemeClr val="tx2"/>
                </a:solidFill>
              </a:rPr>
              <a:t>A continuation of moving the network from </a:t>
            </a:r>
            <a:r>
              <a:rPr lang="en-US" b="1" dirty="0">
                <a:solidFill>
                  <a:schemeClr val="tx2"/>
                </a:solidFill>
              </a:rPr>
              <a:t>compliance</a:t>
            </a:r>
            <a:r>
              <a:rPr lang="en-US" dirty="0">
                <a:solidFill>
                  <a:schemeClr val="tx2"/>
                </a:solidFill>
              </a:rPr>
              <a:t> to </a:t>
            </a:r>
            <a:r>
              <a:rPr lang="en-US" b="1" dirty="0">
                <a:solidFill>
                  <a:schemeClr val="tx2"/>
                </a:solidFill>
              </a:rPr>
              <a:t>excellence</a:t>
            </a:r>
            <a:r>
              <a:rPr lang="en-US" dirty="0">
                <a:solidFill>
                  <a:schemeClr val="tx2"/>
                </a:solidFill>
              </a:rPr>
              <a:t> in Organizational Standards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038600" cy="4953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4700" b="1" dirty="0">
                <a:solidFill>
                  <a:schemeClr val="tx2"/>
                </a:solidFill>
              </a:rPr>
              <a:t>HCCT </a:t>
            </a:r>
            <a:r>
              <a:rPr lang="en-US" sz="4700" b="1" u="sng" dirty="0">
                <a:solidFill>
                  <a:schemeClr val="tx2"/>
                </a:solidFill>
              </a:rPr>
              <a:t>IS NOT</a:t>
            </a:r>
          </a:p>
          <a:p>
            <a:pPr marL="0" indent="0">
              <a:buNone/>
            </a:pPr>
            <a:endParaRPr lang="en-US" sz="3800" b="1" u="sng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A new reporting or compliance requirement (i.e. it does not </a:t>
            </a:r>
            <a:r>
              <a:rPr lang="en-US" i="1" dirty="0">
                <a:solidFill>
                  <a:schemeClr val="tx2"/>
                </a:solidFill>
              </a:rPr>
              <a:t>necessarily</a:t>
            </a:r>
            <a:r>
              <a:rPr lang="en-US" dirty="0">
                <a:solidFill>
                  <a:schemeClr val="tx2"/>
                </a:solidFill>
              </a:rPr>
              <a:t> relate to Module 3)</a:t>
            </a:r>
          </a:p>
          <a:p>
            <a:r>
              <a:rPr lang="en-US" dirty="0">
                <a:solidFill>
                  <a:schemeClr val="tx2"/>
                </a:solidFill>
              </a:rPr>
              <a:t>A requirement to change what CAA’s are currently doing</a:t>
            </a:r>
          </a:p>
          <a:p>
            <a:r>
              <a:rPr lang="en-US" dirty="0">
                <a:solidFill>
                  <a:schemeClr val="tx2"/>
                </a:solidFill>
              </a:rPr>
              <a:t>A requirement that CAA’s have to develop new community-level initiatives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87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HCCT Focus Areas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198"/>
            <a:ext cx="403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2"/>
                </a:solidFill>
              </a:rPr>
              <a:t>HIGHLIGHT EFFECTIVE INITIATIVES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2"/>
                </a:solidFill>
              </a:rPr>
              <a:t>Identifying initiatives, documenting their impact, dissecting their operation, generating tools and resources to support their replication, developing communications channels to promote them across the network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199"/>
            <a:ext cx="403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2"/>
                </a:solidFill>
              </a:rPr>
              <a:t>BUILD NETWORK CAPACITY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2"/>
                </a:solidFill>
              </a:rPr>
              <a:t>To implement effective services that transform families and communities, agencies have to be well-organized and highly effective. We must not merely meet organizational standards, we must exceed them</a:t>
            </a:r>
          </a:p>
        </p:txBody>
      </p:sp>
    </p:spTree>
    <p:extLst>
      <p:ext uri="{BB962C8B-B14F-4D97-AF65-F5344CB8AC3E}">
        <p14:creationId xmlns:p14="http://schemas.microsoft.com/office/powerpoint/2010/main" val="3151283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09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Combining the HC &amp; 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3025" y="3134815"/>
            <a:ext cx="3505196" cy="18943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2"/>
                </a:solidFill>
              </a:rPr>
              <a:t>Human Capacity</a:t>
            </a:r>
          </a:p>
          <a:p>
            <a:r>
              <a:rPr lang="en-US" sz="2000" dirty="0">
                <a:solidFill>
                  <a:schemeClr val="tx2"/>
                </a:solidFill>
              </a:rPr>
              <a:t>Trauma-informed services</a:t>
            </a:r>
          </a:p>
          <a:p>
            <a:r>
              <a:rPr lang="en-US" sz="2000" dirty="0">
                <a:solidFill>
                  <a:schemeClr val="tx2"/>
                </a:solidFill>
              </a:rPr>
              <a:t>Whole Family Approaches</a:t>
            </a:r>
          </a:p>
          <a:p>
            <a:r>
              <a:rPr lang="en-US" sz="2000" dirty="0">
                <a:solidFill>
                  <a:schemeClr val="tx2"/>
                </a:solidFill>
              </a:rPr>
              <a:t>Equity Strategies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47317"/>
            <a:ext cx="5067298" cy="15874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2"/>
                </a:solidFill>
              </a:rPr>
              <a:t>Community Transformation</a:t>
            </a:r>
          </a:p>
          <a:p>
            <a:r>
              <a:rPr lang="en-US" sz="2000" dirty="0">
                <a:solidFill>
                  <a:schemeClr val="tx2"/>
                </a:solidFill>
              </a:rPr>
              <a:t>Systems change activities</a:t>
            </a:r>
          </a:p>
          <a:p>
            <a:r>
              <a:rPr lang="en-US" sz="2000" dirty="0">
                <a:solidFill>
                  <a:schemeClr val="tx2"/>
                </a:solidFill>
              </a:rPr>
              <a:t>Cross-sector collaboration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E5CECE4-31C2-4DF8-81D0-FEBC05DAAF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5525851"/>
              </p:ext>
            </p:extLst>
          </p:nvPr>
        </p:nvGraphicFramePr>
        <p:xfrm>
          <a:off x="3221281" y="1308102"/>
          <a:ext cx="6379919" cy="47116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Arrow: Up 8">
            <a:extLst>
              <a:ext uri="{FF2B5EF4-FFF2-40B4-BE49-F238E27FC236}">
                <a16:creationId xmlns:a16="http://schemas.microsoft.com/office/drawing/2014/main" id="{36609C2D-4CD4-4855-8904-EA0012726AE5}"/>
              </a:ext>
            </a:extLst>
          </p:cNvPr>
          <p:cNvSpPr/>
          <p:nvPr/>
        </p:nvSpPr>
        <p:spPr>
          <a:xfrm>
            <a:off x="4764051" y="2394559"/>
            <a:ext cx="592383" cy="2471192"/>
          </a:xfrm>
          <a:prstGeom prst="upArrow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Up 9">
            <a:extLst>
              <a:ext uri="{FF2B5EF4-FFF2-40B4-BE49-F238E27FC236}">
                <a16:creationId xmlns:a16="http://schemas.microsoft.com/office/drawing/2014/main" id="{8E2B9F0F-3C53-4399-9DCC-4C864B84368F}"/>
              </a:ext>
            </a:extLst>
          </p:cNvPr>
          <p:cNvSpPr/>
          <p:nvPr/>
        </p:nvSpPr>
        <p:spPr>
          <a:xfrm rot="10800000">
            <a:off x="7696196" y="2394559"/>
            <a:ext cx="592383" cy="2471192"/>
          </a:xfrm>
          <a:prstGeom prst="upArrow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8B4587-83A7-4697-B94C-0A2162618189}"/>
              </a:ext>
            </a:extLst>
          </p:cNvPr>
          <p:cNvSpPr txBox="1"/>
          <p:nvPr/>
        </p:nvSpPr>
        <p:spPr>
          <a:xfrm>
            <a:off x="453025" y="5029200"/>
            <a:ext cx="35051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chemeClr val="tx2"/>
                </a:solidFill>
              </a:rPr>
              <a:t>Help communities </a:t>
            </a:r>
            <a:r>
              <a:rPr lang="en-US" sz="2400" b="1" i="1" dirty="0">
                <a:solidFill>
                  <a:srgbClr val="C80452"/>
                </a:solidFill>
              </a:rPr>
              <a:t>thrive</a:t>
            </a:r>
            <a:r>
              <a:rPr lang="en-US" sz="2400" b="1" i="1" dirty="0">
                <a:solidFill>
                  <a:schemeClr val="tx2"/>
                </a:solidFill>
              </a:rPr>
              <a:t>, not just </a:t>
            </a:r>
            <a:r>
              <a:rPr lang="en-US" sz="2400" b="1" i="1" dirty="0">
                <a:solidFill>
                  <a:srgbClr val="C80452"/>
                </a:solidFill>
              </a:rPr>
              <a:t>survive</a:t>
            </a:r>
            <a:r>
              <a:rPr lang="en-US" sz="2400" b="1" i="1" dirty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26444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1994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Building capacity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8927" y="1117234"/>
            <a:ext cx="2074346" cy="216830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A15C6B6-A2E4-4647-B042-608F8DA8D21C}"/>
              </a:ext>
            </a:extLst>
          </p:cNvPr>
          <p:cNvSpPr txBox="1"/>
          <p:nvPr/>
        </p:nvSpPr>
        <p:spPr>
          <a:xfrm>
            <a:off x="228599" y="3886200"/>
            <a:ext cx="457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Resource development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Partnerships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Community assessment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Strategic Planning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Use of data/analysis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Fiscal management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37FD2A-B554-4E02-83E6-049B3DE5684F}"/>
              </a:ext>
            </a:extLst>
          </p:cNvPr>
          <p:cNvSpPr txBox="1"/>
          <p:nvPr/>
        </p:nvSpPr>
        <p:spPr>
          <a:xfrm>
            <a:off x="718159" y="1346548"/>
            <a:ext cx="51407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chemeClr val="tx2"/>
                </a:solidFill>
              </a:rPr>
              <a:t>Every</a:t>
            </a:r>
            <a:r>
              <a:rPr lang="en-US" sz="2400" dirty="0">
                <a:solidFill>
                  <a:schemeClr val="tx2"/>
                </a:solidFill>
              </a:rPr>
              <a:t> community is entitled to a strong, effective CAA that is advocating </a:t>
            </a:r>
            <a:r>
              <a:rPr lang="en-US" sz="2400" b="1" i="1" dirty="0">
                <a:solidFill>
                  <a:schemeClr val="tx2"/>
                </a:solidFill>
              </a:rPr>
              <a:t>community change </a:t>
            </a:r>
            <a:r>
              <a:rPr lang="en-US" sz="2400" dirty="0">
                <a:solidFill>
                  <a:schemeClr val="tx2"/>
                </a:solidFill>
              </a:rPr>
              <a:t>and providing </a:t>
            </a:r>
            <a:r>
              <a:rPr lang="en-US" sz="2400" b="1" i="1" dirty="0">
                <a:solidFill>
                  <a:schemeClr val="tx2"/>
                </a:solidFill>
              </a:rPr>
              <a:t>transformative services</a:t>
            </a:r>
            <a:r>
              <a:rPr lang="en-US" sz="2400" dirty="0">
                <a:solidFill>
                  <a:schemeClr val="tx2"/>
                </a:solidFill>
              </a:rPr>
              <a:t>. 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999B60-313C-467B-9A96-B820B23E8448}"/>
              </a:ext>
            </a:extLst>
          </p:cNvPr>
          <p:cNvSpPr txBox="1"/>
          <p:nvPr/>
        </p:nvSpPr>
        <p:spPr>
          <a:xfrm>
            <a:off x="649352" y="3269640"/>
            <a:ext cx="41512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</a:rPr>
              <a:t>What will this take?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291F34-BFAD-48F6-A6A9-5C218BC9CA7B}"/>
              </a:ext>
            </a:extLst>
          </p:cNvPr>
          <p:cNvSpPr txBox="1"/>
          <p:nvPr/>
        </p:nvSpPr>
        <p:spPr>
          <a:xfrm>
            <a:off x="4006241" y="3886200"/>
            <a:ext cx="5105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Board governance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Agency leadership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Community engagement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Effective communications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Human resources management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Staff development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707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E Framework: Human Services Value Curv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57851"/>
            <a:ext cx="8522521" cy="5544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Up Arrow 4"/>
          <p:cNvSpPr/>
          <p:nvPr/>
        </p:nvSpPr>
        <p:spPr>
          <a:xfrm>
            <a:off x="294190" y="979284"/>
            <a:ext cx="685800" cy="2122025"/>
          </a:xfrm>
          <a:prstGeom prst="upArrow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/>
          <p:cNvSpPr/>
          <p:nvPr/>
        </p:nvSpPr>
        <p:spPr>
          <a:xfrm>
            <a:off x="3581400" y="3780617"/>
            <a:ext cx="685800" cy="2122025"/>
          </a:xfrm>
          <a:prstGeom prst="upArrow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963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KeywordTaxHTField xmlns="f3224519-96e9-4c87-8119-d41d2237853f">
      <Terms xmlns="http://schemas.microsoft.com/office/infopath/2007/PartnerControls"/>
    </TaxKeywordTaxHTField>
    <Tags xmlns="9e42fce0-7d83-4e1b-be8b-a03056c5261b"/>
    <TaxCatchAll xmlns="f3224519-96e9-4c87-8119-d41d2237853f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35A7A18E6DD489D08644D4832E61F" ma:contentTypeVersion="15" ma:contentTypeDescription="Create a new document." ma:contentTypeScope="" ma:versionID="4ac52acd2ac8cec904d5620d62be0bee">
  <xsd:schema xmlns:xsd="http://www.w3.org/2001/XMLSchema" xmlns:xs="http://www.w3.org/2001/XMLSchema" xmlns:p="http://schemas.microsoft.com/office/2006/metadata/properties" xmlns:ns2="9e42fce0-7d83-4e1b-be8b-a03056c5261b" xmlns:ns3="f3224519-96e9-4c87-8119-d41d2237853f" targetNamespace="http://schemas.microsoft.com/office/2006/metadata/properties" ma:root="true" ma:fieldsID="41f145433cfaa9febb6610109d2d5120" ns2:_="" ns3:_="">
    <xsd:import namespace="9e42fce0-7d83-4e1b-be8b-a03056c5261b"/>
    <xsd:import namespace="f3224519-96e9-4c87-8119-d41d2237853f"/>
    <xsd:element name="properties">
      <xsd:complexType>
        <xsd:sequence>
          <xsd:element name="documentManagement">
            <xsd:complexType>
              <xsd:all>
                <xsd:element ref="ns2:Tags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TaxKeywordTaxHTField" minOccurs="0"/>
                <xsd:element ref="ns3:TaxCatchAll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42fce0-7d83-4e1b-be8b-a03056c5261b" elementFormDefault="qualified">
    <xsd:import namespace="http://schemas.microsoft.com/office/2006/documentManagement/types"/>
    <xsd:import namespace="http://schemas.microsoft.com/office/infopath/2007/PartnerControls"/>
    <xsd:element name="Tags" ma:index="8" nillable="true" ma:displayName="Tags" ma:list="{4cd35ba2-ed30-464b-a194-06837a7bd0c6}" ma:internalName="Tags" ma:showField="LinkTitleNoMenu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24519-96e9-4c87-8119-d41d2237853f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16" nillable="true" ma:taxonomy="true" ma:internalName="TaxKeywordTaxHTField" ma:taxonomyFieldName="TaxKeyword" ma:displayName="Enterprise Keywords" ma:fieldId="{23f27201-bee3-471e-b2e7-b64fd8b7ca38}" ma:taxonomyMulti="true" ma:sspId="dfcbb0d2-3d3e-4b6c-ab8f-b0cad6929b68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7" nillable="true" ma:displayName="Taxonomy Catch All Column" ma:hidden="true" ma:list="{d62113fd-bda5-4be3-9e08-8ecc32391b29}" ma:internalName="TaxCatchAll" ma:showField="CatchAllData" ma:web="f3224519-96e9-4c87-8119-d41d223785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F38F9B-EDEE-454E-AA61-C4068E31A7B9}">
  <ds:schemaRefs>
    <ds:schemaRef ds:uri="http://schemas.microsoft.com/office/2006/metadata/properties"/>
    <ds:schemaRef ds:uri="http://schemas.microsoft.com/office/infopath/2007/PartnerControls"/>
    <ds:schemaRef ds:uri="f3224519-96e9-4c87-8119-d41d2237853f"/>
    <ds:schemaRef ds:uri="9e42fce0-7d83-4e1b-be8b-a03056c5261b"/>
  </ds:schemaRefs>
</ds:datastoreItem>
</file>

<file path=customXml/itemProps2.xml><?xml version="1.0" encoding="utf-8"?>
<ds:datastoreItem xmlns:ds="http://schemas.openxmlformats.org/officeDocument/2006/customXml" ds:itemID="{E740FEC5-84FE-4907-8177-D5778CA3F67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456591-D2E6-4BAF-B7FB-820925A292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42fce0-7d83-4e1b-be8b-a03056c5261b"/>
    <ds:schemaRef ds:uri="f3224519-96e9-4c87-8119-d41d223785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8312</TotalTime>
  <Words>671</Words>
  <Application>Microsoft Office PowerPoint</Application>
  <PresentationFormat>On-screen Show (4:3)</PresentationFormat>
  <Paragraphs>98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1_Office Theme</vt:lpstr>
      <vt:lpstr>Human Capacity &amp; Community Transformation  Community Action in the National Spotlight  </vt:lpstr>
      <vt:lpstr>What is HCCT?</vt:lpstr>
      <vt:lpstr>What is HCCT? </vt:lpstr>
      <vt:lpstr>HCCT values and principles</vt:lpstr>
      <vt:lpstr>PowerPoint Presentation</vt:lpstr>
      <vt:lpstr>HCCT Focus Areas</vt:lpstr>
      <vt:lpstr>Combining the HC &amp; CT</vt:lpstr>
      <vt:lpstr>Building capacity</vt:lpstr>
      <vt:lpstr>PowerPoint Presentation</vt:lpstr>
      <vt:lpstr>Get Involved!</vt:lpstr>
      <vt:lpstr>The Center of Excellence (COE)</vt:lpstr>
      <vt:lpstr>Questions?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Harlow</dc:creator>
  <cp:lastModifiedBy>Andrea Olson</cp:lastModifiedBy>
  <cp:revision>290</cp:revision>
  <cp:lastPrinted>2015-05-05T16:29:19Z</cp:lastPrinted>
  <dcterms:created xsi:type="dcterms:W3CDTF">2012-04-02T14:37:36Z</dcterms:created>
  <dcterms:modified xsi:type="dcterms:W3CDTF">2020-06-25T17:51:54Z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0x010100C2435A7A18E6DD489D08644D4832E61F</vt:lpwstr>
  </property>
  <property fmtid="{D5CDD505-2E9C-101B-9397-08002B2CF9AE}" pid="3" name="TaxKeyword">
    <vt:lpwstr/>
  </property>
</Properties>
</file>