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93" r:id="rId2"/>
    <p:sldMasterId id="2147483805" r:id="rId3"/>
  </p:sldMasterIdLst>
  <p:notesMasterIdLst>
    <p:notesMasterId r:id="rId49"/>
  </p:notesMasterIdLst>
  <p:handoutMasterIdLst>
    <p:handoutMasterId r:id="rId50"/>
  </p:handoutMasterIdLst>
  <p:sldIdLst>
    <p:sldId id="1567" r:id="rId4"/>
    <p:sldId id="1010" r:id="rId5"/>
    <p:sldId id="1009" r:id="rId6"/>
    <p:sldId id="608" r:id="rId7"/>
    <p:sldId id="1574" r:id="rId8"/>
    <p:sldId id="1410" r:id="rId9"/>
    <p:sldId id="1489" r:id="rId10"/>
    <p:sldId id="1575" r:id="rId11"/>
    <p:sldId id="1411" r:id="rId12"/>
    <p:sldId id="1403" r:id="rId13"/>
    <p:sldId id="1400" r:id="rId14"/>
    <p:sldId id="1490" r:id="rId15"/>
    <p:sldId id="1454" r:id="rId16"/>
    <p:sldId id="1491" r:id="rId17"/>
    <p:sldId id="1493" r:id="rId18"/>
    <p:sldId id="1487" r:id="rId19"/>
    <p:sldId id="1566" r:id="rId20"/>
    <p:sldId id="1494" r:id="rId21"/>
    <p:sldId id="1495" r:id="rId22"/>
    <p:sldId id="1496" r:id="rId23"/>
    <p:sldId id="1384" r:id="rId24"/>
    <p:sldId id="1497" r:id="rId25"/>
    <p:sldId id="1498" r:id="rId26"/>
    <p:sldId id="1499" r:id="rId27"/>
    <p:sldId id="1569" r:id="rId28"/>
    <p:sldId id="1570" r:id="rId29"/>
    <p:sldId id="1075" r:id="rId30"/>
    <p:sldId id="1572" r:id="rId31"/>
    <p:sldId id="1404" r:id="rId32"/>
    <p:sldId id="1573" r:id="rId33"/>
    <p:sldId id="1501" r:id="rId34"/>
    <p:sldId id="1077" r:id="rId35"/>
    <p:sldId id="480" r:id="rId36"/>
    <p:sldId id="1464" r:id="rId37"/>
    <p:sldId id="1037" r:id="rId38"/>
    <p:sldId id="1038" r:id="rId39"/>
    <p:sldId id="1039" r:id="rId40"/>
    <p:sldId id="1510" r:id="rId41"/>
    <p:sldId id="1092" r:id="rId42"/>
    <p:sldId id="1470" r:id="rId43"/>
    <p:sldId id="1449" r:id="rId44"/>
    <p:sldId id="1452" r:id="rId45"/>
    <p:sldId id="453" r:id="rId46"/>
    <p:sldId id="454" r:id="rId47"/>
    <p:sldId id="1568"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fney Marley" initials="TM" lastIdx="1" clrIdx="0">
    <p:extLst>
      <p:ext uri="{19B8F6BF-5375-455C-9EA6-DF929625EA0E}">
        <p15:presenceInfo xmlns:p15="http://schemas.microsoft.com/office/powerpoint/2012/main" userId="e4e970254c1fe1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B8083A"/>
    <a:srgbClr val="FFE7F1"/>
    <a:srgbClr val="F8F8F8"/>
    <a:srgbClr val="062060"/>
    <a:srgbClr val="E8F4F8"/>
    <a:srgbClr val="002060"/>
    <a:srgbClr val="000000"/>
    <a:srgbClr val="20C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23" autoAdjust="0"/>
    <p:restoredTop sz="86249" autoAdjust="0"/>
  </p:normalViewPr>
  <p:slideViewPr>
    <p:cSldViewPr>
      <p:cViewPr varScale="1">
        <p:scale>
          <a:sx n="91" d="100"/>
          <a:sy n="91" d="100"/>
        </p:scale>
        <p:origin x="652" y="48"/>
      </p:cViewPr>
      <p:guideLst>
        <p:guide orient="horz" pos="2160"/>
        <p:guide pos="2880"/>
      </p:guideLst>
    </p:cSldViewPr>
  </p:slideViewPr>
  <p:outlineViewPr>
    <p:cViewPr>
      <p:scale>
        <a:sx n="33" d="100"/>
        <a:sy n="33" d="100"/>
      </p:scale>
      <p:origin x="0" y="-18470"/>
    </p:cViewPr>
  </p:outlineViewPr>
  <p:notesTextViewPr>
    <p:cViewPr>
      <p:scale>
        <a:sx n="1" d="1"/>
        <a:sy n="1" d="1"/>
      </p:scale>
      <p:origin x="0" y="0"/>
    </p:cViewPr>
  </p:notesTextViewPr>
  <p:sorterViewPr>
    <p:cViewPr>
      <p:scale>
        <a:sx n="150" d="100"/>
        <a:sy n="150" d="100"/>
      </p:scale>
      <p:origin x="0" y="1536"/>
    </p:cViewPr>
  </p:sorterViewPr>
  <p:notesViewPr>
    <p:cSldViewPr>
      <p:cViewPr varScale="1">
        <p:scale>
          <a:sx n="79" d="100"/>
          <a:sy n="79" d="100"/>
        </p:scale>
        <p:origin x="187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01T07:43:55.135"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CDE87-9662-42E2-933D-594E4013967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83F5ACFC-0CB7-4E3F-B059-051004F4EE5D}">
      <dgm:prSet phldrT="[Text]"/>
      <dgm:spPr/>
      <dgm:t>
        <a:bodyPr/>
        <a:lstStyle/>
        <a:p>
          <a:r>
            <a:rPr lang="en-US" b="1" dirty="0">
              <a:solidFill>
                <a:schemeClr val="bg1"/>
              </a:solidFill>
            </a:rPr>
            <a:t>Service Integration</a:t>
          </a:r>
        </a:p>
      </dgm:t>
    </dgm:pt>
    <dgm:pt modelId="{7D46B998-F11A-425E-8721-EDEEC11DE510}" type="parTrans" cxnId="{5EFE3657-A7E6-47C3-8F5A-1BD53EC618AA}">
      <dgm:prSet/>
      <dgm:spPr/>
      <dgm:t>
        <a:bodyPr/>
        <a:lstStyle/>
        <a:p>
          <a:endParaRPr lang="en-US"/>
        </a:p>
      </dgm:t>
    </dgm:pt>
    <dgm:pt modelId="{2F84E118-0A1A-4D76-87A5-4ECC7CEDD2AF}" type="sibTrans" cxnId="{5EFE3657-A7E6-47C3-8F5A-1BD53EC618AA}">
      <dgm:prSet/>
      <dgm:spPr/>
      <dgm:t>
        <a:bodyPr/>
        <a:lstStyle/>
        <a:p>
          <a:endParaRPr lang="en-US"/>
        </a:p>
      </dgm:t>
    </dgm:pt>
    <dgm:pt modelId="{5A287E6C-599A-4E31-982F-7C840E235AB6}">
      <dgm:prSet phldrT="[Text]"/>
      <dgm:spPr/>
      <dgm:t>
        <a:bodyPr/>
        <a:lstStyle/>
        <a:p>
          <a:r>
            <a:rPr lang="en-US" b="1" dirty="0">
              <a:solidFill>
                <a:schemeClr val="bg1"/>
              </a:solidFill>
            </a:rPr>
            <a:t>2Gen</a:t>
          </a:r>
        </a:p>
      </dgm:t>
    </dgm:pt>
    <dgm:pt modelId="{1E334C47-F6F7-4560-B567-745D1902B195}" type="parTrans" cxnId="{36CD7501-94B7-4BA8-8940-74DCD4CA908E}">
      <dgm:prSet/>
      <dgm:spPr/>
      <dgm:t>
        <a:bodyPr/>
        <a:lstStyle/>
        <a:p>
          <a:endParaRPr lang="en-US"/>
        </a:p>
      </dgm:t>
    </dgm:pt>
    <dgm:pt modelId="{5B98F828-4D68-4C7E-904F-C8941E4CB43F}" type="sibTrans" cxnId="{36CD7501-94B7-4BA8-8940-74DCD4CA908E}">
      <dgm:prSet/>
      <dgm:spPr/>
      <dgm:t>
        <a:bodyPr/>
        <a:lstStyle/>
        <a:p>
          <a:endParaRPr lang="en-US"/>
        </a:p>
      </dgm:t>
    </dgm:pt>
    <dgm:pt modelId="{E7F4E4E3-25B7-4635-B90D-5BD2116D2C6F}">
      <dgm:prSet phldrT="[Text]" custRadScaleRad="67326" custRadScaleInc="29263"/>
      <dgm:spPr/>
      <dgm:t>
        <a:bodyPr/>
        <a:lstStyle/>
        <a:p>
          <a:endParaRPr lang="en-US"/>
        </a:p>
      </dgm:t>
    </dgm:pt>
    <dgm:pt modelId="{88ADDAB1-5FF3-4B40-A428-4CFA083231FF}" type="parTrans" cxnId="{EB8828DE-2282-44ED-903B-0E39C08EA3A5}">
      <dgm:prSet/>
      <dgm:spPr/>
      <dgm:t>
        <a:bodyPr/>
        <a:lstStyle/>
        <a:p>
          <a:endParaRPr lang="en-US"/>
        </a:p>
      </dgm:t>
    </dgm:pt>
    <dgm:pt modelId="{ECB88B28-CA80-4938-B74D-322831117A02}" type="sibTrans" cxnId="{EB8828DE-2282-44ED-903B-0E39C08EA3A5}">
      <dgm:prSet/>
      <dgm:spPr/>
      <dgm:t>
        <a:bodyPr/>
        <a:lstStyle/>
        <a:p>
          <a:endParaRPr lang="en-US"/>
        </a:p>
      </dgm:t>
    </dgm:pt>
    <dgm:pt modelId="{AD44F229-5923-449A-89E7-E53FA80C4E66}">
      <dgm:prSet phldrT="[Text]" custRadScaleRad="67326" custRadScaleInc="29263"/>
      <dgm:spPr/>
      <dgm:t>
        <a:bodyPr/>
        <a:lstStyle/>
        <a:p>
          <a:endParaRPr lang="en-US"/>
        </a:p>
      </dgm:t>
    </dgm:pt>
    <dgm:pt modelId="{2EA4CD50-D86A-4D50-91AE-ABCA4B477EE5}" type="parTrans" cxnId="{455573CA-3D2E-43EA-BCB1-0B1CBBFD3015}">
      <dgm:prSet/>
      <dgm:spPr/>
      <dgm:t>
        <a:bodyPr/>
        <a:lstStyle/>
        <a:p>
          <a:endParaRPr lang="en-US"/>
        </a:p>
      </dgm:t>
    </dgm:pt>
    <dgm:pt modelId="{45298B4A-E26E-4788-A303-510EFF5C8128}" type="sibTrans" cxnId="{455573CA-3D2E-43EA-BCB1-0B1CBBFD3015}">
      <dgm:prSet/>
      <dgm:spPr/>
      <dgm:t>
        <a:bodyPr/>
        <a:lstStyle/>
        <a:p>
          <a:endParaRPr lang="en-US"/>
        </a:p>
      </dgm:t>
    </dgm:pt>
    <dgm:pt modelId="{80E9BC19-3AB5-4F35-96CC-D4372E343222}">
      <dgm:prSet phldrT="[Text]" custRadScaleRad="67326" custRadScaleInc="29263"/>
      <dgm:spPr/>
      <dgm:t>
        <a:bodyPr/>
        <a:lstStyle/>
        <a:p>
          <a:endParaRPr lang="en-US"/>
        </a:p>
      </dgm:t>
    </dgm:pt>
    <dgm:pt modelId="{D3E04E7D-25A9-478F-B998-49759D92009A}" type="parTrans" cxnId="{12781CE4-335A-445E-969F-0533E2959A68}">
      <dgm:prSet/>
      <dgm:spPr/>
      <dgm:t>
        <a:bodyPr/>
        <a:lstStyle/>
        <a:p>
          <a:endParaRPr lang="en-US"/>
        </a:p>
      </dgm:t>
    </dgm:pt>
    <dgm:pt modelId="{6138D4CC-4FE5-4D5C-B003-845AA10B7097}" type="sibTrans" cxnId="{12781CE4-335A-445E-969F-0533E2959A68}">
      <dgm:prSet/>
      <dgm:spPr/>
      <dgm:t>
        <a:bodyPr/>
        <a:lstStyle/>
        <a:p>
          <a:endParaRPr lang="en-US"/>
        </a:p>
      </dgm:t>
    </dgm:pt>
    <dgm:pt modelId="{98ED66C1-EC6E-4C54-B2BB-D6D227573647}">
      <dgm:prSet/>
      <dgm:spPr/>
      <dgm:t>
        <a:bodyPr/>
        <a:lstStyle/>
        <a:p>
          <a:r>
            <a:rPr lang="en-US" b="1" dirty="0">
              <a:solidFill>
                <a:schemeClr val="bg1"/>
              </a:solidFill>
            </a:rPr>
            <a:t>Prisoner Reentry</a:t>
          </a:r>
        </a:p>
      </dgm:t>
    </dgm:pt>
    <dgm:pt modelId="{667BC6BC-95F8-444D-A9CC-1D66BB0B4EF3}" type="parTrans" cxnId="{A6E9678D-99FC-4024-BBA1-5BCBF260C793}">
      <dgm:prSet/>
      <dgm:spPr/>
      <dgm:t>
        <a:bodyPr/>
        <a:lstStyle/>
        <a:p>
          <a:endParaRPr lang="en-US"/>
        </a:p>
      </dgm:t>
    </dgm:pt>
    <dgm:pt modelId="{19C94D03-FF6B-4A96-8569-47E76A8C7535}" type="sibTrans" cxnId="{A6E9678D-99FC-4024-BBA1-5BCBF260C793}">
      <dgm:prSet/>
      <dgm:spPr/>
      <dgm:t>
        <a:bodyPr/>
        <a:lstStyle/>
        <a:p>
          <a:endParaRPr lang="en-US"/>
        </a:p>
      </dgm:t>
    </dgm:pt>
    <dgm:pt modelId="{2CB5F9E4-71BF-4ABE-AD6D-05BF9BCCAB01}" type="pres">
      <dgm:prSet presAssocID="{8DACDE87-9662-42E2-933D-594E4013967D}" presName="composite" presStyleCnt="0">
        <dgm:presLayoutVars>
          <dgm:chMax val="1"/>
          <dgm:dir/>
          <dgm:resizeHandles val="exact"/>
        </dgm:presLayoutVars>
      </dgm:prSet>
      <dgm:spPr/>
    </dgm:pt>
    <dgm:pt modelId="{96A8E870-AC5F-45C7-94D1-56C8A0D7D8FD}" type="pres">
      <dgm:prSet presAssocID="{8DACDE87-9662-42E2-933D-594E4013967D}" presName="radial" presStyleCnt="0">
        <dgm:presLayoutVars>
          <dgm:animLvl val="ctr"/>
        </dgm:presLayoutVars>
      </dgm:prSet>
      <dgm:spPr/>
    </dgm:pt>
    <dgm:pt modelId="{73CF1458-3CEA-45BD-A8A3-0FC2302FEB0E}" type="pres">
      <dgm:prSet presAssocID="{83F5ACFC-0CB7-4E3F-B059-051004F4EE5D}" presName="centerShape" presStyleLbl="vennNode1" presStyleIdx="0" presStyleCnt="3" custScaleX="126686" custScaleY="132061" custLinFactNeighborY="-2199"/>
      <dgm:spPr/>
    </dgm:pt>
    <dgm:pt modelId="{B4BCC3C2-9DC7-4F5D-A64F-CC27CAA3CD37}" type="pres">
      <dgm:prSet presAssocID="{5A287E6C-599A-4E31-982F-7C840E235AB6}" presName="node" presStyleLbl="vennNode1" presStyleIdx="1" presStyleCnt="3" custRadScaleRad="95291" custRadScaleInc="16692">
        <dgm:presLayoutVars>
          <dgm:bulletEnabled val="1"/>
        </dgm:presLayoutVars>
      </dgm:prSet>
      <dgm:spPr/>
    </dgm:pt>
    <dgm:pt modelId="{8C05A4A4-9632-4980-8E91-E60CEB93FA5F}" type="pres">
      <dgm:prSet presAssocID="{98ED66C1-EC6E-4C54-B2BB-D6D227573647}" presName="node" presStyleLbl="vennNode1" presStyleIdx="2" presStyleCnt="3" custRadScaleRad="89293" custRadScaleInc="-5403">
        <dgm:presLayoutVars>
          <dgm:bulletEnabled val="1"/>
        </dgm:presLayoutVars>
      </dgm:prSet>
      <dgm:spPr/>
    </dgm:pt>
  </dgm:ptLst>
  <dgm:cxnLst>
    <dgm:cxn modelId="{36CD7501-94B7-4BA8-8940-74DCD4CA908E}" srcId="{83F5ACFC-0CB7-4E3F-B059-051004F4EE5D}" destId="{5A287E6C-599A-4E31-982F-7C840E235AB6}" srcOrd="0" destOrd="0" parTransId="{1E334C47-F6F7-4560-B567-745D1902B195}" sibTransId="{5B98F828-4D68-4C7E-904F-C8941E4CB43F}"/>
    <dgm:cxn modelId="{DDA79543-5BE2-4386-A333-B88C74EE35D9}" type="presOf" srcId="{83F5ACFC-0CB7-4E3F-B059-051004F4EE5D}" destId="{73CF1458-3CEA-45BD-A8A3-0FC2302FEB0E}" srcOrd="0" destOrd="0" presId="urn:microsoft.com/office/officeart/2005/8/layout/radial3"/>
    <dgm:cxn modelId="{5EFE3657-A7E6-47C3-8F5A-1BD53EC618AA}" srcId="{8DACDE87-9662-42E2-933D-594E4013967D}" destId="{83F5ACFC-0CB7-4E3F-B059-051004F4EE5D}" srcOrd="0" destOrd="0" parTransId="{7D46B998-F11A-425E-8721-EDEEC11DE510}" sibTransId="{2F84E118-0A1A-4D76-87A5-4ECC7CEDD2AF}"/>
    <dgm:cxn modelId="{A6E9678D-99FC-4024-BBA1-5BCBF260C793}" srcId="{83F5ACFC-0CB7-4E3F-B059-051004F4EE5D}" destId="{98ED66C1-EC6E-4C54-B2BB-D6D227573647}" srcOrd="1" destOrd="0" parTransId="{667BC6BC-95F8-444D-A9CC-1D66BB0B4EF3}" sibTransId="{19C94D03-FF6B-4A96-8569-47E76A8C7535}"/>
    <dgm:cxn modelId="{1BA6F5A1-BF94-4D3F-A0C1-20C108A4DE50}" type="presOf" srcId="{98ED66C1-EC6E-4C54-B2BB-D6D227573647}" destId="{8C05A4A4-9632-4980-8E91-E60CEB93FA5F}" srcOrd="0" destOrd="0" presId="urn:microsoft.com/office/officeart/2005/8/layout/radial3"/>
    <dgm:cxn modelId="{6F050DC6-0701-487B-BE0A-0179DEB59B84}" type="presOf" srcId="{5A287E6C-599A-4E31-982F-7C840E235AB6}" destId="{B4BCC3C2-9DC7-4F5D-A64F-CC27CAA3CD37}" srcOrd="0" destOrd="0" presId="urn:microsoft.com/office/officeart/2005/8/layout/radial3"/>
    <dgm:cxn modelId="{455573CA-3D2E-43EA-BCB1-0B1CBBFD3015}" srcId="{8DACDE87-9662-42E2-933D-594E4013967D}" destId="{AD44F229-5923-449A-89E7-E53FA80C4E66}" srcOrd="3" destOrd="0" parTransId="{2EA4CD50-D86A-4D50-91AE-ABCA4B477EE5}" sibTransId="{45298B4A-E26E-4788-A303-510EFF5C8128}"/>
    <dgm:cxn modelId="{AF2431DB-DFFC-4766-B542-A55A3D26A6D7}" type="presOf" srcId="{8DACDE87-9662-42E2-933D-594E4013967D}" destId="{2CB5F9E4-71BF-4ABE-AD6D-05BF9BCCAB01}" srcOrd="0" destOrd="0" presId="urn:microsoft.com/office/officeart/2005/8/layout/radial3"/>
    <dgm:cxn modelId="{EB8828DE-2282-44ED-903B-0E39C08EA3A5}" srcId="{8DACDE87-9662-42E2-933D-594E4013967D}" destId="{E7F4E4E3-25B7-4635-B90D-5BD2116D2C6F}" srcOrd="2" destOrd="0" parTransId="{88ADDAB1-5FF3-4B40-A428-4CFA083231FF}" sibTransId="{ECB88B28-CA80-4938-B74D-322831117A02}"/>
    <dgm:cxn modelId="{12781CE4-335A-445E-969F-0533E2959A68}" srcId="{8DACDE87-9662-42E2-933D-594E4013967D}" destId="{80E9BC19-3AB5-4F35-96CC-D4372E343222}" srcOrd="1" destOrd="0" parTransId="{D3E04E7D-25A9-478F-B998-49759D92009A}" sibTransId="{6138D4CC-4FE5-4D5C-B003-845AA10B7097}"/>
    <dgm:cxn modelId="{CED6B56B-0B16-4E27-8808-19037BD63903}" type="presParOf" srcId="{2CB5F9E4-71BF-4ABE-AD6D-05BF9BCCAB01}" destId="{96A8E870-AC5F-45C7-94D1-56C8A0D7D8FD}" srcOrd="0" destOrd="0" presId="urn:microsoft.com/office/officeart/2005/8/layout/radial3"/>
    <dgm:cxn modelId="{AB3541D5-363A-49F2-8BAB-56CAED296F85}" type="presParOf" srcId="{96A8E870-AC5F-45C7-94D1-56C8A0D7D8FD}" destId="{73CF1458-3CEA-45BD-A8A3-0FC2302FEB0E}" srcOrd="0" destOrd="0" presId="urn:microsoft.com/office/officeart/2005/8/layout/radial3"/>
    <dgm:cxn modelId="{2FB7816D-98DC-4481-A6F1-DF26B2AEC6AC}" type="presParOf" srcId="{96A8E870-AC5F-45C7-94D1-56C8A0D7D8FD}" destId="{B4BCC3C2-9DC7-4F5D-A64F-CC27CAA3CD37}" srcOrd="1" destOrd="0" presId="urn:microsoft.com/office/officeart/2005/8/layout/radial3"/>
    <dgm:cxn modelId="{0EBCED44-EB80-43A9-A915-5C0806D8300E}" type="presParOf" srcId="{96A8E870-AC5F-45C7-94D1-56C8A0D7D8FD}" destId="{8C05A4A4-9632-4980-8E91-E60CEB93FA5F}" srcOrd="2"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0A4392-B560-4A43-8DCA-130D07B33436}"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36DA5312-1509-4424-BBA0-BD81B7EE6752}">
      <dgm:prSet phldrT="[Text]"/>
      <dgm:spPr>
        <a:solidFill>
          <a:srgbClr val="C80452"/>
        </a:solidFill>
      </dgm:spPr>
      <dgm:t>
        <a:bodyPr/>
        <a:lstStyle/>
        <a:p>
          <a:r>
            <a:rPr lang="en-US" b="1" dirty="0"/>
            <a:t>Whole Family Approach Building Blocks</a:t>
          </a:r>
        </a:p>
        <a:p>
          <a:endParaRPr lang="en-US" b="1" dirty="0"/>
        </a:p>
      </dgm:t>
    </dgm:pt>
    <dgm:pt modelId="{69FA6FB6-0EED-4044-B615-C1A2A54D51C4}" type="parTrans" cxnId="{8C1A073E-63C2-41AA-B40F-493E82C53B19}">
      <dgm:prSet/>
      <dgm:spPr/>
      <dgm:t>
        <a:bodyPr/>
        <a:lstStyle/>
        <a:p>
          <a:endParaRPr lang="en-US"/>
        </a:p>
      </dgm:t>
    </dgm:pt>
    <dgm:pt modelId="{D2784288-B920-426A-9467-E2DEBD7D6329}" type="sibTrans" cxnId="{8C1A073E-63C2-41AA-B40F-493E82C53B19}">
      <dgm:prSet/>
      <dgm:spPr/>
      <dgm:t>
        <a:bodyPr/>
        <a:lstStyle/>
        <a:p>
          <a:endParaRPr lang="en-US"/>
        </a:p>
      </dgm:t>
    </dgm:pt>
    <dgm:pt modelId="{10B44B72-6131-4726-B6EF-432559904F4E}">
      <dgm:prSet phldrT="[Text]" custT="1"/>
      <dgm:spPr>
        <a:solidFill>
          <a:srgbClr val="871E2E"/>
        </a:solidFill>
      </dgm:spPr>
      <dgm:t>
        <a:bodyPr/>
        <a:lstStyle/>
        <a:p>
          <a:r>
            <a:rPr lang="en-US" sz="1100" b="1" dirty="0"/>
            <a:t>Securing Funding and Other Resources</a:t>
          </a:r>
        </a:p>
        <a:p>
          <a:endParaRPr lang="en-US" sz="1050" b="1" dirty="0"/>
        </a:p>
      </dgm:t>
    </dgm:pt>
    <dgm:pt modelId="{E40B7EB7-3616-4D08-B364-9613BC9EF075}" type="parTrans" cxnId="{4C5BB579-FC4B-40A8-9DD2-42667DC7307B}">
      <dgm:prSet/>
      <dgm:spPr/>
      <dgm:t>
        <a:bodyPr/>
        <a:lstStyle/>
        <a:p>
          <a:endParaRPr lang="en-US"/>
        </a:p>
      </dgm:t>
    </dgm:pt>
    <dgm:pt modelId="{0E41DBAB-0BFD-4314-918A-787D0A844611}" type="sibTrans" cxnId="{4C5BB579-FC4B-40A8-9DD2-42667DC7307B}">
      <dgm:prSet/>
      <dgm:spPr/>
      <dgm:t>
        <a:bodyPr/>
        <a:lstStyle/>
        <a:p>
          <a:endParaRPr lang="en-US"/>
        </a:p>
      </dgm:t>
    </dgm:pt>
    <dgm:pt modelId="{487B90EB-5016-42AF-A5C5-E6341C33D670}">
      <dgm:prSet phldrT="[Text]" custT="1"/>
      <dgm:spPr>
        <a:solidFill>
          <a:srgbClr val="005288"/>
        </a:solidFill>
      </dgm:spPr>
      <dgm:t>
        <a:bodyPr/>
        <a:lstStyle/>
        <a:p>
          <a:endParaRPr lang="en-US" sz="900" dirty="0"/>
        </a:p>
        <a:p>
          <a:endParaRPr lang="en-US" sz="900" dirty="0"/>
        </a:p>
        <a:p>
          <a:r>
            <a:rPr lang="en-US" sz="1200" b="1" dirty="0"/>
            <a:t>Building and Using Leadership</a:t>
          </a:r>
        </a:p>
      </dgm:t>
    </dgm:pt>
    <dgm:pt modelId="{6A27EE01-B29A-4AC5-9151-7C8EC415B4BC}" type="parTrans" cxnId="{8D09BAE6-7570-4DD4-BB14-40A3D6242A17}">
      <dgm:prSet/>
      <dgm:spPr/>
      <dgm:t>
        <a:bodyPr/>
        <a:lstStyle/>
        <a:p>
          <a:endParaRPr lang="en-US"/>
        </a:p>
      </dgm:t>
    </dgm:pt>
    <dgm:pt modelId="{D564C421-84E7-44A6-9715-EC4DAB441466}" type="sibTrans" cxnId="{8D09BAE6-7570-4DD4-BB14-40A3D6242A17}">
      <dgm:prSet/>
      <dgm:spPr/>
      <dgm:t>
        <a:bodyPr/>
        <a:lstStyle/>
        <a:p>
          <a:endParaRPr lang="en-US"/>
        </a:p>
      </dgm:t>
    </dgm:pt>
    <dgm:pt modelId="{0342CD3A-7A31-4E0C-8425-C5D087EBEDDC}">
      <dgm:prSet phldrT="[Text]" custT="1"/>
      <dgm:spPr>
        <a:solidFill>
          <a:srgbClr val="FC68A4"/>
        </a:solidFill>
      </dgm:spPr>
      <dgm:t>
        <a:bodyPr/>
        <a:lstStyle/>
        <a:p>
          <a:r>
            <a:rPr lang="en-US" sz="1100" b="1" dirty="0"/>
            <a:t>Engaging Family Voices</a:t>
          </a:r>
        </a:p>
        <a:p>
          <a:endParaRPr lang="en-US" sz="1050" b="1" dirty="0"/>
        </a:p>
      </dgm:t>
    </dgm:pt>
    <dgm:pt modelId="{57653B6C-041A-47BF-A066-6EADA742777F}" type="parTrans" cxnId="{CA929FE0-1A83-4CDF-8904-830455885374}">
      <dgm:prSet/>
      <dgm:spPr/>
      <dgm:t>
        <a:bodyPr/>
        <a:lstStyle/>
        <a:p>
          <a:endParaRPr lang="en-US"/>
        </a:p>
      </dgm:t>
    </dgm:pt>
    <dgm:pt modelId="{87FAFFAC-1CD2-4FF4-8C91-9D1427D53143}" type="sibTrans" cxnId="{CA929FE0-1A83-4CDF-8904-830455885374}">
      <dgm:prSet/>
      <dgm:spPr/>
      <dgm:t>
        <a:bodyPr/>
        <a:lstStyle/>
        <a:p>
          <a:endParaRPr lang="en-US"/>
        </a:p>
      </dgm:t>
    </dgm:pt>
    <dgm:pt modelId="{BD902A49-DEA1-49A3-9ABE-390E33F5298F}">
      <dgm:prSet custT="1"/>
      <dgm:spPr>
        <a:solidFill>
          <a:srgbClr val="72993C"/>
        </a:solidFill>
      </dgm:spPr>
      <dgm:t>
        <a:bodyPr/>
        <a:lstStyle/>
        <a:p>
          <a:r>
            <a:rPr lang="en-US" sz="1100" b="1" dirty="0"/>
            <a:t>Attending to Organizational Culture and Systems</a:t>
          </a:r>
        </a:p>
        <a:p>
          <a:endParaRPr lang="en-US" sz="1000" b="1" dirty="0"/>
        </a:p>
      </dgm:t>
    </dgm:pt>
    <dgm:pt modelId="{CC64A196-95D8-40FC-8A2E-1C4AB9343551}" type="parTrans" cxnId="{5202B5E0-9680-4C11-9142-E98FEF1F4D5E}">
      <dgm:prSet/>
      <dgm:spPr/>
      <dgm:t>
        <a:bodyPr/>
        <a:lstStyle/>
        <a:p>
          <a:endParaRPr lang="en-US"/>
        </a:p>
      </dgm:t>
    </dgm:pt>
    <dgm:pt modelId="{EDCF8F1F-8A13-44F7-B2B8-63E797CEE776}" type="sibTrans" cxnId="{5202B5E0-9680-4C11-9142-E98FEF1F4D5E}">
      <dgm:prSet/>
      <dgm:spPr/>
      <dgm:t>
        <a:bodyPr/>
        <a:lstStyle/>
        <a:p>
          <a:endParaRPr lang="en-US"/>
        </a:p>
      </dgm:t>
    </dgm:pt>
    <dgm:pt modelId="{8BD09206-8B33-4A15-9056-BD31FCF95D40}">
      <dgm:prSet custT="1"/>
      <dgm:spPr/>
      <dgm:t>
        <a:bodyPr/>
        <a:lstStyle/>
        <a:p>
          <a:endParaRPr lang="en-US" sz="900" b="1" dirty="0"/>
        </a:p>
        <a:p>
          <a:endParaRPr lang="en-US" sz="900" b="1" dirty="0"/>
        </a:p>
        <a:p>
          <a:r>
            <a:rPr lang="en-US" sz="1100" b="1" dirty="0"/>
            <a:t>Aligning High Quality, Intentional, Intensive Services to Parents &amp;  Children</a:t>
          </a:r>
        </a:p>
      </dgm:t>
    </dgm:pt>
    <dgm:pt modelId="{AFDC8C24-EB6B-4E0B-B53A-423FEF78A55F}" type="parTrans" cxnId="{76B526AB-7878-4AED-93C1-C37C424AACD5}">
      <dgm:prSet/>
      <dgm:spPr/>
      <dgm:t>
        <a:bodyPr/>
        <a:lstStyle/>
        <a:p>
          <a:endParaRPr lang="en-US"/>
        </a:p>
      </dgm:t>
    </dgm:pt>
    <dgm:pt modelId="{064582BF-8B6C-4A43-99A0-14826A529FC3}" type="sibTrans" cxnId="{76B526AB-7878-4AED-93C1-C37C424AACD5}">
      <dgm:prSet/>
      <dgm:spPr/>
      <dgm:t>
        <a:bodyPr/>
        <a:lstStyle/>
        <a:p>
          <a:endParaRPr lang="en-US"/>
        </a:p>
      </dgm:t>
    </dgm:pt>
    <dgm:pt modelId="{90765A25-A56A-4DA6-A5EF-9CACE494EE52}">
      <dgm:prSet custT="1"/>
      <dgm:spPr>
        <a:solidFill>
          <a:schemeClr val="accent1">
            <a:lumMod val="60000"/>
            <a:lumOff val="40000"/>
          </a:schemeClr>
        </a:solidFill>
      </dgm:spPr>
      <dgm:t>
        <a:bodyPr/>
        <a:lstStyle/>
        <a:p>
          <a:r>
            <a:rPr lang="en-US" sz="1100" b="1" dirty="0"/>
            <a:t>Parent and Child Service Integration</a:t>
          </a:r>
        </a:p>
        <a:p>
          <a:endParaRPr lang="en-US" sz="1000" b="1" dirty="0"/>
        </a:p>
      </dgm:t>
    </dgm:pt>
    <dgm:pt modelId="{6A954167-0390-44DB-A332-8965DA2D313A}" type="parTrans" cxnId="{02D1744D-4AD3-420E-A620-520A1824D06D}">
      <dgm:prSet/>
      <dgm:spPr/>
      <dgm:t>
        <a:bodyPr/>
        <a:lstStyle/>
        <a:p>
          <a:endParaRPr lang="en-US"/>
        </a:p>
      </dgm:t>
    </dgm:pt>
    <dgm:pt modelId="{818955C6-B3F6-4777-9D21-975FC633764A}" type="sibTrans" cxnId="{02D1744D-4AD3-420E-A620-520A1824D06D}">
      <dgm:prSet/>
      <dgm:spPr/>
      <dgm:t>
        <a:bodyPr/>
        <a:lstStyle/>
        <a:p>
          <a:endParaRPr lang="en-US"/>
        </a:p>
      </dgm:t>
    </dgm:pt>
    <dgm:pt modelId="{DC4595B3-B139-47A8-9347-353C0A2C687F}">
      <dgm:prSet custT="1"/>
      <dgm:spPr>
        <a:solidFill>
          <a:srgbClr val="DB5F71"/>
        </a:solidFill>
      </dgm:spPr>
      <dgm:t>
        <a:bodyPr/>
        <a:lstStyle/>
        <a:p>
          <a:endParaRPr lang="en-US" sz="800" dirty="0"/>
        </a:p>
        <a:p>
          <a:endParaRPr lang="en-US" sz="1000" b="1" dirty="0"/>
        </a:p>
        <a:p>
          <a:r>
            <a:rPr lang="en-US" sz="1100" b="1" dirty="0"/>
            <a:t>Understanding System, and Policy Change That Supports Parents and Children</a:t>
          </a:r>
        </a:p>
      </dgm:t>
    </dgm:pt>
    <dgm:pt modelId="{9E001EE1-9A54-4B5B-BC8E-E6CF51AF8FB2}" type="parTrans" cxnId="{D7A29B51-1F65-4C4D-A5FF-98023DACB2FD}">
      <dgm:prSet/>
      <dgm:spPr/>
      <dgm:t>
        <a:bodyPr/>
        <a:lstStyle/>
        <a:p>
          <a:endParaRPr lang="en-US"/>
        </a:p>
      </dgm:t>
    </dgm:pt>
    <dgm:pt modelId="{D048942A-6E7B-43B8-9811-75ACF8248D41}" type="sibTrans" cxnId="{D7A29B51-1F65-4C4D-A5FF-98023DACB2FD}">
      <dgm:prSet/>
      <dgm:spPr/>
      <dgm:t>
        <a:bodyPr/>
        <a:lstStyle/>
        <a:p>
          <a:endParaRPr lang="en-US"/>
        </a:p>
      </dgm:t>
    </dgm:pt>
    <dgm:pt modelId="{A20D5297-133D-43DD-A7CE-1C146D0F59F0}">
      <dgm:prSet custT="1"/>
      <dgm:spPr>
        <a:solidFill>
          <a:srgbClr val="005288"/>
        </a:solidFill>
      </dgm:spPr>
      <dgm:t>
        <a:bodyPr/>
        <a:lstStyle/>
        <a:p>
          <a:r>
            <a:rPr lang="en-US" sz="1200" b="1" dirty="0"/>
            <a:t>Designing and Implementing with an Equity Lens</a:t>
          </a:r>
        </a:p>
        <a:p>
          <a:endParaRPr lang="en-US" sz="1200" b="1" dirty="0"/>
        </a:p>
        <a:p>
          <a:endParaRPr lang="en-US" sz="1200" b="1" dirty="0"/>
        </a:p>
      </dgm:t>
    </dgm:pt>
    <dgm:pt modelId="{E90019BF-0ABE-45B9-9CD2-6F669775BA88}" type="parTrans" cxnId="{67A5A059-587F-41D8-B697-2828CDAC778D}">
      <dgm:prSet/>
      <dgm:spPr/>
      <dgm:t>
        <a:bodyPr/>
        <a:lstStyle/>
        <a:p>
          <a:endParaRPr lang="en-US"/>
        </a:p>
      </dgm:t>
    </dgm:pt>
    <dgm:pt modelId="{0D303CD8-C451-4572-94DA-5E3E6C1F1788}" type="sibTrans" cxnId="{67A5A059-587F-41D8-B697-2828CDAC778D}">
      <dgm:prSet/>
      <dgm:spPr/>
      <dgm:t>
        <a:bodyPr/>
        <a:lstStyle/>
        <a:p>
          <a:endParaRPr lang="en-US"/>
        </a:p>
      </dgm:t>
    </dgm:pt>
    <dgm:pt modelId="{13C8D432-9EC1-408C-ACF4-263E5895C933}" type="pres">
      <dgm:prSet presAssocID="{010A4392-B560-4A43-8DCA-130D07B33436}" presName="compositeShape" presStyleCnt="0">
        <dgm:presLayoutVars>
          <dgm:chMax val="9"/>
          <dgm:dir/>
          <dgm:resizeHandles val="exact"/>
        </dgm:presLayoutVars>
      </dgm:prSet>
      <dgm:spPr/>
    </dgm:pt>
    <dgm:pt modelId="{E3F7447B-3E97-4BD2-A5B2-CCA2B01692FF}" type="pres">
      <dgm:prSet presAssocID="{010A4392-B560-4A43-8DCA-130D07B33436}" presName="triangle1" presStyleLbl="node1" presStyleIdx="0" presStyleCnt="9" custScaleX="231869" custLinFactNeighborX="3457" custLinFactNeighborY="-1515">
        <dgm:presLayoutVars>
          <dgm:bulletEnabled val="1"/>
        </dgm:presLayoutVars>
      </dgm:prSet>
      <dgm:spPr/>
    </dgm:pt>
    <dgm:pt modelId="{55139A7B-498B-4F65-B824-CFE6425E1A00}" type="pres">
      <dgm:prSet presAssocID="{010A4392-B560-4A43-8DCA-130D07B33436}" presName="triangle2" presStyleLbl="node1" presStyleIdx="1" presStyleCnt="9" custLinFactNeighborX="-1913" custLinFactNeighborY="-647">
        <dgm:presLayoutVars>
          <dgm:bulletEnabled val="1"/>
        </dgm:presLayoutVars>
      </dgm:prSet>
      <dgm:spPr/>
    </dgm:pt>
    <dgm:pt modelId="{E4C0B7D4-0B6F-4FE6-B0E9-D7EDA48C247A}" type="pres">
      <dgm:prSet presAssocID="{010A4392-B560-4A43-8DCA-130D07B33436}" presName="triangle3" presStyleLbl="node1" presStyleIdx="2" presStyleCnt="9" custLinFactNeighborX="5423" custLinFactNeighborY="3719">
        <dgm:presLayoutVars>
          <dgm:bulletEnabled val="1"/>
        </dgm:presLayoutVars>
      </dgm:prSet>
      <dgm:spPr/>
    </dgm:pt>
    <dgm:pt modelId="{4A1E1867-9E38-45FF-9AC8-10576A59E782}" type="pres">
      <dgm:prSet presAssocID="{010A4392-B560-4A43-8DCA-130D07B33436}" presName="triangle4" presStyleLbl="node1" presStyleIdx="3" presStyleCnt="9" custLinFactNeighborX="14157" custLinFactNeighborY="-1081">
        <dgm:presLayoutVars>
          <dgm:bulletEnabled val="1"/>
        </dgm:presLayoutVars>
      </dgm:prSet>
      <dgm:spPr/>
    </dgm:pt>
    <dgm:pt modelId="{12CA8367-5391-490E-B5D7-A2732AA57A3D}" type="pres">
      <dgm:prSet presAssocID="{010A4392-B560-4A43-8DCA-130D07B33436}" presName="triangle5" presStyleLbl="node1" presStyleIdx="4" presStyleCnt="9" custLinFactNeighborX="-4747">
        <dgm:presLayoutVars>
          <dgm:bulletEnabled val="1"/>
        </dgm:presLayoutVars>
      </dgm:prSet>
      <dgm:spPr/>
    </dgm:pt>
    <dgm:pt modelId="{5089DB6A-89F2-4895-B10C-67B7A250FA5E}" type="pres">
      <dgm:prSet presAssocID="{010A4392-B560-4A43-8DCA-130D07B33436}" presName="triangle6" presStyleLbl="node1" presStyleIdx="5" presStyleCnt="9" custLinFactNeighborX="2454" custLinFactNeighborY="4153">
        <dgm:presLayoutVars>
          <dgm:bulletEnabled val="1"/>
        </dgm:presLayoutVars>
      </dgm:prSet>
      <dgm:spPr/>
    </dgm:pt>
    <dgm:pt modelId="{D56C73D0-DA00-4B27-ADB3-F64DE082DD67}" type="pres">
      <dgm:prSet presAssocID="{010A4392-B560-4A43-8DCA-130D07B33436}" presName="triangle7" presStyleLbl="node1" presStyleIdx="6" presStyleCnt="9" custLinFactNeighborX="7390" custLinFactNeighborY="1515">
        <dgm:presLayoutVars>
          <dgm:bulletEnabled val="1"/>
        </dgm:presLayoutVars>
      </dgm:prSet>
      <dgm:spPr/>
    </dgm:pt>
    <dgm:pt modelId="{0173CA81-B29E-4955-B8E3-6B3E16366B62}" type="pres">
      <dgm:prSet presAssocID="{010A4392-B560-4A43-8DCA-130D07B33436}" presName="triangle8" presStyleLbl="node1" presStyleIdx="7" presStyleCnt="9" custLinFactNeighborX="14157" custLinFactNeighborY="1515">
        <dgm:presLayoutVars>
          <dgm:bulletEnabled val="1"/>
        </dgm:presLayoutVars>
      </dgm:prSet>
      <dgm:spPr/>
    </dgm:pt>
    <dgm:pt modelId="{37A74633-7AA6-4E51-9762-E1054912ABE5}" type="pres">
      <dgm:prSet presAssocID="{010A4392-B560-4A43-8DCA-130D07B33436}" presName="triangle9" presStyleLbl="node1" presStyleIdx="8" presStyleCnt="9" custScaleX="104226" custScaleY="96776" custLinFactNeighborX="20953" custLinFactNeighborY="4209">
        <dgm:presLayoutVars>
          <dgm:bulletEnabled val="1"/>
        </dgm:presLayoutVars>
      </dgm:prSet>
      <dgm:spPr>
        <a:prstGeom prst="triangle">
          <a:avLst/>
        </a:prstGeom>
      </dgm:spPr>
    </dgm:pt>
  </dgm:ptLst>
  <dgm:cxnLst>
    <dgm:cxn modelId="{39A41102-D619-4342-A4A3-5D5CBB0FA285}" type="presOf" srcId="{BD902A49-DEA1-49A3-9ABE-390E33F5298F}" destId="{4A1E1867-9E38-45FF-9AC8-10576A59E782}" srcOrd="0" destOrd="0" presId="urn:microsoft.com/office/officeart/2005/8/layout/pyramid4"/>
    <dgm:cxn modelId="{935BED05-61EA-4ECF-A0CD-3EC170E5306C}" type="presOf" srcId="{A20D5297-133D-43DD-A7CE-1C146D0F59F0}" destId="{37A74633-7AA6-4E51-9762-E1054912ABE5}" srcOrd="0" destOrd="0" presId="urn:microsoft.com/office/officeart/2005/8/layout/pyramid4"/>
    <dgm:cxn modelId="{F114A333-B764-4089-833D-6254F849E993}" type="presOf" srcId="{90765A25-A56A-4DA6-A5EF-9CACE494EE52}" destId="{D56C73D0-DA00-4B27-ADB3-F64DE082DD67}" srcOrd="0" destOrd="0" presId="urn:microsoft.com/office/officeart/2005/8/layout/pyramid4"/>
    <dgm:cxn modelId="{C2C5BA3B-4AB3-4351-B61D-8ED2051EB1C8}" type="presOf" srcId="{487B90EB-5016-42AF-A5C5-E6341C33D670}" destId="{E4C0B7D4-0B6F-4FE6-B0E9-D7EDA48C247A}" srcOrd="0" destOrd="0" presId="urn:microsoft.com/office/officeart/2005/8/layout/pyramid4"/>
    <dgm:cxn modelId="{8C1A073E-63C2-41AA-B40F-493E82C53B19}" srcId="{010A4392-B560-4A43-8DCA-130D07B33436}" destId="{36DA5312-1509-4424-BBA0-BD81B7EE6752}" srcOrd="0" destOrd="0" parTransId="{69FA6FB6-0EED-4044-B615-C1A2A54D51C4}" sibTransId="{D2784288-B920-426A-9467-E2DEBD7D6329}"/>
    <dgm:cxn modelId="{B6B3E363-66CD-47D2-BE17-1817873DA461}" type="presOf" srcId="{10B44B72-6131-4726-B6EF-432559904F4E}" destId="{55139A7B-498B-4F65-B824-CFE6425E1A00}" srcOrd="0" destOrd="0" presId="urn:microsoft.com/office/officeart/2005/8/layout/pyramid4"/>
    <dgm:cxn modelId="{C49D5B4C-5B00-4D12-A5EA-2F6EA0FCAC13}" type="presOf" srcId="{010A4392-B560-4A43-8DCA-130D07B33436}" destId="{13C8D432-9EC1-408C-ACF4-263E5895C933}" srcOrd="0" destOrd="0" presId="urn:microsoft.com/office/officeart/2005/8/layout/pyramid4"/>
    <dgm:cxn modelId="{02D1744D-4AD3-420E-A620-520A1824D06D}" srcId="{010A4392-B560-4A43-8DCA-130D07B33436}" destId="{90765A25-A56A-4DA6-A5EF-9CACE494EE52}" srcOrd="6" destOrd="0" parTransId="{6A954167-0390-44DB-A332-8965DA2D313A}" sibTransId="{818955C6-B3F6-4777-9D21-975FC633764A}"/>
    <dgm:cxn modelId="{D7A29B51-1F65-4C4D-A5FF-98023DACB2FD}" srcId="{010A4392-B560-4A43-8DCA-130D07B33436}" destId="{DC4595B3-B139-47A8-9347-353C0A2C687F}" srcOrd="7" destOrd="0" parTransId="{9E001EE1-9A54-4B5B-BC8E-E6CF51AF8FB2}" sibTransId="{D048942A-6E7B-43B8-9811-75ACF8248D41}"/>
    <dgm:cxn modelId="{67A5A059-587F-41D8-B697-2828CDAC778D}" srcId="{010A4392-B560-4A43-8DCA-130D07B33436}" destId="{A20D5297-133D-43DD-A7CE-1C146D0F59F0}" srcOrd="8" destOrd="0" parTransId="{E90019BF-0ABE-45B9-9CD2-6F669775BA88}" sibTransId="{0D303CD8-C451-4572-94DA-5E3E6C1F1788}"/>
    <dgm:cxn modelId="{4C5BB579-FC4B-40A8-9DD2-42667DC7307B}" srcId="{010A4392-B560-4A43-8DCA-130D07B33436}" destId="{10B44B72-6131-4726-B6EF-432559904F4E}" srcOrd="1" destOrd="0" parTransId="{E40B7EB7-3616-4D08-B364-9613BC9EF075}" sibTransId="{0E41DBAB-0BFD-4314-918A-787D0A844611}"/>
    <dgm:cxn modelId="{45753D84-966A-46AF-9754-C7A874D07AF2}" type="presOf" srcId="{36DA5312-1509-4424-BBA0-BD81B7EE6752}" destId="{E3F7447B-3E97-4BD2-A5B2-CCA2B01692FF}" srcOrd="0" destOrd="0" presId="urn:microsoft.com/office/officeart/2005/8/layout/pyramid4"/>
    <dgm:cxn modelId="{76B526AB-7878-4AED-93C1-C37C424AACD5}" srcId="{010A4392-B560-4A43-8DCA-130D07B33436}" destId="{8BD09206-8B33-4A15-9056-BD31FCF95D40}" srcOrd="5" destOrd="0" parTransId="{AFDC8C24-EB6B-4E0B-B53A-423FEF78A55F}" sibTransId="{064582BF-8B6C-4A43-99A0-14826A529FC3}"/>
    <dgm:cxn modelId="{F9CDBFBC-CE62-40CB-8C89-787052DF91C1}" type="presOf" srcId="{8BD09206-8B33-4A15-9056-BD31FCF95D40}" destId="{5089DB6A-89F2-4895-B10C-67B7A250FA5E}" srcOrd="0" destOrd="0" presId="urn:microsoft.com/office/officeart/2005/8/layout/pyramid4"/>
    <dgm:cxn modelId="{879C75DF-0890-4A87-B4C9-3A9261D5F891}" type="presOf" srcId="{DC4595B3-B139-47A8-9347-353C0A2C687F}" destId="{0173CA81-B29E-4955-B8E3-6B3E16366B62}" srcOrd="0" destOrd="0" presId="urn:microsoft.com/office/officeart/2005/8/layout/pyramid4"/>
    <dgm:cxn modelId="{CA929FE0-1A83-4CDF-8904-830455885374}" srcId="{010A4392-B560-4A43-8DCA-130D07B33436}" destId="{0342CD3A-7A31-4E0C-8425-C5D087EBEDDC}" srcOrd="4" destOrd="0" parTransId="{57653B6C-041A-47BF-A066-6EADA742777F}" sibTransId="{87FAFFAC-1CD2-4FF4-8C91-9D1427D53143}"/>
    <dgm:cxn modelId="{5202B5E0-9680-4C11-9142-E98FEF1F4D5E}" srcId="{010A4392-B560-4A43-8DCA-130D07B33436}" destId="{BD902A49-DEA1-49A3-9ABE-390E33F5298F}" srcOrd="3" destOrd="0" parTransId="{CC64A196-95D8-40FC-8A2E-1C4AB9343551}" sibTransId="{EDCF8F1F-8A13-44F7-B2B8-63E797CEE776}"/>
    <dgm:cxn modelId="{8D09BAE6-7570-4DD4-BB14-40A3D6242A17}" srcId="{010A4392-B560-4A43-8DCA-130D07B33436}" destId="{487B90EB-5016-42AF-A5C5-E6341C33D670}" srcOrd="2" destOrd="0" parTransId="{6A27EE01-B29A-4AC5-9151-7C8EC415B4BC}" sibTransId="{D564C421-84E7-44A6-9715-EC4DAB441466}"/>
    <dgm:cxn modelId="{12F904FA-94A0-4CE7-AEC0-30ED976BF5FD}" type="presOf" srcId="{0342CD3A-7A31-4E0C-8425-C5D087EBEDDC}" destId="{12CA8367-5391-490E-B5D7-A2732AA57A3D}" srcOrd="0" destOrd="0" presId="urn:microsoft.com/office/officeart/2005/8/layout/pyramid4"/>
    <dgm:cxn modelId="{212D98D6-D617-40CB-9CDD-2D797345985E}" type="presParOf" srcId="{13C8D432-9EC1-408C-ACF4-263E5895C933}" destId="{E3F7447B-3E97-4BD2-A5B2-CCA2B01692FF}" srcOrd="0" destOrd="0" presId="urn:microsoft.com/office/officeart/2005/8/layout/pyramid4"/>
    <dgm:cxn modelId="{8EEEDDE8-0864-4763-A464-48A3C24498FE}" type="presParOf" srcId="{13C8D432-9EC1-408C-ACF4-263E5895C933}" destId="{55139A7B-498B-4F65-B824-CFE6425E1A00}" srcOrd="1" destOrd="0" presId="urn:microsoft.com/office/officeart/2005/8/layout/pyramid4"/>
    <dgm:cxn modelId="{FCD81544-E5B9-491F-93C8-0F83C7722811}" type="presParOf" srcId="{13C8D432-9EC1-408C-ACF4-263E5895C933}" destId="{E4C0B7D4-0B6F-4FE6-B0E9-D7EDA48C247A}" srcOrd="2" destOrd="0" presId="urn:microsoft.com/office/officeart/2005/8/layout/pyramid4"/>
    <dgm:cxn modelId="{A6A53F37-A337-409A-ABF4-6B7FFDBE0B86}" type="presParOf" srcId="{13C8D432-9EC1-408C-ACF4-263E5895C933}" destId="{4A1E1867-9E38-45FF-9AC8-10576A59E782}" srcOrd="3" destOrd="0" presId="urn:microsoft.com/office/officeart/2005/8/layout/pyramid4"/>
    <dgm:cxn modelId="{40349404-7FCF-48A6-B3D8-D37A482C3C14}" type="presParOf" srcId="{13C8D432-9EC1-408C-ACF4-263E5895C933}" destId="{12CA8367-5391-490E-B5D7-A2732AA57A3D}" srcOrd="4" destOrd="0" presId="urn:microsoft.com/office/officeart/2005/8/layout/pyramid4"/>
    <dgm:cxn modelId="{AB41E35C-4E91-4A65-AB44-B42165BEDA6A}" type="presParOf" srcId="{13C8D432-9EC1-408C-ACF4-263E5895C933}" destId="{5089DB6A-89F2-4895-B10C-67B7A250FA5E}" srcOrd="5" destOrd="0" presId="urn:microsoft.com/office/officeart/2005/8/layout/pyramid4"/>
    <dgm:cxn modelId="{2D7757CC-1995-49B0-B7DB-FDBF2473874C}" type="presParOf" srcId="{13C8D432-9EC1-408C-ACF4-263E5895C933}" destId="{D56C73D0-DA00-4B27-ADB3-F64DE082DD67}" srcOrd="6" destOrd="0" presId="urn:microsoft.com/office/officeart/2005/8/layout/pyramid4"/>
    <dgm:cxn modelId="{B74AB9DF-7E80-426D-B863-0BEAFD9B0926}" type="presParOf" srcId="{13C8D432-9EC1-408C-ACF4-263E5895C933}" destId="{0173CA81-B29E-4955-B8E3-6B3E16366B62}" srcOrd="7" destOrd="0" presId="urn:microsoft.com/office/officeart/2005/8/layout/pyramid4"/>
    <dgm:cxn modelId="{17681B71-AB08-4D43-BFAD-69342BC8819C}" type="presParOf" srcId="{13C8D432-9EC1-408C-ACF4-263E5895C933}" destId="{37A74633-7AA6-4E51-9762-E1054912ABE5}" srcOrd="8"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F1458-3CEA-45BD-A8A3-0FC2302FEB0E}">
      <dsp:nvSpPr>
        <dsp:cNvPr id="0" name=""/>
        <dsp:cNvSpPr/>
      </dsp:nvSpPr>
      <dsp:spPr>
        <a:xfrm>
          <a:off x="2524577" y="533385"/>
          <a:ext cx="3180445" cy="331538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Service Integration</a:t>
          </a:r>
        </a:p>
      </dsp:txBody>
      <dsp:txXfrm>
        <a:off x="2990342" y="1018912"/>
        <a:ext cx="2248915" cy="2344330"/>
      </dsp:txXfrm>
    </dsp:sp>
    <dsp:sp modelId="{B4BCC3C2-9DC7-4F5D-A64F-CC27CAA3CD37}">
      <dsp:nvSpPr>
        <dsp:cNvPr id="0" name=""/>
        <dsp:cNvSpPr/>
      </dsp:nvSpPr>
      <dsp:spPr>
        <a:xfrm>
          <a:off x="4267210" y="286778"/>
          <a:ext cx="1255247" cy="12552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2Gen</a:t>
          </a:r>
        </a:p>
      </dsp:txBody>
      <dsp:txXfrm>
        <a:off x="4451037" y="470605"/>
        <a:ext cx="887593" cy="887593"/>
      </dsp:txXfrm>
    </dsp:sp>
    <dsp:sp modelId="{8C05A4A4-9632-4980-8E91-E60CEB93FA5F}">
      <dsp:nvSpPr>
        <dsp:cNvPr id="0" name=""/>
        <dsp:cNvSpPr/>
      </dsp:nvSpPr>
      <dsp:spPr>
        <a:xfrm>
          <a:off x="3733785" y="3074237"/>
          <a:ext cx="1255247" cy="12552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Prisoner Reentry</a:t>
          </a:r>
        </a:p>
      </dsp:txBody>
      <dsp:txXfrm>
        <a:off x="3917612" y="3258064"/>
        <a:ext cx="887593" cy="887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7447B-3E97-4BD2-A5B2-CCA2B01692FF}">
      <dsp:nvSpPr>
        <dsp:cNvPr id="0" name=""/>
        <dsp:cNvSpPr/>
      </dsp:nvSpPr>
      <dsp:spPr>
        <a:xfrm>
          <a:off x="2097456" y="2"/>
          <a:ext cx="4431239" cy="1911096"/>
        </a:xfrm>
        <a:prstGeom prst="triangle">
          <a:avLst/>
        </a:prstGeom>
        <a:solidFill>
          <a:srgbClr val="C8045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Whole Family Approach Building Blocks</a:t>
          </a:r>
        </a:p>
        <a:p>
          <a:pPr marL="0" lvl="0" indent="0" algn="ctr" defTabSz="711200">
            <a:lnSpc>
              <a:spcPct val="90000"/>
            </a:lnSpc>
            <a:spcBef>
              <a:spcPct val="0"/>
            </a:spcBef>
            <a:spcAft>
              <a:spcPct val="35000"/>
            </a:spcAft>
            <a:buNone/>
          </a:pPr>
          <a:endParaRPr lang="en-US" sz="1600" b="1" kern="1200" dirty="0"/>
        </a:p>
      </dsp:txBody>
      <dsp:txXfrm>
        <a:off x="3205266" y="955550"/>
        <a:ext cx="2215619" cy="955548"/>
      </dsp:txXfrm>
    </dsp:sp>
    <dsp:sp modelId="{55139A7B-498B-4F65-B824-CFE6425E1A00}">
      <dsp:nvSpPr>
        <dsp:cNvPr id="0" name=""/>
        <dsp:cNvSpPr/>
      </dsp:nvSpPr>
      <dsp:spPr>
        <a:xfrm>
          <a:off x="2299354" y="1927687"/>
          <a:ext cx="1911096" cy="1911096"/>
        </a:xfrm>
        <a:prstGeom prst="triangle">
          <a:avLst/>
        </a:prstGeom>
        <a:solidFill>
          <a:srgbClr val="871E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Securing Funding and Other Resources</a:t>
          </a:r>
        </a:p>
        <a:p>
          <a:pPr marL="0" lvl="0" indent="0" algn="ctr" defTabSz="488950">
            <a:lnSpc>
              <a:spcPct val="90000"/>
            </a:lnSpc>
            <a:spcBef>
              <a:spcPct val="0"/>
            </a:spcBef>
            <a:spcAft>
              <a:spcPct val="35000"/>
            </a:spcAft>
            <a:buNone/>
          </a:pPr>
          <a:endParaRPr lang="en-US" sz="1050" b="1" kern="1200" dirty="0"/>
        </a:p>
      </dsp:txBody>
      <dsp:txXfrm>
        <a:off x="2777128" y="2883235"/>
        <a:ext cx="955548" cy="955548"/>
      </dsp:txXfrm>
    </dsp:sp>
    <dsp:sp modelId="{E4C0B7D4-0B6F-4FE6-B0E9-D7EDA48C247A}">
      <dsp:nvSpPr>
        <dsp:cNvPr id="0" name=""/>
        <dsp:cNvSpPr/>
      </dsp:nvSpPr>
      <dsp:spPr>
        <a:xfrm rot="10800000">
          <a:off x="3395100" y="2011125"/>
          <a:ext cx="1911096" cy="1911096"/>
        </a:xfrm>
        <a:prstGeom prst="triangle">
          <a:avLst/>
        </a:prstGeom>
        <a:solidFill>
          <a:srgbClr val="0052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1200" b="1" kern="1200" dirty="0"/>
            <a:t>Building and Using Leadership</a:t>
          </a:r>
        </a:p>
      </dsp:txBody>
      <dsp:txXfrm rot="10800000">
        <a:off x="3872874" y="2011125"/>
        <a:ext cx="955548" cy="955548"/>
      </dsp:txXfrm>
    </dsp:sp>
    <dsp:sp modelId="{4A1E1867-9E38-45FF-9AC8-10576A59E782}">
      <dsp:nvSpPr>
        <dsp:cNvPr id="0" name=""/>
        <dsp:cNvSpPr/>
      </dsp:nvSpPr>
      <dsp:spPr>
        <a:xfrm>
          <a:off x="4517563" y="1919393"/>
          <a:ext cx="1911096" cy="1911096"/>
        </a:xfrm>
        <a:prstGeom prst="triangle">
          <a:avLst/>
        </a:prstGeom>
        <a:solidFill>
          <a:srgbClr val="7299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Attending to Organizational Culture and Systems</a:t>
          </a:r>
        </a:p>
        <a:p>
          <a:pPr marL="0" lvl="0" indent="0" algn="ctr" defTabSz="488950">
            <a:lnSpc>
              <a:spcPct val="90000"/>
            </a:lnSpc>
            <a:spcBef>
              <a:spcPct val="0"/>
            </a:spcBef>
            <a:spcAft>
              <a:spcPct val="35000"/>
            </a:spcAft>
            <a:buNone/>
          </a:pPr>
          <a:endParaRPr lang="en-US" sz="1000" b="1" kern="1200" dirty="0"/>
        </a:p>
      </dsp:txBody>
      <dsp:txXfrm>
        <a:off x="4995337" y="2874941"/>
        <a:ext cx="955548" cy="955548"/>
      </dsp:txXfrm>
    </dsp:sp>
    <dsp:sp modelId="{12CA8367-5391-490E-B5D7-A2732AA57A3D}">
      <dsp:nvSpPr>
        <dsp:cNvPr id="0" name=""/>
        <dsp:cNvSpPr/>
      </dsp:nvSpPr>
      <dsp:spPr>
        <a:xfrm>
          <a:off x="1289645" y="3851148"/>
          <a:ext cx="1911096" cy="1911096"/>
        </a:xfrm>
        <a:prstGeom prst="triangle">
          <a:avLst/>
        </a:prstGeom>
        <a:solidFill>
          <a:srgbClr val="FC68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Engaging Family Voices</a:t>
          </a:r>
        </a:p>
        <a:p>
          <a:pPr marL="0" lvl="0" indent="0" algn="ctr" defTabSz="488950">
            <a:lnSpc>
              <a:spcPct val="90000"/>
            </a:lnSpc>
            <a:spcBef>
              <a:spcPct val="0"/>
            </a:spcBef>
            <a:spcAft>
              <a:spcPct val="35000"/>
            </a:spcAft>
            <a:buNone/>
          </a:pPr>
          <a:endParaRPr lang="en-US" sz="1050" b="1" kern="1200" dirty="0"/>
        </a:p>
      </dsp:txBody>
      <dsp:txXfrm>
        <a:off x="1767419" y="4806696"/>
        <a:ext cx="955548" cy="955548"/>
      </dsp:txXfrm>
    </dsp:sp>
    <dsp:sp modelId="{5089DB6A-89F2-4895-B10C-67B7A250FA5E}">
      <dsp:nvSpPr>
        <dsp:cNvPr id="0" name=""/>
        <dsp:cNvSpPr/>
      </dsp:nvSpPr>
      <dsp:spPr>
        <a:xfrm rot="10800000">
          <a:off x="2382811" y="3880104"/>
          <a:ext cx="1911096" cy="191109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b="1" kern="1200" dirty="0"/>
        </a:p>
        <a:p>
          <a:pPr marL="0" lvl="0" indent="0" algn="ctr" defTabSz="400050">
            <a:lnSpc>
              <a:spcPct val="90000"/>
            </a:lnSpc>
            <a:spcBef>
              <a:spcPct val="0"/>
            </a:spcBef>
            <a:spcAft>
              <a:spcPct val="35000"/>
            </a:spcAft>
            <a:buNone/>
          </a:pPr>
          <a:endParaRPr lang="en-US" sz="900" b="1" kern="1200" dirty="0"/>
        </a:p>
        <a:p>
          <a:pPr marL="0" lvl="0" indent="0" algn="ctr" defTabSz="400050">
            <a:lnSpc>
              <a:spcPct val="90000"/>
            </a:lnSpc>
            <a:spcBef>
              <a:spcPct val="0"/>
            </a:spcBef>
            <a:spcAft>
              <a:spcPct val="35000"/>
            </a:spcAft>
            <a:buNone/>
          </a:pPr>
          <a:r>
            <a:rPr lang="en-US" sz="1100" b="1" kern="1200" dirty="0"/>
            <a:t>Aligning High Quality, Intentional, Intensive Services to Parents &amp;  Children</a:t>
          </a:r>
        </a:p>
      </dsp:txBody>
      <dsp:txXfrm rot="10800000">
        <a:off x="2860585" y="3880104"/>
        <a:ext cx="955548" cy="955548"/>
      </dsp:txXfrm>
    </dsp:sp>
    <dsp:sp modelId="{D56C73D0-DA00-4B27-ADB3-F64DE082DD67}">
      <dsp:nvSpPr>
        <dsp:cNvPr id="0" name=""/>
        <dsp:cNvSpPr/>
      </dsp:nvSpPr>
      <dsp:spPr>
        <a:xfrm>
          <a:off x="3432691" y="3880101"/>
          <a:ext cx="1911096" cy="1911096"/>
        </a:xfrm>
        <a:prstGeom prst="triangl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Parent and Child Service Integration</a:t>
          </a:r>
        </a:p>
        <a:p>
          <a:pPr marL="0" lvl="0" indent="0" algn="ctr" defTabSz="488950">
            <a:lnSpc>
              <a:spcPct val="90000"/>
            </a:lnSpc>
            <a:spcBef>
              <a:spcPct val="0"/>
            </a:spcBef>
            <a:spcAft>
              <a:spcPct val="35000"/>
            </a:spcAft>
            <a:buNone/>
          </a:pPr>
          <a:endParaRPr lang="en-US" sz="1000" b="1" kern="1200" dirty="0"/>
        </a:p>
      </dsp:txBody>
      <dsp:txXfrm>
        <a:off x="3910465" y="4835649"/>
        <a:ext cx="955548" cy="955548"/>
      </dsp:txXfrm>
    </dsp:sp>
    <dsp:sp modelId="{0173CA81-B29E-4955-B8E3-6B3E16366B62}">
      <dsp:nvSpPr>
        <dsp:cNvPr id="0" name=""/>
        <dsp:cNvSpPr/>
      </dsp:nvSpPr>
      <dsp:spPr>
        <a:xfrm rot="10800000">
          <a:off x="4517563" y="3880101"/>
          <a:ext cx="1911096" cy="1911096"/>
        </a:xfrm>
        <a:prstGeom prst="triangle">
          <a:avLst/>
        </a:prstGeom>
        <a:solidFill>
          <a:srgbClr val="DB5F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endParaRPr lang="en-US" sz="800" kern="1200" dirty="0"/>
        </a:p>
        <a:p>
          <a:pPr marL="0" lvl="0" indent="0" algn="ctr" defTabSz="355600">
            <a:lnSpc>
              <a:spcPct val="90000"/>
            </a:lnSpc>
            <a:spcBef>
              <a:spcPct val="0"/>
            </a:spcBef>
            <a:spcAft>
              <a:spcPct val="35000"/>
            </a:spcAft>
            <a:buNone/>
          </a:pPr>
          <a:endParaRPr lang="en-US" sz="1000" b="1" kern="1200" dirty="0"/>
        </a:p>
        <a:p>
          <a:pPr marL="0" lvl="0" indent="0" algn="ctr" defTabSz="355600">
            <a:lnSpc>
              <a:spcPct val="90000"/>
            </a:lnSpc>
            <a:spcBef>
              <a:spcPct val="0"/>
            </a:spcBef>
            <a:spcAft>
              <a:spcPct val="35000"/>
            </a:spcAft>
            <a:buNone/>
          </a:pPr>
          <a:r>
            <a:rPr lang="en-US" sz="1100" b="1" kern="1200" dirty="0"/>
            <a:t>Understanding System, and Policy Change That Supports Parents and Children</a:t>
          </a:r>
        </a:p>
      </dsp:txBody>
      <dsp:txXfrm rot="10800000">
        <a:off x="4995337" y="3880101"/>
        <a:ext cx="955548" cy="955548"/>
      </dsp:txXfrm>
    </dsp:sp>
    <dsp:sp modelId="{37A74633-7AA6-4E51-9762-E1054912ABE5}">
      <dsp:nvSpPr>
        <dsp:cNvPr id="0" name=""/>
        <dsp:cNvSpPr/>
      </dsp:nvSpPr>
      <dsp:spPr>
        <a:xfrm>
          <a:off x="5562607" y="3941717"/>
          <a:ext cx="1991858" cy="1849482"/>
        </a:xfrm>
        <a:prstGeom prst="triangle">
          <a:avLst/>
        </a:prstGeom>
        <a:solidFill>
          <a:srgbClr val="0052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Designing and Implementing with an Equity Lens</a:t>
          </a:r>
        </a:p>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endParaRPr lang="en-US" sz="1200" b="1" kern="1200" dirty="0"/>
        </a:p>
      </dsp:txBody>
      <dsp:txXfrm>
        <a:off x="6060572" y="4866458"/>
        <a:ext cx="995929" cy="92474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941F344-8264-B145-B2C3-A68BD6AC2A2D}" type="datetimeFigureOut">
              <a:rPr lang="en-US" smtClean="0"/>
              <a:t>6/23/2020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DA8B8FA-12EC-9E47-AB38-86DBFEBD8C0B}" type="slidenum">
              <a:rPr lang="en-US" smtClean="0"/>
              <a:t>‹#›</a:t>
            </a:fld>
            <a:endParaRPr lang="en-US" dirty="0"/>
          </a:p>
        </p:txBody>
      </p:sp>
    </p:spTree>
    <p:extLst>
      <p:ext uri="{BB962C8B-B14F-4D97-AF65-F5344CB8AC3E}">
        <p14:creationId xmlns:p14="http://schemas.microsoft.com/office/powerpoint/2010/main" val="2140868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031EB995-4FD7-4C7D-841F-C80DACE0A3FF}" type="datetimeFigureOut">
              <a:rPr lang="en-US" smtClean="0"/>
              <a:t>6/23/2020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6FC080A1-EF13-4AA3-8FB6-3DFBD3E5E425}" type="slidenum">
              <a:rPr lang="en-US" smtClean="0"/>
              <a:t>‹#›</a:t>
            </a:fld>
            <a:endParaRPr lang="en-US" dirty="0"/>
          </a:p>
        </p:txBody>
      </p:sp>
    </p:spTree>
    <p:extLst>
      <p:ext uri="{BB962C8B-B14F-4D97-AF65-F5344CB8AC3E}">
        <p14:creationId xmlns:p14="http://schemas.microsoft.com/office/powerpoint/2010/main" val="283110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ile:///\\Users\eugenialchaffin\Downloads\aecf-childrenlivinginhighpoverty-2019%20(2).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C080A1-EF13-4AA3-8FB6-3DFBD3E5E4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3965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work to uproot the causes and conditions of poverty, we must do so comprehensively and </a:t>
            </a:r>
            <a:r>
              <a:rPr lang="en-US" sz="1200" b="1" kern="1200" dirty="0">
                <a:solidFill>
                  <a:schemeClr val="tx1"/>
                </a:solidFill>
                <a:effectLst/>
                <a:latin typeface="+mn-lt"/>
                <a:ea typeface="+mn-ea"/>
                <a:cs typeface="+mn-cs"/>
              </a:rPr>
              <a:t>we must do this work together.  We are all in this together...</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966765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More important than meeting families where they are is meeting families where they dream</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935777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mainstream</a:t>
            </a:r>
          </a:p>
          <a:p>
            <a:r>
              <a:rPr lang="en-US" dirty="0"/>
              <a:t>Life trajectories</a:t>
            </a:r>
          </a:p>
          <a:p>
            <a:endParaRPr lang="en-US" dirty="0"/>
          </a:p>
          <a:p>
            <a:r>
              <a:rPr lang="en-US" dirty="0"/>
              <a:t>Accelerating social and economic mobility</a:t>
            </a:r>
          </a:p>
          <a:p>
            <a:endParaRPr lang="en-US" dirty="0"/>
          </a:p>
          <a:p>
            <a:r>
              <a:rPr lang="en-US" sz="1200" kern="1200" dirty="0">
                <a:solidFill>
                  <a:schemeClr val="tx1"/>
                </a:solidFill>
                <a:effectLst/>
                <a:latin typeface="+mn-lt"/>
                <a:ea typeface="+mn-ea"/>
                <a:cs typeface="+mn-cs"/>
              </a:rPr>
              <a:t>strengthening pathways to opportunity for low-income people in America’s cities, seeking to dismantle structural and systemic barriers to equality and justice</a:t>
            </a:r>
            <a:r>
              <a:rPr lang="en-US" dirty="0">
                <a:effectLst/>
              </a:rPr>
              <a:t> </a:t>
            </a:r>
          </a:p>
          <a:p>
            <a:endParaRPr lang="en-US" dirty="0">
              <a:effectLst/>
            </a:endParaRPr>
          </a:p>
          <a:p>
            <a:r>
              <a:rPr lang="en-US" dirty="0">
                <a:effectLst/>
              </a:rPr>
              <a:t>Fostering the next generation of human services organizations</a:t>
            </a:r>
          </a:p>
          <a:p>
            <a:endParaRPr lang="en-US" dirty="0">
              <a:effectLst/>
            </a:endParaRPr>
          </a:p>
          <a:p>
            <a:pPr lvl="0"/>
            <a:r>
              <a:rPr lang="en-US" sz="1200" kern="1200" dirty="0">
                <a:solidFill>
                  <a:schemeClr val="tx1"/>
                </a:solidFill>
                <a:effectLst/>
                <a:latin typeface="+mn-lt"/>
                <a:ea typeface="+mn-ea"/>
                <a:cs typeface="+mn-cs"/>
              </a:rPr>
              <a:t>Are person-centered.</a:t>
            </a:r>
          </a:p>
          <a:p>
            <a:pPr lvl="0"/>
            <a:r>
              <a:rPr lang="en-US" sz="1200" kern="1200" dirty="0">
                <a:solidFill>
                  <a:schemeClr val="tx1"/>
                </a:solidFill>
                <a:effectLst/>
                <a:latin typeface="+mn-lt"/>
                <a:ea typeface="+mn-ea"/>
                <a:cs typeface="+mn-cs"/>
              </a:rPr>
              <a:t>Are outcomes-based.</a:t>
            </a:r>
          </a:p>
          <a:p>
            <a:pPr lvl="0"/>
            <a:r>
              <a:rPr lang="en-US" sz="1200" kern="1200" dirty="0">
                <a:solidFill>
                  <a:schemeClr val="tx1"/>
                </a:solidFill>
                <a:effectLst/>
                <a:latin typeface="+mn-lt"/>
                <a:ea typeface="+mn-ea"/>
                <a:cs typeface="+mn-cs"/>
              </a:rPr>
              <a:t>Are data-driven.</a:t>
            </a:r>
          </a:p>
          <a:p>
            <a:pPr lvl="0"/>
            <a:r>
              <a:rPr lang="en-US" sz="1200" kern="1200" dirty="0">
                <a:solidFill>
                  <a:schemeClr val="tx1"/>
                </a:solidFill>
                <a:effectLst/>
                <a:latin typeface="+mn-lt"/>
                <a:ea typeface="+mn-ea"/>
                <a:cs typeface="+mn-cs"/>
              </a:rPr>
              <a:t>Apply a racial equity lens.</a:t>
            </a:r>
          </a:p>
          <a:p>
            <a:pPr lvl="0"/>
            <a:r>
              <a:rPr lang="en-US" sz="1200" kern="1200" dirty="0">
                <a:solidFill>
                  <a:schemeClr val="tx1"/>
                </a:solidFill>
                <a:effectLst/>
                <a:latin typeface="+mn-lt"/>
                <a:ea typeface="+mn-ea"/>
                <a:cs typeface="+mn-cs"/>
              </a:rPr>
              <a:t>Focus on greater sector impact and systems change.</a:t>
            </a:r>
          </a:p>
          <a:p>
            <a:r>
              <a:rPr lang="en-US" dirty="0"/>
              <a:t>Place based opportunity ecosystems</a:t>
            </a:r>
          </a:p>
        </p:txBody>
      </p:sp>
      <p:sp>
        <p:nvSpPr>
          <p:cNvPr id="4" name="Slide Number Placeholder 3"/>
          <p:cNvSpPr>
            <a:spLocks noGrp="1"/>
          </p:cNvSpPr>
          <p:nvPr>
            <p:ph type="sldNum" sz="quarter" idx="5"/>
          </p:nvPr>
        </p:nvSpPr>
        <p:spPr/>
        <p:txBody>
          <a:bodyPr/>
          <a:lstStyle/>
          <a:p>
            <a:fld id="{6FC080A1-EF13-4AA3-8FB6-3DFBD3E5E425}" type="slidenum">
              <a:rPr lang="en-US" smtClean="0"/>
              <a:t>13</a:t>
            </a:fld>
            <a:endParaRPr lang="en-US" dirty="0"/>
          </a:p>
        </p:txBody>
      </p:sp>
    </p:spTree>
    <p:extLst>
      <p:ext uri="{BB962C8B-B14F-4D97-AF65-F5344CB8AC3E}">
        <p14:creationId xmlns:p14="http://schemas.microsoft.com/office/powerpoint/2010/main" val="889784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761409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shaped by their environment and shape their environment</a:t>
            </a:r>
          </a:p>
        </p:txBody>
      </p:sp>
      <p:sp>
        <p:nvSpPr>
          <p:cNvPr id="4" name="Slide Number Placeholder 3"/>
          <p:cNvSpPr>
            <a:spLocks noGrp="1"/>
          </p:cNvSpPr>
          <p:nvPr>
            <p:ph type="sldNum" sz="quarter" idx="5"/>
          </p:nvPr>
        </p:nvSpPr>
        <p:spPr/>
        <p:txBody>
          <a:bodyPr/>
          <a:lstStyle/>
          <a:p>
            <a:fld id="{6FC080A1-EF13-4AA3-8FB6-3DFBD3E5E425}" type="slidenum">
              <a:rPr lang="en-US" smtClean="0"/>
              <a:t>16</a:t>
            </a:fld>
            <a:endParaRPr lang="en-US" dirty="0"/>
          </a:p>
        </p:txBody>
      </p:sp>
    </p:spTree>
    <p:extLst>
      <p:ext uri="{BB962C8B-B14F-4D97-AF65-F5344CB8AC3E}">
        <p14:creationId xmlns:p14="http://schemas.microsoft.com/office/powerpoint/2010/main" val="1377663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010964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90369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work to uproot the causes and conditions of poverty, we must do so comprehensively and </a:t>
            </a:r>
            <a:r>
              <a:rPr lang="en-US" sz="1200" b="1" kern="1200" dirty="0">
                <a:solidFill>
                  <a:schemeClr val="tx1"/>
                </a:solidFill>
                <a:effectLst/>
                <a:latin typeface="+mn-lt"/>
                <a:ea typeface="+mn-ea"/>
                <a:cs typeface="+mn-cs"/>
              </a:rPr>
              <a:t>we must do this work together.  We are all in this together...</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755782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Principles to Improve Outcomes for Children and Families.</a:t>
            </a:r>
          </a:p>
          <a:p>
            <a:endParaRPr lang="en-US" dirty="0"/>
          </a:p>
          <a:p>
            <a:r>
              <a:rPr lang="en-US" dirty="0"/>
              <a:t>Can we address all three areas with our approach?</a:t>
            </a:r>
          </a:p>
        </p:txBody>
      </p:sp>
      <p:sp>
        <p:nvSpPr>
          <p:cNvPr id="4" name="Slide Number Placeholder 3"/>
          <p:cNvSpPr>
            <a:spLocks noGrp="1"/>
          </p:cNvSpPr>
          <p:nvPr>
            <p:ph type="sldNum" sz="quarter" idx="5"/>
          </p:nvPr>
        </p:nvSpPr>
        <p:spPr/>
        <p:txBody>
          <a:bodyPr/>
          <a:lstStyle/>
          <a:p>
            <a:fld id="{6FC080A1-EF13-4AA3-8FB6-3DFBD3E5E425}" type="slidenum">
              <a:rPr lang="en-US" smtClean="0"/>
              <a:t>21</a:t>
            </a:fld>
            <a:endParaRPr lang="en-US" dirty="0"/>
          </a:p>
        </p:txBody>
      </p:sp>
    </p:spTree>
    <p:extLst>
      <p:ext uri="{BB962C8B-B14F-4D97-AF65-F5344CB8AC3E}">
        <p14:creationId xmlns:p14="http://schemas.microsoft.com/office/powerpoint/2010/main" val="1316174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Legacy of well-being, break the cycle of poverty.</a:t>
            </a:r>
          </a:p>
        </p:txBody>
      </p:sp>
      <p:sp>
        <p:nvSpPr>
          <p:cNvPr id="4" name="Slide Number Placeholder 3"/>
          <p:cNvSpPr>
            <a:spLocks noGrp="1"/>
          </p:cNvSpPr>
          <p:nvPr>
            <p:ph type="sldNum" sz="quarter" idx="10"/>
          </p:nvPr>
        </p:nvSpPr>
        <p:spPr/>
        <p:txBody>
          <a:bodyPr/>
          <a:lstStyle/>
          <a:p>
            <a:fld id="{6FC080A1-EF13-4AA3-8FB6-3DFBD3E5E42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858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080A1-EF13-4AA3-8FB6-3DFBD3E5E425}" type="slidenum">
              <a:rPr lang="en-US" smtClean="0"/>
              <a:t>2</a:t>
            </a:fld>
            <a:endParaRPr lang="en-US"/>
          </a:p>
        </p:txBody>
      </p:sp>
    </p:spTree>
    <p:extLst>
      <p:ext uri="{BB962C8B-B14F-4D97-AF65-F5344CB8AC3E}">
        <p14:creationId xmlns:p14="http://schemas.microsoft.com/office/powerpoint/2010/main" val="2863003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020505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Community Action Agencies have long recognized the need to offer comprehensive services often in one location to foster access to services and to mobilize customers.  Service Integration is a promising practice which strengthens this approach.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approach is about much more than referring a customer to multiple programs so they can obtain additional services. Integrated services suggests a change in the organization's mindset and composition that leads to an integrative approach to service delivery on every level of the agency. </a:t>
            </a:r>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220500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integrate services?  What services are integrated, how are those services funded? What populations are you integrating services for?  Is all your integration inside the CAA or is some of it with partners? </a:t>
            </a:r>
          </a:p>
          <a:p>
            <a:endParaRPr lang="en-US" dirty="0"/>
          </a:p>
          <a:p>
            <a:r>
              <a:rPr lang="en-US" dirty="0"/>
              <a:t>Veterans,</a:t>
            </a:r>
            <a:r>
              <a:rPr lang="en-US" baseline="0" dirty="0"/>
              <a:t> homeless, </a:t>
            </a:r>
            <a:endParaRPr lang="en-US" dirty="0"/>
          </a:p>
        </p:txBody>
      </p:sp>
      <p:sp>
        <p:nvSpPr>
          <p:cNvPr id="4" name="Slide Number Placeholder 3"/>
          <p:cNvSpPr>
            <a:spLocks noGrp="1"/>
          </p:cNvSpPr>
          <p:nvPr>
            <p:ph type="sldNum" sz="quarter" idx="5"/>
          </p:nvPr>
        </p:nvSpPr>
        <p:spPr/>
        <p:txBody>
          <a:bodyPr/>
          <a:lstStyle/>
          <a:p>
            <a:fld id="{6FC080A1-EF13-4AA3-8FB6-3DFBD3E5E42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47474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is 2Gen? </a:t>
            </a:r>
          </a:p>
          <a:p>
            <a:r>
              <a:rPr lang="en-US" sz="1200" kern="1200" dirty="0">
                <a:solidFill>
                  <a:schemeClr val="tx1"/>
                </a:solidFill>
                <a:effectLst/>
                <a:latin typeface="+mn-lt"/>
                <a:ea typeface="+mn-ea"/>
                <a:cs typeface="+mn-cs"/>
              </a:rPr>
              <a:t>Two-generation (2Gen) approaches build family well-being by intentionally and simultaneously working with children and the adults in their lives </a:t>
            </a:r>
            <a:r>
              <a:rPr lang="en-US" sz="1200" i="1" kern="1200" dirty="0">
                <a:solidFill>
                  <a:schemeClr val="tx1"/>
                </a:solidFill>
                <a:effectLst/>
                <a:latin typeface="+mn-lt"/>
                <a:ea typeface="+mn-ea"/>
                <a:cs typeface="+mn-cs"/>
              </a:rPr>
              <a:t>together</a:t>
            </a:r>
            <a:r>
              <a:rPr lang="en-US" sz="1200" kern="1200" dirty="0">
                <a:solidFill>
                  <a:schemeClr val="tx1"/>
                </a:solidFill>
                <a:effectLst/>
                <a:latin typeface="+mn-lt"/>
                <a:ea typeface="+mn-ea"/>
                <a:cs typeface="+mn-cs"/>
              </a:rPr>
              <a:t>. As children, parents and families grow and change across their lifespan, 2Gen approaches align opportunities to help families pursue their goals and thrive, optimizing each person’s potential along the way. The results are healthy parents with family-supporting jobs, healthy children meeting developmental milestones, and better-connected individuals able to participate in civic and family life. By producing a legacy of family well-being that passes from one generation to the next, 2Gen helps communities become stronger and more vibrant, socially and economically. </a:t>
            </a:r>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348536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INTENTIONALITY,</a:t>
            </a:r>
            <a:r>
              <a:rPr lang="en-US" baseline="0" dirty="0"/>
              <a:t> QUALITY, INTENSITY of services</a:t>
            </a:r>
          </a:p>
          <a:p>
            <a:endParaRPr lang="en-US" baseline="0" dirty="0"/>
          </a:p>
          <a:p>
            <a:pPr marL="170867" indent="-170867">
              <a:buFont typeface="Arial" panose="020B0604020202020204" pitchFamily="34" charset="0"/>
              <a:buChar char="•"/>
            </a:pPr>
            <a:r>
              <a:rPr lang="en-US" dirty="0">
                <a:solidFill>
                  <a:prstClr val="black"/>
                </a:solidFill>
                <a:latin typeface="Calibri" pitchFamily="34" charset="0"/>
                <a:cs typeface="Calibri" pitchFamily="34" charset="0"/>
              </a:rPr>
              <a:t>Young children cannot be their sole change agents – they live within a family </a:t>
            </a:r>
          </a:p>
          <a:p>
            <a:pPr marL="170867" indent="-170867">
              <a:buFont typeface="Arial" panose="020B0604020202020204" pitchFamily="34" charset="0"/>
              <a:buChar char="•"/>
            </a:pPr>
            <a:r>
              <a:rPr lang="en-US" dirty="0">
                <a:latin typeface="Calibri" pitchFamily="34" charset="0"/>
                <a:cs typeface="Calibri" pitchFamily="34" charset="0"/>
              </a:rPr>
              <a:t>New brain science is revealing that the birth of the child changes a parent’s brain architecture – creating a window of opportunity </a:t>
            </a:r>
          </a:p>
          <a:p>
            <a:pPr marL="170867" indent="-170867">
              <a:buFont typeface="Arial" panose="020B0604020202020204" pitchFamily="34" charset="0"/>
              <a:buChar char="•"/>
            </a:pPr>
            <a:r>
              <a:rPr lang="en-US" dirty="0">
                <a:solidFill>
                  <a:prstClr val="black"/>
                </a:solidFill>
                <a:latin typeface="Calibri" pitchFamily="34" charset="0"/>
                <a:cs typeface="Calibri" pitchFamily="34" charset="0"/>
              </a:rPr>
              <a:t>Anecdotal evidence suggests parents are motivated to do better themselves when they see their child progressing in education </a:t>
            </a:r>
          </a:p>
          <a:p>
            <a:endParaRPr lang="en-US" dirty="0">
              <a:solidFill>
                <a:prstClr val="black"/>
              </a:solidFill>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CA9572D1-FD97-40DA-B862-73393D4D9A8B}"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824382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CC35F-91DD-4E80-8E00-CA0B329460BD}"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238954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FC080A1-EF13-4AA3-8FB6-3DFBD3E5E42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60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FC080A1-EF13-4AA3-8FB6-3DFBD3E5E42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262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Listened to CAA leaders who are implementing the whole family approach as well as deeply thought the key aspects of the framework and arrived at the following building blocks.</a:t>
            </a:r>
          </a:p>
        </p:txBody>
      </p:sp>
      <p:sp>
        <p:nvSpPr>
          <p:cNvPr id="4" name="Slide Number Placeholder 3"/>
          <p:cNvSpPr>
            <a:spLocks noGrp="1"/>
          </p:cNvSpPr>
          <p:nvPr>
            <p:ph type="sldNum" sz="quarter" idx="5"/>
          </p:nvPr>
        </p:nvSpPr>
        <p:spPr/>
        <p:txBody>
          <a:bodyPr/>
          <a:lstStyle/>
          <a:p>
            <a:fld id="{6FC080A1-EF13-4AA3-8FB6-3DFBD3E5E425}"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293138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080A1-EF13-4AA3-8FB6-3DFBD3E5E425}" type="slidenum">
              <a:rPr lang="en-US" smtClean="0"/>
              <a:t>41</a:t>
            </a:fld>
            <a:endParaRPr lang="en-US" dirty="0"/>
          </a:p>
        </p:txBody>
      </p:sp>
    </p:spTree>
    <p:extLst>
      <p:ext uri="{BB962C8B-B14F-4D97-AF65-F5344CB8AC3E}">
        <p14:creationId xmlns:p14="http://schemas.microsoft.com/office/powerpoint/2010/main" val="244411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t>3</a:t>
            </a:fld>
            <a:endParaRPr lang="en-US" dirty="0"/>
          </a:p>
        </p:txBody>
      </p:sp>
    </p:spTree>
    <p:extLst>
      <p:ext uri="{BB962C8B-B14F-4D97-AF65-F5344CB8AC3E}">
        <p14:creationId xmlns:p14="http://schemas.microsoft.com/office/powerpoint/2010/main" val="1966936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 pilot, support of funders, leaders</a:t>
            </a:r>
          </a:p>
        </p:txBody>
      </p:sp>
      <p:sp>
        <p:nvSpPr>
          <p:cNvPr id="4" name="Slide Number Placeholder 3"/>
          <p:cNvSpPr>
            <a:spLocks noGrp="1"/>
          </p:cNvSpPr>
          <p:nvPr>
            <p:ph type="sldNum" sz="quarter" idx="5"/>
          </p:nvPr>
        </p:nvSpPr>
        <p:spPr/>
        <p:txBody>
          <a:bodyPr/>
          <a:lstStyle/>
          <a:p>
            <a:pPr>
              <a:defRPr/>
            </a:pPr>
            <a:fld id="{5FF771F5-B540-4516-AF72-17F92840ACF0}" type="slidenum">
              <a:rPr lang="en-US" smtClean="0"/>
              <a:pPr>
                <a:defRPr/>
              </a:pPr>
              <a:t>42</a:t>
            </a:fld>
            <a:endParaRPr lang="en-US" dirty="0"/>
          </a:p>
        </p:txBody>
      </p:sp>
    </p:spTree>
    <p:extLst>
      <p:ext uri="{BB962C8B-B14F-4D97-AF65-F5344CB8AC3E}">
        <p14:creationId xmlns:p14="http://schemas.microsoft.com/office/powerpoint/2010/main" val="35662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Engage in Shared Learning: </a:t>
            </a:r>
            <a:r>
              <a:rPr lang="en-US" sz="1200" kern="1200" dirty="0">
                <a:solidFill>
                  <a:schemeClr val="tx1"/>
                </a:solidFill>
                <a:effectLst/>
                <a:latin typeface="+mn-lt"/>
                <a:ea typeface="+mn-ea"/>
                <a:cs typeface="+mn-cs"/>
              </a:rPr>
              <a:t>Develop a deeper understanding of the 2Gen/WFA Approach.</a:t>
            </a:r>
          </a:p>
          <a:p>
            <a:endParaRPr lang="en-US" dirty="0"/>
          </a:p>
        </p:txBody>
      </p:sp>
      <p:sp>
        <p:nvSpPr>
          <p:cNvPr id="4" name="Slide Number Placeholder 3"/>
          <p:cNvSpPr>
            <a:spLocks noGrp="1"/>
          </p:cNvSpPr>
          <p:nvPr>
            <p:ph type="sldNum" sz="quarter" idx="5"/>
          </p:nvPr>
        </p:nvSpPr>
        <p:spPr/>
        <p:txBody>
          <a:bodyPr/>
          <a:lstStyle/>
          <a:p>
            <a:fld id="{6FC080A1-EF13-4AA3-8FB6-3DFBD3E5E425}" type="slidenum">
              <a:rPr lang="en-US" smtClean="0"/>
              <a:t>4</a:t>
            </a:fld>
            <a:endParaRPr lang="en-US" dirty="0"/>
          </a:p>
        </p:txBody>
      </p:sp>
    </p:spTree>
    <p:extLst>
      <p:ext uri="{BB962C8B-B14F-4D97-AF65-F5344CB8AC3E}">
        <p14:creationId xmlns:p14="http://schemas.microsoft.com/office/powerpoint/2010/main" val="159747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response in the chat box. </a:t>
            </a:r>
          </a:p>
        </p:txBody>
      </p:sp>
      <p:sp>
        <p:nvSpPr>
          <p:cNvPr id="4" name="Slide Number Placeholder 3"/>
          <p:cNvSpPr>
            <a:spLocks noGrp="1"/>
          </p:cNvSpPr>
          <p:nvPr>
            <p:ph type="sldNum" sz="quarter" idx="5"/>
          </p:nvPr>
        </p:nvSpPr>
        <p:spPr/>
        <p:txBody>
          <a:bodyPr/>
          <a:lstStyle/>
          <a:p>
            <a:fld id="{6FC080A1-EF13-4AA3-8FB6-3DFBD3E5E425}" type="slidenum">
              <a:rPr lang="en-US" smtClean="0"/>
              <a:t>5</a:t>
            </a:fld>
            <a:endParaRPr lang="en-US" dirty="0"/>
          </a:p>
        </p:txBody>
      </p:sp>
    </p:spTree>
    <p:extLst>
      <p:ext uri="{BB962C8B-B14F-4D97-AF65-F5344CB8AC3E}">
        <p14:creationId xmlns:p14="http://schemas.microsoft.com/office/powerpoint/2010/main" val="150764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(13.7%) is the 2018 Supplemental Poverty measure</a:t>
            </a:r>
          </a:p>
          <a:p>
            <a:r>
              <a:rPr lang="en-US" dirty="0"/>
              <a:t>14% (14.2) is the 2017 Supplemental Poverty measure (this measure was updated by Census in 2019 previous number was 15.6% or approx. 16%</a:t>
            </a:r>
          </a:p>
          <a:p>
            <a:endParaRPr lang="en-US" dirty="0"/>
          </a:p>
          <a:p>
            <a:r>
              <a:rPr lang="en-US" dirty="0"/>
              <a:t>165 (16.5% is the 2018 Official Poverty Measure </a:t>
            </a:r>
          </a:p>
          <a:p>
            <a:r>
              <a:rPr lang="en-US" dirty="0"/>
              <a:t>18% (17.5) is the 2017 Official Poverty Measure</a:t>
            </a:r>
          </a:p>
          <a:p>
            <a:endParaRPr lang="en-US" dirty="0"/>
          </a:p>
          <a:p>
            <a:r>
              <a:rPr lang="en-US" dirty="0"/>
              <a:t>2014-2018 ACS 5 year average for children under 18 in poverty is 19.5% or 14.1 million</a:t>
            </a:r>
          </a:p>
          <a:p>
            <a:r>
              <a:rPr lang="en-US" dirty="0"/>
              <a:t>2013-2017 ACS 5 year average for children under 18 in poverty is 20.3% or 14.7 million</a:t>
            </a:r>
          </a:p>
          <a:p>
            <a:r>
              <a:rPr lang="en-US" dirty="0"/>
              <a:t>2012-2016 ACS 5 year average for children under 18 in poverty is 19% or 15.3 million</a:t>
            </a:r>
          </a:p>
          <a:p>
            <a:endParaRPr lang="en-US" dirty="0"/>
          </a:p>
          <a:p>
            <a:r>
              <a:rPr lang="en-US" dirty="0"/>
              <a:t>Areas of concentrated poverty= census tracts with overall poverty rates of 30% ore more.  Research has indicated that children under age 13 who moved from low-income neighborhoods to more affluent communities had higher incomes as adults compared to their peers who remained in impoverished areas. </a:t>
            </a:r>
          </a:p>
          <a:p>
            <a:endParaRPr lang="en-US" dirty="0"/>
          </a:p>
          <a:p>
            <a:endParaRPr lang="en-US" dirty="0"/>
          </a:p>
          <a:p>
            <a:r>
              <a:rPr lang="en-US" dirty="0"/>
              <a:t>Nearly 1 in 3 live with a family members who works full-time, year round,.</a:t>
            </a:r>
          </a:p>
        </p:txBody>
      </p:sp>
      <p:sp>
        <p:nvSpPr>
          <p:cNvPr id="4" name="Slide Number Placeholder 3"/>
          <p:cNvSpPr>
            <a:spLocks noGrp="1"/>
          </p:cNvSpPr>
          <p:nvPr>
            <p:ph type="sldNum" sz="quarter" idx="5"/>
          </p:nvPr>
        </p:nvSpPr>
        <p:spPr/>
        <p:txBody>
          <a:bodyPr/>
          <a:lstStyle/>
          <a:p>
            <a:fld id="{6FC080A1-EF13-4AA3-8FB6-3DFBD3E5E425}" type="slidenum">
              <a:rPr lang="en-US" smtClean="0"/>
              <a:t>6</a:t>
            </a:fld>
            <a:endParaRPr lang="en-US" dirty="0"/>
          </a:p>
        </p:txBody>
      </p:sp>
    </p:spTree>
    <p:extLst>
      <p:ext uri="{BB962C8B-B14F-4D97-AF65-F5344CB8AC3E}">
        <p14:creationId xmlns:p14="http://schemas.microsoft.com/office/powerpoint/2010/main" val="202987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rPr>
              <a:t>This is due in large part to a wide array of racialized national, state, and local policies and practices that undermine their well-being and success</a:t>
            </a:r>
          </a:p>
          <a:p>
            <a:endParaRPr lang="en-US" sz="1200" dirty="0">
              <a:solidFill>
                <a:schemeClr val="tx2"/>
              </a:solidFill>
            </a:endParaRPr>
          </a:p>
          <a:p>
            <a:r>
              <a:rPr lang="en-US" sz="1200" dirty="0">
                <a:solidFill>
                  <a:schemeClr val="tx2"/>
                </a:solidFill>
              </a:rPr>
              <a:t>African- American and American Indian children are 7 times more likely to live in high-poverty neighborhoods than white kids. Latino children are nearly five times more likely.</a:t>
            </a:r>
          </a:p>
          <a:p>
            <a:r>
              <a:rPr lang="en-US" sz="1200" dirty="0">
                <a:solidFill>
                  <a:schemeClr val="tx2"/>
                </a:solidFill>
              </a:rPr>
              <a:t>These disparities are the legacies of racial and ethnic oppression, as well as the result of present-day laws and practices. </a:t>
            </a:r>
          </a:p>
          <a:p>
            <a:endParaRPr lang="en-US" sz="1200" dirty="0">
              <a:solidFill>
                <a:schemeClr val="tx2"/>
              </a:solidFill>
            </a:endParaRPr>
          </a:p>
          <a:p>
            <a:r>
              <a:rPr lang="en-US" sz="1200" dirty="0">
                <a:solidFill>
                  <a:schemeClr val="tx2"/>
                </a:solidFill>
              </a:rPr>
              <a:t> </a:t>
            </a:r>
            <a:r>
              <a:rPr lang="en-US" dirty="0">
                <a:hlinkClick r:id="rId3"/>
              </a:rPr>
              <a:t>file:///Users/eugenialchaffin/Downloads/aecf-childrenlivinginhighpoverty-2019%20(2).pdf</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t>7</a:t>
            </a:fld>
            <a:endParaRPr lang="en-US" dirty="0"/>
          </a:p>
        </p:txBody>
      </p:sp>
    </p:spTree>
    <p:extLst>
      <p:ext uri="{BB962C8B-B14F-4D97-AF65-F5344CB8AC3E}">
        <p14:creationId xmlns:p14="http://schemas.microsoft.com/office/powerpoint/2010/main" val="307534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Waste</a:t>
            </a:r>
          </a:p>
          <a:p>
            <a:r>
              <a:rPr lang="en-US" dirty="0"/>
              <a:t>Blight on our national soul</a:t>
            </a:r>
          </a:p>
          <a:p>
            <a:endParaRPr lang="en-US" dirty="0"/>
          </a:p>
          <a:p>
            <a:r>
              <a:rPr lang="en-US" dirty="0"/>
              <a:t>Bezos, Gates, Buffett, 415.4 billion + to bottom half 164 million people </a:t>
            </a:r>
          </a:p>
        </p:txBody>
      </p:sp>
      <p:sp>
        <p:nvSpPr>
          <p:cNvPr id="4" name="Slide Number Placeholder 3"/>
          <p:cNvSpPr>
            <a:spLocks noGrp="1"/>
          </p:cNvSpPr>
          <p:nvPr>
            <p:ph type="sldNum" sz="quarter" idx="5"/>
          </p:nvPr>
        </p:nvSpPr>
        <p:spPr/>
        <p:txBody>
          <a:bodyPr/>
          <a:lstStyle/>
          <a:p>
            <a:fld id="{6FC080A1-EF13-4AA3-8FB6-3DFBD3E5E425}" type="slidenum">
              <a:rPr lang="en-US" smtClean="0"/>
              <a:t>9</a:t>
            </a:fld>
            <a:endParaRPr lang="en-US" dirty="0"/>
          </a:p>
        </p:txBody>
      </p:sp>
    </p:spTree>
    <p:extLst>
      <p:ext uri="{BB962C8B-B14F-4D97-AF65-F5344CB8AC3E}">
        <p14:creationId xmlns:p14="http://schemas.microsoft.com/office/powerpoint/2010/main" val="4221798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t>10</a:t>
            </a:fld>
            <a:endParaRPr lang="en-US" dirty="0"/>
          </a:p>
        </p:txBody>
      </p:sp>
    </p:spTree>
    <p:extLst>
      <p:ext uri="{BB962C8B-B14F-4D97-AF65-F5344CB8AC3E}">
        <p14:creationId xmlns:p14="http://schemas.microsoft.com/office/powerpoint/2010/main" val="3208480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95CC9-857B-48EE-87FE-93760A088EF4}"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t>‹#›</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4839"/>
            <a:ext cx="7671732" cy="811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71732" y="6024839"/>
            <a:ext cx="1472268" cy="8157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54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95CC9-857B-48EE-87FE-93760A088EF4}"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303186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95CC9-857B-48EE-87FE-93760A088EF4}"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2111668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8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95CC9-857B-48EE-87FE-93760A088EF4}" type="datetimeFigureOut">
              <a:rPr lang="en-US" smtClean="0">
                <a:solidFill>
                  <a:prstClr val="black">
                    <a:tint val="75000"/>
                  </a:prstClr>
                </a:solidFill>
              </a:rPr>
              <a:pPr/>
              <a:t>6/23/2020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25401"/>
            <a:ext cx="7671732" cy="811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71732" y="6025401"/>
            <a:ext cx="1472268" cy="8157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375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95CC9-857B-48EE-87FE-93760A088EF4}" type="datetimeFigureOut">
              <a:rPr lang="en-US" smtClean="0">
                <a:solidFill>
                  <a:prstClr val="black">
                    <a:tint val="75000"/>
                  </a:prstClr>
                </a:solidFill>
              </a:rPr>
              <a:pPr/>
              <a:t>6/23/2020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47349"/>
            <a:ext cx="9144000" cy="811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82077" y="6024279"/>
            <a:ext cx="1474787" cy="817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568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6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95CC9-857B-48EE-87FE-93760A088EF4}" type="datetimeFigureOut">
              <a:rPr lang="en-US" smtClean="0">
                <a:solidFill>
                  <a:prstClr val="black">
                    <a:tint val="75000"/>
                  </a:prstClr>
                </a:solidFill>
              </a:rPr>
              <a:pPr/>
              <a:t>6/23/2020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431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95CC9-857B-48EE-87FE-93760A088EF4}" type="datetimeFigureOut">
              <a:rPr lang="en-US" smtClean="0">
                <a:solidFill>
                  <a:prstClr val="black">
                    <a:tint val="75000"/>
                  </a:prstClr>
                </a:solidFill>
              </a:rPr>
              <a:pPr/>
              <a:t>6/23/2020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2298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0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0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95CC9-857B-48EE-87FE-93760A088EF4}" type="datetimeFigureOut">
              <a:rPr lang="en-US" smtClean="0">
                <a:solidFill>
                  <a:prstClr val="black">
                    <a:tint val="75000"/>
                  </a:prstClr>
                </a:solidFill>
              </a:rPr>
              <a:pPr/>
              <a:t>6/23/2020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9893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95CC9-857B-48EE-87FE-93760A088EF4}" type="datetimeFigureOut">
              <a:rPr lang="en-US" smtClean="0">
                <a:solidFill>
                  <a:prstClr val="black">
                    <a:tint val="75000"/>
                  </a:prstClr>
                </a:solidFill>
              </a:rPr>
              <a:pPr/>
              <a:t>6/23/2020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8528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95CC9-857B-48EE-87FE-93760A088EF4}" type="datetimeFigureOut">
              <a:rPr lang="en-US" smtClean="0">
                <a:solidFill>
                  <a:prstClr val="black">
                    <a:tint val="75000"/>
                  </a:prstClr>
                </a:solidFill>
              </a:rPr>
              <a:pPr/>
              <a:t>6/23/2020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1761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6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95CC9-857B-48EE-87FE-93760A088EF4}" type="datetimeFigureOut">
              <a:rPr lang="en-US" smtClean="0">
                <a:solidFill>
                  <a:prstClr val="black">
                    <a:tint val="75000"/>
                  </a:prstClr>
                </a:solidFill>
              </a:rPr>
              <a:pPr/>
              <a:t>6/23/2020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353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95CC9-857B-48EE-87FE-93760A088EF4}"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t>‹#›</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46787"/>
            <a:ext cx="9144000" cy="811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1796" y="6023717"/>
            <a:ext cx="1474787" cy="817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892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95CC9-857B-48EE-87FE-93760A088EF4}" type="datetimeFigureOut">
              <a:rPr lang="en-US" smtClean="0">
                <a:solidFill>
                  <a:prstClr val="black">
                    <a:tint val="75000"/>
                  </a:prstClr>
                </a:solidFill>
              </a:rPr>
              <a:pPr/>
              <a:t>6/23/2020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0484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95CC9-857B-48EE-87FE-93760A088EF4}" type="datetimeFigureOut">
              <a:rPr lang="en-US" smtClean="0">
                <a:solidFill>
                  <a:prstClr val="black">
                    <a:tint val="75000"/>
                  </a:prstClr>
                </a:solidFill>
              </a:rPr>
              <a:pPr/>
              <a:t>6/23/2020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1414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0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2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95CC9-857B-48EE-87FE-93760A088EF4}" type="datetimeFigureOut">
              <a:rPr lang="en-US" smtClean="0">
                <a:solidFill>
                  <a:prstClr val="black">
                    <a:tint val="75000"/>
                  </a:prstClr>
                </a:solidFill>
              </a:rPr>
              <a:pPr/>
              <a:t>6/23/2020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0750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EEA0CE-22CB-5947-BBDC-7936DCB5C79D}"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048D61-9AC3-254F-9778-30493E36DA8F}" type="slidenum">
              <a:rPr lang="en-US" smtClean="0"/>
              <a:t>‹#›</a:t>
            </a:fld>
            <a:endParaRPr lang="en-US" dirty="0"/>
          </a:p>
        </p:txBody>
      </p:sp>
    </p:spTree>
    <p:extLst>
      <p:ext uri="{BB962C8B-B14F-4D97-AF65-F5344CB8AC3E}">
        <p14:creationId xmlns:p14="http://schemas.microsoft.com/office/powerpoint/2010/main" val="4203607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EA0CE-22CB-5947-BBDC-7936DCB5C79D}"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048D61-9AC3-254F-9778-30493E36DA8F}" type="slidenum">
              <a:rPr lang="en-US" smtClean="0"/>
              <a:t>‹#›</a:t>
            </a:fld>
            <a:endParaRPr lang="en-US" dirty="0"/>
          </a:p>
        </p:txBody>
      </p:sp>
    </p:spTree>
    <p:extLst>
      <p:ext uri="{BB962C8B-B14F-4D97-AF65-F5344CB8AC3E}">
        <p14:creationId xmlns:p14="http://schemas.microsoft.com/office/powerpoint/2010/main" val="417634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EEA0CE-22CB-5947-BBDC-7936DCB5C79D}"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048D61-9AC3-254F-9778-30493E36DA8F}" type="slidenum">
              <a:rPr lang="en-US" smtClean="0"/>
              <a:t>‹#›</a:t>
            </a:fld>
            <a:endParaRPr lang="en-US" dirty="0"/>
          </a:p>
        </p:txBody>
      </p:sp>
    </p:spTree>
    <p:extLst>
      <p:ext uri="{BB962C8B-B14F-4D97-AF65-F5344CB8AC3E}">
        <p14:creationId xmlns:p14="http://schemas.microsoft.com/office/powerpoint/2010/main" val="637174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EEA0CE-22CB-5947-BBDC-7936DCB5C79D}" type="datetimeFigureOut">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048D61-9AC3-254F-9778-30493E36DA8F}" type="slidenum">
              <a:rPr lang="en-US" smtClean="0"/>
              <a:t>‹#›</a:t>
            </a:fld>
            <a:endParaRPr lang="en-US" dirty="0"/>
          </a:p>
        </p:txBody>
      </p:sp>
    </p:spTree>
    <p:extLst>
      <p:ext uri="{BB962C8B-B14F-4D97-AF65-F5344CB8AC3E}">
        <p14:creationId xmlns:p14="http://schemas.microsoft.com/office/powerpoint/2010/main" val="1816570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EEA0CE-22CB-5947-BBDC-7936DCB5C79D}" type="datetimeFigureOut">
              <a:rPr lang="en-US" smtClean="0"/>
              <a:t>6/23/2020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048D61-9AC3-254F-9778-30493E36DA8F}" type="slidenum">
              <a:rPr lang="en-US" smtClean="0"/>
              <a:t>‹#›</a:t>
            </a:fld>
            <a:endParaRPr lang="en-US" dirty="0"/>
          </a:p>
        </p:txBody>
      </p:sp>
    </p:spTree>
    <p:extLst>
      <p:ext uri="{BB962C8B-B14F-4D97-AF65-F5344CB8AC3E}">
        <p14:creationId xmlns:p14="http://schemas.microsoft.com/office/powerpoint/2010/main" val="4162161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EEA0CE-22CB-5947-BBDC-7936DCB5C79D}" type="datetimeFigureOut">
              <a:rPr lang="en-US" smtClean="0"/>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048D61-9AC3-254F-9778-30493E36DA8F}" type="slidenum">
              <a:rPr lang="en-US" smtClean="0"/>
              <a:t>‹#›</a:t>
            </a:fld>
            <a:endParaRPr lang="en-US" dirty="0"/>
          </a:p>
        </p:txBody>
      </p:sp>
    </p:spTree>
    <p:extLst>
      <p:ext uri="{BB962C8B-B14F-4D97-AF65-F5344CB8AC3E}">
        <p14:creationId xmlns:p14="http://schemas.microsoft.com/office/powerpoint/2010/main" val="1103095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EA0CE-22CB-5947-BBDC-7936DCB5C79D}" type="datetimeFigureOut">
              <a:rPr lang="en-US" smtClean="0"/>
              <a:t>6/23/2020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048D61-9AC3-254F-9778-30493E36DA8F}" type="slidenum">
              <a:rPr lang="en-US" smtClean="0"/>
              <a:t>‹#›</a:t>
            </a:fld>
            <a:endParaRPr lang="en-US" dirty="0"/>
          </a:p>
        </p:txBody>
      </p:sp>
    </p:spTree>
    <p:extLst>
      <p:ext uri="{BB962C8B-B14F-4D97-AF65-F5344CB8AC3E}">
        <p14:creationId xmlns:p14="http://schemas.microsoft.com/office/powerpoint/2010/main" val="188748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95CC9-857B-48EE-87FE-93760A088EF4}"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4137257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EEA0CE-22CB-5947-BBDC-7936DCB5C79D}" type="datetimeFigureOut">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048D61-9AC3-254F-9778-30493E36DA8F}" type="slidenum">
              <a:rPr lang="en-US" smtClean="0"/>
              <a:t>‹#›</a:t>
            </a:fld>
            <a:endParaRPr lang="en-US" dirty="0"/>
          </a:p>
        </p:txBody>
      </p:sp>
    </p:spTree>
    <p:extLst>
      <p:ext uri="{BB962C8B-B14F-4D97-AF65-F5344CB8AC3E}">
        <p14:creationId xmlns:p14="http://schemas.microsoft.com/office/powerpoint/2010/main" val="1346253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EEA0CE-22CB-5947-BBDC-7936DCB5C79D}" type="datetimeFigureOut">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048D61-9AC3-254F-9778-30493E36DA8F}" type="slidenum">
              <a:rPr lang="en-US" smtClean="0"/>
              <a:t>‹#›</a:t>
            </a:fld>
            <a:endParaRPr lang="en-US" dirty="0"/>
          </a:p>
        </p:txBody>
      </p:sp>
    </p:spTree>
    <p:extLst>
      <p:ext uri="{BB962C8B-B14F-4D97-AF65-F5344CB8AC3E}">
        <p14:creationId xmlns:p14="http://schemas.microsoft.com/office/powerpoint/2010/main" val="229042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EA0CE-22CB-5947-BBDC-7936DCB5C79D}"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048D61-9AC3-254F-9778-30493E36DA8F}" type="slidenum">
              <a:rPr lang="en-US" smtClean="0"/>
              <a:t>‹#›</a:t>
            </a:fld>
            <a:endParaRPr lang="en-US" dirty="0"/>
          </a:p>
        </p:txBody>
      </p:sp>
    </p:spTree>
    <p:extLst>
      <p:ext uri="{BB962C8B-B14F-4D97-AF65-F5344CB8AC3E}">
        <p14:creationId xmlns:p14="http://schemas.microsoft.com/office/powerpoint/2010/main" val="3727498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EA0CE-22CB-5947-BBDC-7936DCB5C79D}"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048D61-9AC3-254F-9778-30493E36DA8F}" type="slidenum">
              <a:rPr lang="en-US" smtClean="0"/>
              <a:t>‹#›</a:t>
            </a:fld>
            <a:endParaRPr lang="en-US" dirty="0"/>
          </a:p>
        </p:txBody>
      </p:sp>
    </p:spTree>
    <p:extLst>
      <p:ext uri="{BB962C8B-B14F-4D97-AF65-F5344CB8AC3E}">
        <p14:creationId xmlns:p14="http://schemas.microsoft.com/office/powerpoint/2010/main" val="69015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95CC9-857B-48EE-87FE-93760A088EF4}" type="datetimeFigureOut">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4267805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95CC9-857B-48EE-87FE-93760A088EF4}" type="datetimeFigureOut">
              <a:rPr lang="en-US" smtClean="0"/>
              <a:t>6/23/2020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154305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95CC9-857B-48EE-87FE-93760A088EF4}" type="datetimeFigureOut">
              <a:rPr lang="en-US" smtClean="0"/>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2030493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95CC9-857B-48EE-87FE-93760A088EF4}" type="datetimeFigureOut">
              <a:rPr lang="en-US" smtClean="0"/>
              <a:t>6/23/2020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176926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95CC9-857B-48EE-87FE-93760A088EF4}" type="datetimeFigureOut">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123871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95CC9-857B-48EE-87FE-93760A088EF4}" type="datetimeFigureOut">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89724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95CC9-857B-48EE-87FE-93760A088EF4}" type="datetimeFigureOut">
              <a:rPr lang="en-US" smtClean="0"/>
              <a:t>6/23/2020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498EB-79F8-4DF7-ABF5-FFB879D4AB46}" type="slidenum">
              <a:rPr lang="en-US" smtClean="0"/>
              <a:t>‹#›</a:t>
            </a:fld>
            <a:endParaRPr lang="en-US" dirty="0"/>
          </a:p>
        </p:txBody>
      </p:sp>
    </p:spTree>
    <p:extLst>
      <p:ext uri="{BB962C8B-B14F-4D97-AF65-F5344CB8AC3E}">
        <p14:creationId xmlns:p14="http://schemas.microsoft.com/office/powerpoint/2010/main" val="5333921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9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95CC9-857B-48EE-87FE-93760A088EF4}" type="datetimeFigureOut">
              <a:rPr lang="en-US" smtClean="0">
                <a:solidFill>
                  <a:prstClr val="black">
                    <a:tint val="75000"/>
                  </a:prstClr>
                </a:solidFill>
              </a:rPr>
              <a:pPr/>
              <a:t>6/23/2020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9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9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057697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EA0CE-22CB-5947-BBDC-7936DCB5C79D}" type="datetimeFigureOut">
              <a:rPr lang="en-US" smtClean="0"/>
              <a:t>6/23/2020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48D61-9AC3-254F-9778-30493E36DA8F}" type="slidenum">
              <a:rPr lang="en-US" smtClean="0"/>
              <a:t>‹#›</a:t>
            </a:fld>
            <a:endParaRPr lang="en-US" dirty="0"/>
          </a:p>
        </p:txBody>
      </p:sp>
    </p:spTree>
    <p:extLst>
      <p:ext uri="{BB962C8B-B14F-4D97-AF65-F5344CB8AC3E}">
        <p14:creationId xmlns:p14="http://schemas.microsoft.com/office/powerpoint/2010/main" val="209934089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ascend.aspeninstitute.org/two-generation/guiding-principl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ramseycounty.us/sites/default/files/Work%20with%20Ramsey/Building%20Blocks%20with%20Resources%20and%20Definition%202.14.19.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ascend.aspeninstitute.org/resources/2gen-toolbox/" TargetMode="External"/><Relationship Id="rId7" Type="http://schemas.openxmlformats.org/officeDocument/2006/relationships/hyperlink" Target="https://ascend.aspeninstitute.org/resources/301-community-guide-to-2gen-approaches/" TargetMode="External"/><Relationship Id="rId2" Type="http://schemas.openxmlformats.org/officeDocument/2006/relationships/hyperlink" Target="http://ascend.aspeninstitute.org/resources/making-tomorrow-better-together/" TargetMode="External"/><Relationship Id="rId1" Type="http://schemas.openxmlformats.org/officeDocument/2006/relationships/slideLayout" Target="../slideLayouts/slideLayout13.xml"/><Relationship Id="rId6" Type="http://schemas.openxmlformats.org/officeDocument/2006/relationships/hyperlink" Target="https://ascend.aspeninstitute.org/resources/201-2gen-action-plan/" TargetMode="External"/><Relationship Id="rId5" Type="http://schemas.openxmlformats.org/officeDocument/2006/relationships/hyperlink" Target="https://ascend.aspeninstitute.org/resources/101-trying-on-a-2gen-approach/" TargetMode="External"/><Relationship Id="rId4" Type="http://schemas.openxmlformats.org/officeDocument/2006/relationships/hyperlink" Target="http://outcomes.ascend.aspeninstitute.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acf.hhs.gov/sites/default/files/opre/ib_environment_scan_v11_b508.pdf" TargetMode="External"/><Relationship Id="rId2" Type="http://schemas.openxmlformats.org/officeDocument/2006/relationships/hyperlink" Target="https://www.acf.hhs.gov/sites/default/files/opre/conceptual_framework_brief_2018_03_b508.pdf" TargetMode="Externa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hyperlink" Target="https://www.acf.hhs.gov/sites/default/files/opre/evaluability_assessment_brief_2018_04_b508.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Chaffin.Jeannie@gmail.com" TargetMode="External"/><Relationship Id="rId2" Type="http://schemas.openxmlformats.org/officeDocument/2006/relationships/hyperlink" Target="mailto:tmarley@communityactionpartnership.com"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203227"/>
          </a:xfrm>
          <a:prstGeom prst="rect">
            <a:avLst/>
          </a:prstGeom>
          <a:solidFill>
            <a:srgbClr val="0052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latin typeface="Calibri"/>
            </a:endParaRPr>
          </a:p>
        </p:txBody>
      </p:sp>
      <p:sp>
        <p:nvSpPr>
          <p:cNvPr id="2" name="Title 1"/>
          <p:cNvSpPr>
            <a:spLocks noGrp="1"/>
          </p:cNvSpPr>
          <p:nvPr>
            <p:ph type="ctrTitle"/>
          </p:nvPr>
        </p:nvSpPr>
        <p:spPr/>
        <p:txBody>
          <a:bodyPr>
            <a:normAutofit fontScale="90000"/>
          </a:bodyPr>
          <a:lstStyle/>
          <a:p>
            <a:r>
              <a:rPr lang="en-US" dirty="0">
                <a:solidFill>
                  <a:schemeClr val="bg1"/>
                </a:solidFill>
              </a:rPr>
              <a:t>Pursuing</a:t>
            </a:r>
            <a:r>
              <a:rPr lang="en-US" b="0" dirty="0">
                <a:solidFill>
                  <a:schemeClr val="bg1"/>
                </a:solidFill>
              </a:rPr>
              <a:t> A </a:t>
            </a:r>
            <a:br>
              <a:rPr lang="en-US" b="0" dirty="0">
                <a:solidFill>
                  <a:schemeClr val="bg1"/>
                </a:solidFill>
              </a:rPr>
            </a:br>
            <a:r>
              <a:rPr lang="en-US" b="0" dirty="0">
                <a:solidFill>
                  <a:schemeClr val="bg1"/>
                </a:solidFill>
              </a:rPr>
              <a:t>Whole Family Approach</a:t>
            </a:r>
            <a:br>
              <a:rPr lang="en-US" b="0" dirty="0">
                <a:solidFill>
                  <a:schemeClr val="bg1"/>
                </a:solidFill>
              </a:rPr>
            </a:br>
            <a:br>
              <a:rPr lang="en-US" b="0" dirty="0"/>
            </a:br>
            <a:br>
              <a:rPr lang="en-US" sz="2100" dirty="0">
                <a:solidFill>
                  <a:schemeClr val="bg1"/>
                </a:solidFill>
                <a:latin typeface="Calibri Light" panose="020F0302020204030204" pitchFamily="34" charset="0"/>
              </a:rPr>
            </a:br>
            <a:br>
              <a:rPr lang="en-US" sz="3000" dirty="0">
                <a:solidFill>
                  <a:srgbClr val="C80452"/>
                </a:solidFill>
                <a:latin typeface="Calibri Light" panose="020F0302020204030204" pitchFamily="34" charset="0"/>
              </a:rPr>
            </a:br>
            <a:br>
              <a:rPr lang="en-US" dirty="0"/>
            </a:br>
            <a:endParaRPr lang="en-US" sz="1500" dirty="0">
              <a:solidFill>
                <a:srgbClr val="C80452"/>
              </a:solidFill>
              <a:latin typeface="Calibri Light" panose="020F0302020204030204" pitchFamily="34" charset="0"/>
            </a:endParaRPr>
          </a:p>
        </p:txBody>
      </p:sp>
      <p:sp>
        <p:nvSpPr>
          <p:cNvPr id="3" name="Subtitle 2"/>
          <p:cNvSpPr>
            <a:spLocks noGrp="1"/>
          </p:cNvSpPr>
          <p:nvPr>
            <p:ph type="subTitle" idx="1"/>
          </p:nvPr>
        </p:nvSpPr>
        <p:spPr>
          <a:xfrm>
            <a:off x="2514600" y="3238930"/>
            <a:ext cx="6400800" cy="2517776"/>
          </a:xfrm>
        </p:spPr>
        <p:txBody>
          <a:bodyPr>
            <a:normAutofit lnSpcReduction="10000"/>
          </a:bodyPr>
          <a:lstStyle/>
          <a:p>
            <a:r>
              <a:rPr lang="en-US" sz="2100" b="1" dirty="0">
                <a:solidFill>
                  <a:schemeClr val="tx2"/>
                </a:solidFill>
              </a:rPr>
              <a:t>Tiffney Marley, CCAP, NCRT</a:t>
            </a:r>
          </a:p>
          <a:p>
            <a:r>
              <a:rPr lang="en-US" sz="2100" i="1" dirty="0">
                <a:solidFill>
                  <a:schemeClr val="tx2"/>
                </a:solidFill>
              </a:rPr>
              <a:t>Vice President, Practice Transformation </a:t>
            </a:r>
          </a:p>
          <a:p>
            <a:r>
              <a:rPr lang="en-US" sz="2100" i="1" dirty="0">
                <a:solidFill>
                  <a:schemeClr val="tx2"/>
                </a:solidFill>
              </a:rPr>
              <a:t>National Community Action Partnership </a:t>
            </a:r>
          </a:p>
          <a:p>
            <a:endParaRPr lang="en-US" sz="2100" b="1" dirty="0">
              <a:solidFill>
                <a:schemeClr val="tx2"/>
              </a:solidFill>
            </a:endParaRPr>
          </a:p>
          <a:p>
            <a:r>
              <a:rPr lang="en-US" sz="2100" b="1" dirty="0">
                <a:solidFill>
                  <a:schemeClr val="tx2"/>
                </a:solidFill>
              </a:rPr>
              <a:t>Jeannie Chaffin, CCAP</a:t>
            </a:r>
          </a:p>
          <a:p>
            <a:r>
              <a:rPr lang="en-US" sz="2100" i="1" dirty="0">
                <a:solidFill>
                  <a:schemeClr val="tx2"/>
                </a:solidFill>
              </a:rPr>
              <a:t>WFA Special Advisor</a:t>
            </a:r>
          </a:p>
          <a:p>
            <a:r>
              <a:rPr lang="en-US" sz="2100" i="1" dirty="0">
                <a:solidFill>
                  <a:schemeClr val="tx2"/>
                </a:solidFill>
              </a:rPr>
              <a:t>National Community Action Partnership</a:t>
            </a:r>
          </a:p>
          <a:p>
            <a:endParaRPr lang="en-US" dirty="0"/>
          </a:p>
        </p:txBody>
      </p:sp>
      <p:cxnSp>
        <p:nvCxnSpPr>
          <p:cNvPr id="7" name="Straight Arrow Connector 6"/>
          <p:cNvCxnSpPr/>
          <p:nvPr/>
        </p:nvCxnSpPr>
        <p:spPr>
          <a:xfrm>
            <a:off x="1981200" y="2743200"/>
            <a:ext cx="542925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090987"/>
            <a:ext cx="2457086" cy="1285875"/>
          </a:xfrm>
          <a:prstGeom prst="rect">
            <a:avLst/>
          </a:prstGeom>
        </p:spPr>
      </p:pic>
    </p:spTree>
    <p:extLst>
      <p:ext uri="{BB962C8B-B14F-4D97-AF65-F5344CB8AC3E}">
        <p14:creationId xmlns:p14="http://schemas.microsoft.com/office/powerpoint/2010/main" val="3007521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2392363"/>
          </a:xfrm>
        </p:spPr>
        <p:txBody>
          <a:bodyPr>
            <a:normAutofit/>
          </a:bodyPr>
          <a:lstStyle/>
          <a:p>
            <a:pPr marL="0" indent="0" algn="ctr">
              <a:buNone/>
            </a:pPr>
            <a:r>
              <a:rPr lang="en-US" sz="3600" dirty="0">
                <a:solidFill>
                  <a:schemeClr val="tx2"/>
                </a:solidFill>
              </a:rPr>
              <a:t>“Growing up in poverty undermines healthy child development and can perpetuate negative impacts for a lifespan.” </a:t>
            </a:r>
            <a:endParaRPr lang="en-US" sz="1800" dirty="0">
              <a:solidFill>
                <a:schemeClr val="tx2"/>
              </a:solidFill>
            </a:endParaRPr>
          </a:p>
        </p:txBody>
      </p:sp>
      <p:sp>
        <p:nvSpPr>
          <p:cNvPr id="4" name="Title 1"/>
          <p:cNvSpPr>
            <a:spLocks noGrp="1"/>
          </p:cNvSpPr>
          <p:nvPr>
            <p:ph type="title"/>
          </p:nvPr>
        </p:nvSpPr>
        <p:spPr/>
        <p:txBody>
          <a:bodyPr>
            <a:normAutofit/>
          </a:bodyPr>
          <a:lstStyle/>
          <a:p>
            <a:r>
              <a:rPr lang="en-US" altLang="en-US" b="1" dirty="0">
                <a:solidFill>
                  <a:schemeClr val="tx2"/>
                </a:solidFill>
                <a:cs typeface="Arial" panose="020B0604020202020204" pitchFamily="34" charset="0"/>
              </a:rPr>
              <a:t>Growing Up In Poverty</a:t>
            </a:r>
            <a:endParaRPr lang="en-US" altLang="en-US" i="1" dirty="0">
              <a:solidFill>
                <a:schemeClr val="tx2"/>
              </a:solidFill>
              <a:cs typeface="Arial" panose="020B0604020202020204" pitchFamily="34" charset="0"/>
            </a:endParaRPr>
          </a:p>
        </p:txBody>
      </p:sp>
    </p:spTree>
    <p:extLst>
      <p:ext uri="{BB962C8B-B14F-4D97-AF65-F5344CB8AC3E}">
        <p14:creationId xmlns:p14="http://schemas.microsoft.com/office/powerpoint/2010/main" val="317795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1143000"/>
          </a:xfrm>
        </p:spPr>
        <p:txBody>
          <a:bodyPr/>
          <a:lstStyle/>
          <a:p>
            <a:r>
              <a:rPr lang="en-US" altLang="en-US" b="1" dirty="0">
                <a:solidFill>
                  <a:schemeClr val="tx2"/>
                </a:solidFill>
              </a:rPr>
              <a:t>Our Future</a:t>
            </a:r>
          </a:p>
        </p:txBody>
      </p:sp>
      <p:sp>
        <p:nvSpPr>
          <p:cNvPr id="31747" name="Content Placeholder 2"/>
          <p:cNvSpPr>
            <a:spLocks noGrp="1"/>
          </p:cNvSpPr>
          <p:nvPr>
            <p:ph idx="1"/>
          </p:nvPr>
        </p:nvSpPr>
        <p:spPr>
          <a:xfrm>
            <a:off x="609600" y="2819400"/>
            <a:ext cx="8001000" cy="4525119"/>
          </a:xfrm>
        </p:spPr>
        <p:txBody>
          <a:bodyPr>
            <a:normAutofit/>
          </a:bodyPr>
          <a:lstStyle/>
          <a:p>
            <a:pPr marL="0" indent="0" algn="ctr">
              <a:buNone/>
            </a:pPr>
            <a:r>
              <a:rPr lang="en-US" i="1" dirty="0">
                <a:solidFill>
                  <a:schemeClr val="tx2"/>
                </a:solidFill>
              </a:rPr>
              <a:t>The future social and economic security for all of us is at stake…</a:t>
            </a:r>
            <a:endParaRPr lang="en-US" altLang="en-US" i="1" dirty="0">
              <a:solidFill>
                <a:schemeClr val="tx2"/>
              </a:solidFill>
            </a:endParaRPr>
          </a:p>
        </p:txBody>
      </p:sp>
    </p:spTree>
    <p:extLst>
      <p:ext uri="{BB962C8B-B14F-4D97-AF65-F5344CB8AC3E}">
        <p14:creationId xmlns:p14="http://schemas.microsoft.com/office/powerpoint/2010/main" val="279216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1143000"/>
          </a:xfrm>
        </p:spPr>
        <p:txBody>
          <a:bodyPr/>
          <a:lstStyle/>
          <a:p>
            <a:r>
              <a:rPr lang="en-US" altLang="en-US" b="1" dirty="0">
                <a:solidFill>
                  <a:schemeClr val="tx2"/>
                </a:solidFill>
              </a:rPr>
              <a:t>Vision</a:t>
            </a:r>
          </a:p>
        </p:txBody>
      </p:sp>
      <p:sp>
        <p:nvSpPr>
          <p:cNvPr id="31747" name="Content Placeholder 2"/>
          <p:cNvSpPr>
            <a:spLocks noGrp="1"/>
          </p:cNvSpPr>
          <p:nvPr>
            <p:ph idx="1"/>
          </p:nvPr>
        </p:nvSpPr>
        <p:spPr>
          <a:xfrm>
            <a:off x="381000" y="1343400"/>
            <a:ext cx="8001000" cy="4525119"/>
          </a:xfrm>
        </p:spPr>
        <p:txBody>
          <a:bodyPr>
            <a:normAutofit/>
          </a:bodyPr>
          <a:lstStyle/>
          <a:p>
            <a:r>
              <a:rPr lang="en-US" altLang="en-US" i="1" dirty="0">
                <a:solidFill>
                  <a:schemeClr val="tx2"/>
                </a:solidFill>
              </a:rPr>
              <a:t>Results beyond anything achieved before</a:t>
            </a:r>
          </a:p>
          <a:p>
            <a:pPr lvl="1"/>
            <a:r>
              <a:rPr lang="en-US" i="1" dirty="0">
                <a:solidFill>
                  <a:schemeClr val="tx2"/>
                </a:solidFill>
              </a:rPr>
              <a:t>“Meeting Families where they dream…”</a:t>
            </a:r>
          </a:p>
          <a:p>
            <a:pPr lvl="1"/>
            <a:r>
              <a:rPr lang="en-US" altLang="en-US" i="1" dirty="0">
                <a:solidFill>
                  <a:schemeClr val="tx2"/>
                </a:solidFill>
              </a:rPr>
              <a:t>Maximizing people's potential to contribute to the civic, social, and economic lives of our communities. </a:t>
            </a:r>
          </a:p>
          <a:p>
            <a:pPr lvl="1"/>
            <a:r>
              <a:rPr lang="en-US" altLang="en-US" i="1" dirty="0">
                <a:solidFill>
                  <a:schemeClr val="tx2"/>
                </a:solidFill>
              </a:rPr>
              <a:t>Producing a legacy of family well-being that passes from one generation to the next.</a:t>
            </a:r>
          </a:p>
        </p:txBody>
      </p:sp>
    </p:spTree>
    <p:extLst>
      <p:ext uri="{BB962C8B-B14F-4D97-AF65-F5344CB8AC3E}">
        <p14:creationId xmlns:p14="http://schemas.microsoft.com/office/powerpoint/2010/main" val="960404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3C1E-25F6-0945-BA2C-AF4948F7CC6A}"/>
              </a:ext>
            </a:extLst>
          </p:cNvPr>
          <p:cNvSpPr>
            <a:spLocks noGrp="1"/>
          </p:cNvSpPr>
          <p:nvPr>
            <p:ph type="title"/>
          </p:nvPr>
        </p:nvSpPr>
        <p:spPr/>
        <p:txBody>
          <a:bodyPr>
            <a:normAutofit fontScale="90000"/>
          </a:bodyPr>
          <a:lstStyle/>
          <a:p>
            <a:r>
              <a:rPr lang="en-US" b="1" dirty="0">
                <a:solidFill>
                  <a:srgbClr val="002060"/>
                </a:solidFill>
              </a:rPr>
              <a:t>Accelerating Social and Economic Mobility</a:t>
            </a:r>
          </a:p>
        </p:txBody>
      </p:sp>
      <p:sp>
        <p:nvSpPr>
          <p:cNvPr id="3" name="Content Placeholder 2">
            <a:extLst>
              <a:ext uri="{FF2B5EF4-FFF2-40B4-BE49-F238E27FC236}">
                <a16:creationId xmlns:a16="http://schemas.microsoft.com/office/drawing/2014/main" id="{E8F19D9E-E53F-8340-B189-0F323A5DF720}"/>
              </a:ext>
            </a:extLst>
          </p:cNvPr>
          <p:cNvSpPr>
            <a:spLocks noGrp="1"/>
          </p:cNvSpPr>
          <p:nvPr>
            <p:ph idx="1"/>
          </p:nvPr>
        </p:nvSpPr>
        <p:spPr/>
        <p:txBody>
          <a:bodyPr/>
          <a:lstStyle/>
          <a:p>
            <a:r>
              <a:rPr lang="en-US" dirty="0">
                <a:solidFill>
                  <a:srgbClr val="1F497D"/>
                </a:solidFill>
              </a:rPr>
              <a:t>Achieving this vision will require accelerating social and economic mobility beyond anything we have done before. </a:t>
            </a:r>
          </a:p>
          <a:p>
            <a:r>
              <a:rPr lang="en-US" dirty="0">
                <a:solidFill>
                  <a:srgbClr val="1F497D"/>
                </a:solidFill>
              </a:rPr>
              <a:t>The vision many of us aspire to requires deeper engagement with families, being data driven, person-centered, attention to racial equity, innovation, and achieving greater impact. </a:t>
            </a:r>
          </a:p>
        </p:txBody>
      </p:sp>
    </p:spTree>
    <p:extLst>
      <p:ext uri="{BB962C8B-B14F-4D97-AF65-F5344CB8AC3E}">
        <p14:creationId xmlns:p14="http://schemas.microsoft.com/office/powerpoint/2010/main" val="947171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3352800"/>
            <a:ext cx="8458200" cy="1143000"/>
          </a:xfrm>
        </p:spPr>
        <p:txBody>
          <a:bodyPr>
            <a:normAutofit fontScale="90000"/>
          </a:bodyPr>
          <a:lstStyle/>
          <a:p>
            <a:r>
              <a:rPr lang="en-US" altLang="en-US" b="1" dirty="0">
                <a:solidFill>
                  <a:srgbClr val="002060"/>
                </a:solidFill>
              </a:rPr>
              <a:t>Starting with Human Capacity</a:t>
            </a:r>
            <a:br>
              <a:rPr lang="en-US" altLang="en-US" b="1" dirty="0">
                <a:solidFill>
                  <a:srgbClr val="002060"/>
                </a:solidFill>
              </a:rPr>
            </a:br>
            <a:br>
              <a:rPr lang="en-US" altLang="en-US" b="1" dirty="0">
                <a:solidFill>
                  <a:srgbClr val="002060"/>
                </a:solidFill>
              </a:rPr>
            </a:br>
            <a:br>
              <a:rPr lang="en-US" altLang="en-US" b="1" dirty="0">
                <a:solidFill>
                  <a:srgbClr val="002060"/>
                </a:solidFill>
              </a:rPr>
            </a:br>
            <a:endParaRPr lang="en-US" altLang="en-US" b="1" dirty="0">
              <a:solidFill>
                <a:srgbClr val="002060"/>
              </a:solidFill>
            </a:endParaRPr>
          </a:p>
        </p:txBody>
      </p:sp>
      <p:cxnSp>
        <p:nvCxnSpPr>
          <p:cNvPr id="3" name="Straight Connector 2"/>
          <p:cNvCxnSpPr/>
          <p:nvPr/>
        </p:nvCxnSpPr>
        <p:spPr>
          <a:xfrm>
            <a:off x="762000" y="3886200"/>
            <a:ext cx="7511143"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72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1143000"/>
          </a:xfrm>
        </p:spPr>
        <p:txBody>
          <a:bodyPr/>
          <a:lstStyle/>
          <a:p>
            <a:r>
              <a:rPr lang="en-US" altLang="en-US" b="1" dirty="0">
                <a:solidFill>
                  <a:schemeClr val="tx2"/>
                </a:solidFill>
              </a:rPr>
              <a:t>Human Capacity</a:t>
            </a:r>
          </a:p>
        </p:txBody>
      </p:sp>
      <p:sp>
        <p:nvSpPr>
          <p:cNvPr id="31747" name="Content Placeholder 2"/>
          <p:cNvSpPr>
            <a:spLocks noGrp="1"/>
          </p:cNvSpPr>
          <p:nvPr>
            <p:ph idx="1"/>
          </p:nvPr>
        </p:nvSpPr>
        <p:spPr>
          <a:xfrm>
            <a:off x="571500" y="2514600"/>
            <a:ext cx="8001000" cy="4525119"/>
          </a:xfrm>
        </p:spPr>
        <p:txBody>
          <a:bodyPr>
            <a:normAutofit/>
          </a:bodyPr>
          <a:lstStyle/>
          <a:p>
            <a:pPr marL="0" indent="0" algn="ctr">
              <a:buNone/>
            </a:pPr>
            <a:r>
              <a:rPr lang="en-US" dirty="0">
                <a:solidFill>
                  <a:schemeClr val="tx2"/>
                </a:solidFill>
              </a:rPr>
              <a:t> The idea that people grow and change over </a:t>
            </a:r>
          </a:p>
          <a:p>
            <a:pPr marL="0" indent="0" algn="ctr">
              <a:buNone/>
            </a:pPr>
            <a:r>
              <a:rPr lang="en-US" dirty="0">
                <a:solidFill>
                  <a:schemeClr val="tx2"/>
                </a:solidFill>
              </a:rPr>
              <a:t>their lives, in an ongoing process shaped by environments and experiences (Human Development). </a:t>
            </a:r>
            <a:endParaRPr lang="en-US" altLang="en-US" dirty="0">
              <a:solidFill>
                <a:schemeClr val="tx2"/>
              </a:solidFill>
            </a:endParaRPr>
          </a:p>
        </p:txBody>
      </p:sp>
      <p:sp>
        <p:nvSpPr>
          <p:cNvPr id="3" name="TextBox 2">
            <a:extLst>
              <a:ext uri="{FF2B5EF4-FFF2-40B4-BE49-F238E27FC236}">
                <a16:creationId xmlns:a16="http://schemas.microsoft.com/office/drawing/2014/main" id="{3229723D-065B-46F0-98A2-B769E77B6DF1}"/>
              </a:ext>
            </a:extLst>
          </p:cNvPr>
          <p:cNvSpPr txBox="1"/>
          <p:nvPr/>
        </p:nvSpPr>
        <p:spPr>
          <a:xfrm>
            <a:off x="228600" y="6103736"/>
            <a:ext cx="7315200" cy="738664"/>
          </a:xfrm>
          <a:prstGeom prst="rect">
            <a:avLst/>
          </a:prstGeom>
          <a:noFill/>
        </p:spPr>
        <p:txBody>
          <a:bodyPr wrap="square" rtlCol="0">
            <a:spAutoFit/>
          </a:bodyPr>
          <a:lstStyle/>
          <a:p>
            <a:r>
              <a:rPr lang="en-US" sz="1400" dirty="0">
                <a:solidFill>
                  <a:schemeClr val="bg1"/>
                </a:solidFill>
              </a:rPr>
              <a:t>Framing Two-Generation Approaches to Supporting Families, Ascend at the Aspen Institute, 2019.  For more information go to:  https://ascend.aspeninstitute.org/resources/framing-two-generation-approaches-to-supporting-families/</a:t>
            </a:r>
          </a:p>
        </p:txBody>
      </p:sp>
    </p:spTree>
    <p:extLst>
      <p:ext uri="{BB962C8B-B14F-4D97-AF65-F5344CB8AC3E}">
        <p14:creationId xmlns:p14="http://schemas.microsoft.com/office/powerpoint/2010/main" val="898157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05F1-8EC5-8B47-98BF-387B01C3D503}"/>
              </a:ext>
            </a:extLst>
          </p:cNvPr>
          <p:cNvSpPr>
            <a:spLocks noGrp="1"/>
          </p:cNvSpPr>
          <p:nvPr>
            <p:ph type="title"/>
          </p:nvPr>
        </p:nvSpPr>
        <p:spPr/>
        <p:txBody>
          <a:bodyPr/>
          <a:lstStyle/>
          <a:p>
            <a:r>
              <a:rPr lang="en-US" b="1" dirty="0">
                <a:solidFill>
                  <a:schemeClr val="tx2"/>
                </a:solidFill>
              </a:rPr>
              <a:t>Environments and Experiences</a:t>
            </a:r>
          </a:p>
        </p:txBody>
      </p:sp>
      <p:pic>
        <p:nvPicPr>
          <p:cNvPr id="5" name="Content Placeholder 4" descr="A screenshot of a map&#10;&#10;Description automatically generated">
            <a:extLst>
              <a:ext uri="{FF2B5EF4-FFF2-40B4-BE49-F238E27FC236}">
                <a16:creationId xmlns:a16="http://schemas.microsoft.com/office/drawing/2014/main" id="{C585CCAE-098F-9841-9F0D-DD0B7E3D22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0985" y="1219200"/>
            <a:ext cx="7582030" cy="4869194"/>
          </a:xfrm>
        </p:spPr>
      </p:pic>
    </p:spTree>
    <p:extLst>
      <p:ext uri="{BB962C8B-B14F-4D97-AF65-F5344CB8AC3E}">
        <p14:creationId xmlns:p14="http://schemas.microsoft.com/office/powerpoint/2010/main" val="826408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05F1-8EC5-8B47-98BF-387B01C3D503}"/>
              </a:ext>
            </a:extLst>
          </p:cNvPr>
          <p:cNvSpPr>
            <a:spLocks noGrp="1"/>
          </p:cNvSpPr>
          <p:nvPr>
            <p:ph type="title"/>
          </p:nvPr>
        </p:nvSpPr>
        <p:spPr/>
        <p:txBody>
          <a:bodyPr/>
          <a:lstStyle/>
          <a:p>
            <a:r>
              <a:rPr lang="en-US" b="1" dirty="0">
                <a:solidFill>
                  <a:schemeClr val="tx2"/>
                </a:solidFill>
              </a:rPr>
              <a:t>Environments and Experiences</a:t>
            </a:r>
          </a:p>
        </p:txBody>
      </p:sp>
      <p:pic>
        <p:nvPicPr>
          <p:cNvPr id="6" name="Picture 5">
            <a:extLst>
              <a:ext uri="{FF2B5EF4-FFF2-40B4-BE49-F238E27FC236}">
                <a16:creationId xmlns:a16="http://schemas.microsoft.com/office/drawing/2014/main" id="{3361C1D6-8661-49F6-BF2A-332204CE57B8}"/>
              </a:ext>
            </a:extLst>
          </p:cNvPr>
          <p:cNvPicPr>
            <a:picLocks noChangeAspect="1"/>
          </p:cNvPicPr>
          <p:nvPr/>
        </p:nvPicPr>
        <p:blipFill rotWithShape="1">
          <a:blip r:embed="rId2"/>
          <a:srcRect l="5001" t="17500" r="7500" b="25000"/>
          <a:stretch/>
        </p:blipFill>
        <p:spPr>
          <a:xfrm>
            <a:off x="247509" y="1752600"/>
            <a:ext cx="8648982" cy="3789121"/>
          </a:xfrm>
          <a:prstGeom prst="rect">
            <a:avLst/>
          </a:prstGeom>
        </p:spPr>
      </p:pic>
      <p:sp>
        <p:nvSpPr>
          <p:cNvPr id="4" name="TextBox 3">
            <a:extLst>
              <a:ext uri="{FF2B5EF4-FFF2-40B4-BE49-F238E27FC236}">
                <a16:creationId xmlns:a16="http://schemas.microsoft.com/office/drawing/2014/main" id="{94E562BF-C8E8-48B9-8F2F-2A088069B5D9}"/>
              </a:ext>
            </a:extLst>
          </p:cNvPr>
          <p:cNvSpPr txBox="1"/>
          <p:nvPr/>
        </p:nvSpPr>
        <p:spPr>
          <a:xfrm>
            <a:off x="647700" y="5633405"/>
            <a:ext cx="7848600" cy="276999"/>
          </a:xfrm>
          <a:prstGeom prst="rect">
            <a:avLst/>
          </a:prstGeom>
          <a:noFill/>
        </p:spPr>
        <p:txBody>
          <a:bodyPr wrap="square" rtlCol="0">
            <a:spAutoFit/>
          </a:bodyPr>
          <a:lstStyle/>
          <a:p>
            <a:pPr algn="ctr"/>
            <a:r>
              <a:rPr lang="en-US" sz="1200" dirty="0"/>
              <a:t>Building Community Resilience Collaborative at the Redstone Center, George Washington University</a:t>
            </a:r>
          </a:p>
        </p:txBody>
      </p:sp>
    </p:spTree>
    <p:extLst>
      <p:ext uri="{BB962C8B-B14F-4D97-AF65-F5344CB8AC3E}">
        <p14:creationId xmlns:p14="http://schemas.microsoft.com/office/powerpoint/2010/main" val="529551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1143000"/>
          </a:xfrm>
        </p:spPr>
        <p:txBody>
          <a:bodyPr/>
          <a:lstStyle/>
          <a:p>
            <a:r>
              <a:rPr lang="en-US" altLang="en-US" b="1" dirty="0">
                <a:solidFill>
                  <a:schemeClr val="tx2"/>
                </a:solidFill>
              </a:rPr>
              <a:t>Human Capacity</a:t>
            </a:r>
          </a:p>
        </p:txBody>
      </p:sp>
      <p:sp>
        <p:nvSpPr>
          <p:cNvPr id="31747" name="Content Placeholder 2"/>
          <p:cNvSpPr>
            <a:spLocks noGrp="1"/>
          </p:cNvSpPr>
          <p:nvPr>
            <p:ph idx="1"/>
          </p:nvPr>
        </p:nvSpPr>
        <p:spPr>
          <a:xfrm>
            <a:off x="571500" y="2514600"/>
            <a:ext cx="8001000" cy="4525119"/>
          </a:xfrm>
        </p:spPr>
        <p:txBody>
          <a:bodyPr>
            <a:normAutofit/>
          </a:bodyPr>
          <a:lstStyle/>
          <a:p>
            <a:pPr marL="0" indent="0" algn="ctr">
              <a:buNone/>
            </a:pPr>
            <a:r>
              <a:rPr lang="en-US" dirty="0">
                <a:solidFill>
                  <a:schemeClr val="tx2"/>
                </a:solidFill>
              </a:rPr>
              <a:t> We have a role and a stake in ensuring that the vital conditions for optimal development are available to all, not just some, across the various stages of development.</a:t>
            </a:r>
            <a:endParaRPr lang="en-US" altLang="en-US" dirty="0">
              <a:solidFill>
                <a:schemeClr val="tx2"/>
              </a:solidFill>
            </a:endParaRPr>
          </a:p>
        </p:txBody>
      </p:sp>
      <p:sp>
        <p:nvSpPr>
          <p:cNvPr id="4" name="TextBox 3">
            <a:extLst>
              <a:ext uri="{FF2B5EF4-FFF2-40B4-BE49-F238E27FC236}">
                <a16:creationId xmlns:a16="http://schemas.microsoft.com/office/drawing/2014/main" id="{0E7C9678-746D-4053-BFD2-CF671838B171}"/>
              </a:ext>
            </a:extLst>
          </p:cNvPr>
          <p:cNvSpPr txBox="1"/>
          <p:nvPr/>
        </p:nvSpPr>
        <p:spPr>
          <a:xfrm>
            <a:off x="304800" y="6096000"/>
            <a:ext cx="7315200" cy="738664"/>
          </a:xfrm>
          <a:prstGeom prst="rect">
            <a:avLst/>
          </a:prstGeom>
          <a:noFill/>
        </p:spPr>
        <p:txBody>
          <a:bodyPr wrap="square" rtlCol="0">
            <a:spAutoFit/>
          </a:bodyPr>
          <a:lstStyle/>
          <a:p>
            <a:r>
              <a:rPr lang="en-US" sz="1400" dirty="0">
                <a:solidFill>
                  <a:schemeClr val="bg1"/>
                </a:solidFill>
              </a:rPr>
              <a:t>Framing Two-Generation Approaches to Supporting Families, Ascend at the Aspen Institute, 2019.  For more information go to:  https://ascend.aspeninstitute.org/resources/framing-two-generation-approaches-to-supporting-families/</a:t>
            </a:r>
          </a:p>
        </p:txBody>
      </p:sp>
    </p:spTree>
    <p:extLst>
      <p:ext uri="{BB962C8B-B14F-4D97-AF65-F5344CB8AC3E}">
        <p14:creationId xmlns:p14="http://schemas.microsoft.com/office/powerpoint/2010/main" val="3143604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1143000"/>
          </a:xfrm>
        </p:spPr>
        <p:txBody>
          <a:bodyPr/>
          <a:lstStyle/>
          <a:p>
            <a:r>
              <a:rPr lang="en-US" altLang="en-US" b="1" dirty="0">
                <a:solidFill>
                  <a:schemeClr val="tx2"/>
                </a:solidFill>
              </a:rPr>
              <a:t>Human Capacity</a:t>
            </a:r>
          </a:p>
        </p:txBody>
      </p:sp>
      <p:sp>
        <p:nvSpPr>
          <p:cNvPr id="31747" name="Content Placeholder 2"/>
          <p:cNvSpPr>
            <a:spLocks noGrp="1"/>
          </p:cNvSpPr>
          <p:nvPr>
            <p:ph idx="1"/>
          </p:nvPr>
        </p:nvSpPr>
        <p:spPr>
          <a:xfrm>
            <a:off x="571500" y="2514600"/>
            <a:ext cx="8001000" cy="4525119"/>
          </a:xfrm>
        </p:spPr>
        <p:txBody>
          <a:bodyPr>
            <a:normAutofit/>
          </a:bodyPr>
          <a:lstStyle/>
          <a:p>
            <a:pPr marL="0" indent="0" algn="ctr">
              <a:buNone/>
            </a:pPr>
            <a:r>
              <a:rPr lang="en-US" altLang="en-US" dirty="0">
                <a:solidFill>
                  <a:schemeClr val="tx2"/>
                </a:solidFill>
              </a:rPr>
              <a:t>Everyone has value and given the right conditions, they have the ability to live up to their fullest potential.</a:t>
            </a:r>
          </a:p>
        </p:txBody>
      </p:sp>
      <p:sp>
        <p:nvSpPr>
          <p:cNvPr id="4" name="TextBox 3">
            <a:extLst>
              <a:ext uri="{FF2B5EF4-FFF2-40B4-BE49-F238E27FC236}">
                <a16:creationId xmlns:a16="http://schemas.microsoft.com/office/drawing/2014/main" id="{11ED9810-229E-4DF3-ADC6-6A73E37DDDC7}"/>
              </a:ext>
            </a:extLst>
          </p:cNvPr>
          <p:cNvSpPr txBox="1"/>
          <p:nvPr/>
        </p:nvSpPr>
        <p:spPr>
          <a:xfrm>
            <a:off x="304800" y="6096000"/>
            <a:ext cx="7315200" cy="738664"/>
          </a:xfrm>
          <a:prstGeom prst="rect">
            <a:avLst/>
          </a:prstGeom>
          <a:noFill/>
        </p:spPr>
        <p:txBody>
          <a:bodyPr wrap="square" rtlCol="0">
            <a:spAutoFit/>
          </a:bodyPr>
          <a:lstStyle/>
          <a:p>
            <a:r>
              <a:rPr lang="en-US" sz="1400" dirty="0">
                <a:solidFill>
                  <a:schemeClr val="bg1"/>
                </a:solidFill>
              </a:rPr>
              <a:t>Framing Two-Generation Approaches to Supporting Families, Ascend at the Aspen Institute, 2019.  For more information go to:  https://ascend.aspeninstitute.org/resources/framing-two-generation-approaches-to-supporting-families/</a:t>
            </a:r>
          </a:p>
        </p:txBody>
      </p:sp>
    </p:spTree>
    <p:extLst>
      <p:ext uri="{BB962C8B-B14F-4D97-AF65-F5344CB8AC3E}">
        <p14:creationId xmlns:p14="http://schemas.microsoft.com/office/powerpoint/2010/main" val="3828456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4038600"/>
            <a:ext cx="8458200" cy="1143000"/>
          </a:xfrm>
        </p:spPr>
        <p:txBody>
          <a:bodyPr>
            <a:normAutofit fontScale="90000"/>
          </a:bodyPr>
          <a:lstStyle/>
          <a:p>
            <a:r>
              <a:rPr lang="en-US" altLang="en-US" b="1">
                <a:solidFill>
                  <a:srgbClr val="002060"/>
                </a:solidFill>
              </a:rPr>
              <a:t>Tiffney Marley</a:t>
            </a:r>
            <a:br>
              <a:rPr lang="en-US" altLang="en-US">
                <a:solidFill>
                  <a:srgbClr val="002060"/>
                </a:solidFill>
              </a:rPr>
            </a:br>
            <a:br>
              <a:rPr lang="en-US" altLang="en-US" b="1">
                <a:solidFill>
                  <a:srgbClr val="002060"/>
                </a:solidFill>
              </a:rPr>
            </a:br>
            <a:endParaRPr lang="en-US" altLang="en-US" b="1">
              <a:solidFill>
                <a:srgbClr val="002060"/>
              </a:solidFill>
            </a:endParaRPr>
          </a:p>
        </p:txBody>
      </p:sp>
      <p:sp>
        <p:nvSpPr>
          <p:cNvPr id="2" name="Rectangle 1"/>
          <p:cNvSpPr/>
          <p:nvPr/>
        </p:nvSpPr>
        <p:spPr>
          <a:xfrm>
            <a:off x="1866900" y="4267200"/>
            <a:ext cx="5334000" cy="646331"/>
          </a:xfrm>
          <a:prstGeom prst="rect">
            <a:avLst/>
          </a:prstGeom>
        </p:spPr>
        <p:txBody>
          <a:bodyPr wrap="square">
            <a:spAutoFit/>
          </a:bodyPr>
          <a:lstStyle/>
          <a:p>
            <a:pPr lvl="0" algn="ctr"/>
            <a:r>
              <a:rPr lang="en-US" i="1">
                <a:solidFill>
                  <a:srgbClr val="002060"/>
                </a:solidFill>
                <a:latin typeface="Noto Sans Symbols"/>
                <a:ea typeface="Noto Sans Symbols"/>
                <a:cs typeface="Noto Sans Symbols"/>
              </a:rPr>
              <a:t>Vice President, Practice Transformation</a:t>
            </a:r>
          </a:p>
          <a:p>
            <a:pPr lvl="0" algn="ctr"/>
            <a:r>
              <a:rPr lang="en-US" i="1">
                <a:solidFill>
                  <a:srgbClr val="002060"/>
                </a:solidFill>
                <a:latin typeface="Noto Sans Symbols"/>
                <a:ea typeface="Noto Sans Symbols"/>
                <a:cs typeface="Noto Sans Symbols"/>
              </a:rPr>
              <a:t> National Community Action Partnership</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763618"/>
            <a:ext cx="2743200" cy="2747052"/>
          </a:xfrm>
          <a:prstGeom prst="rect">
            <a:avLst/>
          </a:prstGeom>
        </p:spPr>
      </p:pic>
    </p:spTree>
    <p:extLst>
      <p:ext uri="{BB962C8B-B14F-4D97-AF65-F5344CB8AC3E}">
        <p14:creationId xmlns:p14="http://schemas.microsoft.com/office/powerpoint/2010/main" val="3137353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1143000"/>
          </a:xfrm>
        </p:spPr>
        <p:txBody>
          <a:bodyPr/>
          <a:lstStyle/>
          <a:p>
            <a:r>
              <a:rPr lang="en-US" altLang="en-US" b="1" dirty="0">
                <a:solidFill>
                  <a:schemeClr val="tx2"/>
                </a:solidFill>
              </a:rPr>
              <a:t>Human Capacity</a:t>
            </a:r>
          </a:p>
        </p:txBody>
      </p:sp>
      <p:sp>
        <p:nvSpPr>
          <p:cNvPr id="31747" name="Content Placeholder 2"/>
          <p:cNvSpPr>
            <a:spLocks noGrp="1"/>
          </p:cNvSpPr>
          <p:nvPr>
            <p:ph idx="1"/>
          </p:nvPr>
        </p:nvSpPr>
        <p:spPr>
          <a:xfrm>
            <a:off x="571500" y="2514600"/>
            <a:ext cx="8001000" cy="4525119"/>
          </a:xfrm>
        </p:spPr>
        <p:txBody>
          <a:bodyPr>
            <a:normAutofit/>
          </a:bodyPr>
          <a:lstStyle/>
          <a:p>
            <a:pPr marL="0" indent="0" algn="ctr">
              <a:buNone/>
            </a:pPr>
            <a:r>
              <a:rPr lang="en-US" dirty="0">
                <a:solidFill>
                  <a:schemeClr val="tx2"/>
                </a:solidFill>
              </a:rPr>
              <a:t> “When we support well-being, we make sure that everyone can reach their fullest potential and contribute to our communities. Maximizing people’s potential helps our communities thrive.”</a:t>
            </a:r>
            <a:endParaRPr lang="en-US" altLang="en-US" dirty="0">
              <a:solidFill>
                <a:schemeClr val="tx2"/>
              </a:solidFill>
            </a:endParaRPr>
          </a:p>
        </p:txBody>
      </p:sp>
      <p:sp>
        <p:nvSpPr>
          <p:cNvPr id="4" name="TextBox 3">
            <a:extLst>
              <a:ext uri="{FF2B5EF4-FFF2-40B4-BE49-F238E27FC236}">
                <a16:creationId xmlns:a16="http://schemas.microsoft.com/office/drawing/2014/main" id="{3BA070E0-DEBB-4F2C-ABD4-73C39155E43C}"/>
              </a:ext>
            </a:extLst>
          </p:cNvPr>
          <p:cNvSpPr txBox="1"/>
          <p:nvPr/>
        </p:nvSpPr>
        <p:spPr>
          <a:xfrm>
            <a:off x="304800" y="6096000"/>
            <a:ext cx="7315200" cy="738664"/>
          </a:xfrm>
          <a:prstGeom prst="rect">
            <a:avLst/>
          </a:prstGeom>
          <a:noFill/>
        </p:spPr>
        <p:txBody>
          <a:bodyPr wrap="square" rtlCol="0">
            <a:spAutoFit/>
          </a:bodyPr>
          <a:lstStyle/>
          <a:p>
            <a:r>
              <a:rPr lang="en-US" sz="1400" dirty="0">
                <a:solidFill>
                  <a:schemeClr val="bg1"/>
                </a:solidFill>
              </a:rPr>
              <a:t>Framing Two-Generation Approaches to Supporting Families, Ascend at the Aspen Institute, 2019.  For more information go to:  https://ascend.aspeninstitute.org/resources/framing-two-generation-approaches-to-supporting-families/</a:t>
            </a:r>
          </a:p>
        </p:txBody>
      </p:sp>
    </p:spTree>
    <p:extLst>
      <p:ext uri="{BB962C8B-B14F-4D97-AF65-F5344CB8AC3E}">
        <p14:creationId xmlns:p14="http://schemas.microsoft.com/office/powerpoint/2010/main" val="1088474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FA4D-800E-4E4E-867C-625F7973E335}"/>
              </a:ext>
            </a:extLst>
          </p:cNvPr>
          <p:cNvSpPr>
            <a:spLocks noGrp="1"/>
          </p:cNvSpPr>
          <p:nvPr>
            <p:ph type="title"/>
          </p:nvPr>
        </p:nvSpPr>
        <p:spPr>
          <a:xfrm>
            <a:off x="457200" y="92075"/>
            <a:ext cx="7886700" cy="1325563"/>
          </a:xfrm>
        </p:spPr>
        <p:txBody>
          <a:bodyPr>
            <a:normAutofit/>
          </a:bodyPr>
          <a:lstStyle/>
          <a:p>
            <a:r>
              <a:rPr lang="en-US" sz="3600" b="1" dirty="0">
                <a:solidFill>
                  <a:schemeClr val="bg1"/>
                </a:solidFill>
                <a:cs typeface="Arial" panose="020B0604020202020204" pitchFamily="34" charset="0"/>
              </a:rPr>
              <a:t>Improving Outcomes for Children and Families</a:t>
            </a:r>
          </a:p>
        </p:txBody>
      </p:sp>
      <p:pic>
        <p:nvPicPr>
          <p:cNvPr id="10" name="Content Placeholder 9" descr="A screenshot of a cell phone&#10;&#10;Description automatically generated">
            <a:extLst>
              <a:ext uri="{FF2B5EF4-FFF2-40B4-BE49-F238E27FC236}">
                <a16:creationId xmlns:a16="http://schemas.microsoft.com/office/drawing/2014/main" id="{057162F0-C3D5-084A-8AAE-388216F173F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7906" y="378045"/>
            <a:ext cx="6918894" cy="5598791"/>
          </a:xfrm>
        </p:spPr>
      </p:pic>
      <p:sp>
        <p:nvSpPr>
          <p:cNvPr id="11" name="TextBox 10">
            <a:extLst>
              <a:ext uri="{FF2B5EF4-FFF2-40B4-BE49-F238E27FC236}">
                <a16:creationId xmlns:a16="http://schemas.microsoft.com/office/drawing/2014/main" id="{D8DB5680-3B8E-8E48-AE8E-B3557A07AB11}"/>
              </a:ext>
            </a:extLst>
          </p:cNvPr>
          <p:cNvSpPr txBox="1"/>
          <p:nvPr/>
        </p:nvSpPr>
        <p:spPr>
          <a:xfrm>
            <a:off x="140825" y="2588116"/>
            <a:ext cx="1784931" cy="1200329"/>
          </a:xfrm>
          <a:prstGeom prst="rect">
            <a:avLst/>
          </a:prstGeom>
          <a:noFill/>
        </p:spPr>
        <p:txBody>
          <a:bodyPr wrap="square" rtlCol="0">
            <a:spAutoFit/>
          </a:bodyPr>
          <a:lstStyle/>
          <a:p>
            <a:r>
              <a:rPr lang="en-US" dirty="0"/>
              <a:t>Center for the Developing Child, Harvard University</a:t>
            </a:r>
          </a:p>
        </p:txBody>
      </p:sp>
    </p:spTree>
    <p:extLst>
      <p:ext uri="{BB962C8B-B14F-4D97-AF65-F5344CB8AC3E}">
        <p14:creationId xmlns:p14="http://schemas.microsoft.com/office/powerpoint/2010/main" val="290010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1143000"/>
          </a:xfrm>
        </p:spPr>
        <p:txBody>
          <a:bodyPr>
            <a:normAutofit/>
          </a:bodyPr>
          <a:lstStyle/>
          <a:p>
            <a:r>
              <a:rPr lang="en-US" altLang="en-US" b="1" dirty="0">
                <a:solidFill>
                  <a:schemeClr val="tx2"/>
                </a:solidFill>
              </a:rPr>
              <a:t>The Whole Family Approach Lens</a:t>
            </a:r>
          </a:p>
        </p:txBody>
      </p:sp>
      <p:sp>
        <p:nvSpPr>
          <p:cNvPr id="31747" name="Content Placeholder 2"/>
          <p:cNvSpPr>
            <a:spLocks noGrp="1"/>
          </p:cNvSpPr>
          <p:nvPr>
            <p:ph idx="1"/>
          </p:nvPr>
        </p:nvSpPr>
        <p:spPr>
          <a:xfrm>
            <a:off x="571500" y="2514600"/>
            <a:ext cx="8001000" cy="4525119"/>
          </a:xfrm>
        </p:spPr>
        <p:txBody>
          <a:bodyPr>
            <a:normAutofit/>
          </a:bodyPr>
          <a:lstStyle/>
          <a:p>
            <a:pPr marL="0" indent="0" algn="ctr">
              <a:buNone/>
            </a:pPr>
            <a:r>
              <a:rPr lang="en-US" dirty="0">
                <a:solidFill>
                  <a:schemeClr val="tx2"/>
                </a:solidFill>
              </a:rPr>
              <a:t>… building the well-being of children and the adults in their lives together, resulting in stronger and better lives for both generations</a:t>
            </a:r>
            <a:endParaRPr lang="en-US" altLang="en-US" dirty="0">
              <a:solidFill>
                <a:schemeClr val="tx2"/>
              </a:solidFill>
            </a:endParaRPr>
          </a:p>
        </p:txBody>
      </p:sp>
      <p:sp>
        <p:nvSpPr>
          <p:cNvPr id="4" name="TextBox 3">
            <a:extLst>
              <a:ext uri="{FF2B5EF4-FFF2-40B4-BE49-F238E27FC236}">
                <a16:creationId xmlns:a16="http://schemas.microsoft.com/office/drawing/2014/main" id="{79B4AC1B-9215-4EE1-A5EA-9F6FAEC3A5DA}"/>
              </a:ext>
            </a:extLst>
          </p:cNvPr>
          <p:cNvSpPr txBox="1"/>
          <p:nvPr/>
        </p:nvSpPr>
        <p:spPr>
          <a:xfrm>
            <a:off x="304800" y="6096000"/>
            <a:ext cx="7315200" cy="738664"/>
          </a:xfrm>
          <a:prstGeom prst="rect">
            <a:avLst/>
          </a:prstGeom>
          <a:noFill/>
        </p:spPr>
        <p:txBody>
          <a:bodyPr wrap="square" rtlCol="0">
            <a:spAutoFit/>
          </a:bodyPr>
          <a:lstStyle/>
          <a:p>
            <a:r>
              <a:rPr lang="en-US" sz="1400" dirty="0">
                <a:solidFill>
                  <a:schemeClr val="bg1"/>
                </a:solidFill>
              </a:rPr>
              <a:t>Framing Two-Generation Approaches to Supporting Families, Ascend at the Aspen Institute, 2019.  For more information go to:  https://ascend.aspeninstitute.org/resources/framing-two-generation-approaches-to-supporting-families/</a:t>
            </a:r>
          </a:p>
        </p:txBody>
      </p:sp>
    </p:spTree>
    <p:extLst>
      <p:ext uri="{BB962C8B-B14F-4D97-AF65-F5344CB8AC3E}">
        <p14:creationId xmlns:p14="http://schemas.microsoft.com/office/powerpoint/2010/main" val="578558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1143000"/>
          </a:xfrm>
        </p:spPr>
        <p:txBody>
          <a:bodyPr>
            <a:normAutofit/>
          </a:bodyPr>
          <a:lstStyle/>
          <a:p>
            <a:r>
              <a:rPr lang="en-US" altLang="en-US" b="1" dirty="0">
                <a:solidFill>
                  <a:schemeClr val="tx2"/>
                </a:solidFill>
              </a:rPr>
              <a:t>The Whole Family Approach Lens</a:t>
            </a:r>
          </a:p>
        </p:txBody>
      </p:sp>
      <p:sp>
        <p:nvSpPr>
          <p:cNvPr id="31747" name="Content Placeholder 2"/>
          <p:cNvSpPr>
            <a:spLocks noGrp="1"/>
          </p:cNvSpPr>
          <p:nvPr>
            <p:ph idx="1"/>
          </p:nvPr>
        </p:nvSpPr>
        <p:spPr>
          <a:xfrm>
            <a:off x="571500" y="2790081"/>
            <a:ext cx="8001000" cy="4525119"/>
          </a:xfrm>
        </p:spPr>
        <p:txBody>
          <a:bodyPr>
            <a:normAutofit/>
          </a:bodyPr>
          <a:lstStyle/>
          <a:p>
            <a:pPr marL="0" indent="0" algn="ctr">
              <a:buNone/>
            </a:pPr>
            <a:r>
              <a:rPr lang="en-US" dirty="0">
                <a:solidFill>
                  <a:schemeClr val="tx2"/>
                </a:solidFill>
              </a:rPr>
              <a:t>Families have the potential to grow and change</a:t>
            </a:r>
            <a:endParaRPr lang="en-US" altLang="en-US" dirty="0">
              <a:solidFill>
                <a:schemeClr val="tx2"/>
              </a:solidFill>
            </a:endParaRPr>
          </a:p>
        </p:txBody>
      </p:sp>
      <p:sp>
        <p:nvSpPr>
          <p:cNvPr id="4" name="TextBox 3">
            <a:extLst>
              <a:ext uri="{FF2B5EF4-FFF2-40B4-BE49-F238E27FC236}">
                <a16:creationId xmlns:a16="http://schemas.microsoft.com/office/drawing/2014/main" id="{135C96DA-1351-45E2-A571-83D4B7A8E8AA}"/>
              </a:ext>
            </a:extLst>
          </p:cNvPr>
          <p:cNvSpPr txBox="1"/>
          <p:nvPr/>
        </p:nvSpPr>
        <p:spPr>
          <a:xfrm>
            <a:off x="304800" y="6096000"/>
            <a:ext cx="7315200" cy="738664"/>
          </a:xfrm>
          <a:prstGeom prst="rect">
            <a:avLst/>
          </a:prstGeom>
          <a:noFill/>
        </p:spPr>
        <p:txBody>
          <a:bodyPr wrap="square" rtlCol="0">
            <a:spAutoFit/>
          </a:bodyPr>
          <a:lstStyle/>
          <a:p>
            <a:r>
              <a:rPr lang="en-US" sz="1400" dirty="0">
                <a:solidFill>
                  <a:schemeClr val="bg1"/>
                </a:solidFill>
              </a:rPr>
              <a:t>Framing Two-Generation Approaches to Supporting Families, Ascend at the Aspen Institute, 2019.  For more information go to:  https://ascend.aspeninstitute.org/resources/framing-two-generation-approaches-to-supporting-families/</a:t>
            </a:r>
          </a:p>
        </p:txBody>
      </p:sp>
    </p:spTree>
    <p:extLst>
      <p:ext uri="{BB962C8B-B14F-4D97-AF65-F5344CB8AC3E}">
        <p14:creationId xmlns:p14="http://schemas.microsoft.com/office/powerpoint/2010/main" val="2489041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3352800"/>
            <a:ext cx="8458200" cy="1143000"/>
          </a:xfrm>
        </p:spPr>
        <p:txBody>
          <a:bodyPr>
            <a:normAutofit fontScale="90000"/>
          </a:bodyPr>
          <a:lstStyle/>
          <a:p>
            <a:r>
              <a:rPr lang="en-US" altLang="en-US" b="1" dirty="0">
                <a:solidFill>
                  <a:srgbClr val="002060"/>
                </a:solidFill>
              </a:rPr>
              <a:t>Understanding the 2Gen/WFA </a:t>
            </a:r>
            <a:br>
              <a:rPr lang="en-US" altLang="en-US" b="1" dirty="0">
                <a:solidFill>
                  <a:srgbClr val="002060"/>
                </a:solidFill>
              </a:rPr>
            </a:br>
            <a:br>
              <a:rPr lang="en-US" altLang="en-US" b="1" dirty="0">
                <a:solidFill>
                  <a:srgbClr val="002060"/>
                </a:solidFill>
              </a:rPr>
            </a:br>
            <a:br>
              <a:rPr lang="en-US" altLang="en-US" b="1" dirty="0">
                <a:solidFill>
                  <a:srgbClr val="002060"/>
                </a:solidFill>
              </a:rPr>
            </a:br>
            <a:endParaRPr lang="en-US" altLang="en-US" b="1" dirty="0">
              <a:solidFill>
                <a:srgbClr val="002060"/>
              </a:solidFill>
            </a:endParaRPr>
          </a:p>
        </p:txBody>
      </p:sp>
      <p:cxnSp>
        <p:nvCxnSpPr>
          <p:cNvPr id="3" name="Straight Connector 2"/>
          <p:cNvCxnSpPr/>
          <p:nvPr/>
        </p:nvCxnSpPr>
        <p:spPr>
          <a:xfrm>
            <a:off x="762000" y="3886200"/>
            <a:ext cx="7511143"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799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3581400"/>
            <a:ext cx="9448799" cy="2480650"/>
          </a:xfrm>
          <a:prstGeom prst="rect">
            <a:avLst/>
          </a:prstGeom>
        </p:spPr>
      </p:pic>
      <p:sp>
        <p:nvSpPr>
          <p:cNvPr id="3" name="Content Placeholder 2"/>
          <p:cNvSpPr>
            <a:spLocks noGrp="1"/>
          </p:cNvSpPr>
          <p:nvPr>
            <p:ph idx="1"/>
          </p:nvPr>
        </p:nvSpPr>
        <p:spPr/>
        <p:txBody>
          <a:bodyPr/>
          <a:lstStyle/>
          <a:p>
            <a:r>
              <a:rPr lang="en-US" dirty="0">
                <a:solidFill>
                  <a:srgbClr val="002060"/>
                </a:solidFill>
              </a:rPr>
              <a:t>The concept of coordinating access to multiple types of services in order to empower economic stability and resiliency for customers. </a:t>
            </a:r>
          </a:p>
          <a:p>
            <a:pPr lvl="1"/>
            <a:r>
              <a:rPr lang="en-US" i="1" dirty="0">
                <a:solidFill>
                  <a:srgbClr val="002060"/>
                </a:solidFill>
              </a:rPr>
              <a:t>aka Bundled Services</a:t>
            </a:r>
          </a:p>
        </p:txBody>
      </p:sp>
      <p:sp>
        <p:nvSpPr>
          <p:cNvPr id="5" name="Title 1">
            <a:extLst>
              <a:ext uri="{FF2B5EF4-FFF2-40B4-BE49-F238E27FC236}">
                <a16:creationId xmlns:a16="http://schemas.microsoft.com/office/drawing/2014/main" id="{8067BEFB-C729-497A-9AD3-DB87112B1A1B}"/>
              </a:ext>
            </a:extLst>
          </p:cNvPr>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b="1" dirty="0">
                <a:solidFill>
                  <a:srgbClr val="002060"/>
                </a:solidFill>
              </a:rPr>
              <a:t>Service Integration Defined</a:t>
            </a:r>
          </a:p>
        </p:txBody>
      </p:sp>
    </p:spTree>
    <p:extLst>
      <p:ext uri="{BB962C8B-B14F-4D97-AF65-F5344CB8AC3E}">
        <p14:creationId xmlns:p14="http://schemas.microsoft.com/office/powerpoint/2010/main" val="3088640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92582F-B599-4FF4-B62E-B98CB0183E3E}"/>
              </a:ext>
            </a:extLst>
          </p:cNvPr>
          <p:cNvPicPr>
            <a:picLocks noChangeAspect="1"/>
          </p:cNvPicPr>
          <p:nvPr/>
        </p:nvPicPr>
        <p:blipFill>
          <a:blip r:embed="rId3"/>
          <a:stretch>
            <a:fillRect/>
          </a:stretch>
        </p:blipFill>
        <p:spPr>
          <a:xfrm>
            <a:off x="0" y="2438400"/>
            <a:ext cx="9144000" cy="2141466"/>
          </a:xfrm>
          <a:prstGeom prst="rect">
            <a:avLst/>
          </a:prstGeom>
        </p:spPr>
      </p:pic>
      <p:sp>
        <p:nvSpPr>
          <p:cNvPr id="2" name="Title 1">
            <a:extLst>
              <a:ext uri="{FF2B5EF4-FFF2-40B4-BE49-F238E27FC236}">
                <a16:creationId xmlns:a16="http://schemas.microsoft.com/office/drawing/2014/main" id="{86DA0318-0EE2-449B-AC50-9C4CE29DE957}"/>
              </a:ext>
            </a:extLst>
          </p:cNvPr>
          <p:cNvSpPr>
            <a:spLocks noGrp="1"/>
          </p:cNvSpPr>
          <p:nvPr>
            <p:ph type="title"/>
          </p:nvPr>
        </p:nvSpPr>
        <p:spPr/>
        <p:txBody>
          <a:bodyPr/>
          <a:lstStyle/>
          <a:p>
            <a:r>
              <a:rPr lang="en-US" b="1" dirty="0">
                <a:solidFill>
                  <a:srgbClr val="002060"/>
                </a:solidFill>
              </a:rPr>
              <a:t>Service Integration and 2Gen</a:t>
            </a:r>
          </a:p>
        </p:txBody>
      </p:sp>
      <p:graphicFrame>
        <p:nvGraphicFramePr>
          <p:cNvPr id="4" name="Content Placeholder 3">
            <a:extLst>
              <a:ext uri="{FF2B5EF4-FFF2-40B4-BE49-F238E27FC236}">
                <a16:creationId xmlns:a16="http://schemas.microsoft.com/office/drawing/2014/main" id="{C631A612-573E-49CB-9995-2627E639453B}"/>
              </a:ext>
            </a:extLst>
          </p:cNvPr>
          <p:cNvGraphicFramePr>
            <a:graphicFrameLocks noGrp="1"/>
          </p:cNvGraphicFramePr>
          <p:nvPr>
            <p:ph idx="1"/>
          </p:nvPr>
        </p:nvGraphicFramePr>
        <p:xfrm>
          <a:off x="457200" y="15240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5415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solidFill>
                  <a:srgbClr val="002060"/>
                </a:solidFill>
              </a:rPr>
              <a:t>Building family well-being by working with children and the adults in their lives together</a:t>
            </a:r>
          </a:p>
          <a:p>
            <a:pPr marL="0" indent="0" algn="ctr">
              <a:buNone/>
            </a:pPr>
            <a:r>
              <a:rPr lang="en-US" b="1" dirty="0">
                <a:solidFill>
                  <a:srgbClr val="002060"/>
                </a:solidFill>
              </a:rPr>
              <a:t>Results:  </a:t>
            </a:r>
            <a:r>
              <a:rPr lang="en-US" dirty="0">
                <a:solidFill>
                  <a:srgbClr val="002060"/>
                </a:solidFill>
              </a:rPr>
              <a:t>Efficiency is improved and outcomes are enhanced for parents, children, families, and communities</a:t>
            </a:r>
            <a:endParaRPr lang="en-US" i="1" dirty="0">
              <a:solidFill>
                <a:srgbClr val="002060"/>
              </a:solidFill>
            </a:endParaRPr>
          </a:p>
        </p:txBody>
      </p:sp>
      <p:sp>
        <p:nvSpPr>
          <p:cNvPr id="5" name="Title 1">
            <a:extLst>
              <a:ext uri="{FF2B5EF4-FFF2-40B4-BE49-F238E27FC236}">
                <a16:creationId xmlns:a16="http://schemas.microsoft.com/office/drawing/2014/main" id="{8067BEFB-C729-497A-9AD3-DB87112B1A1B}"/>
              </a:ext>
            </a:extLst>
          </p:cNvPr>
          <p:cNvSpPr txBox="1">
            <a:spLocks/>
          </p:cNvSpPr>
          <p:nvPr/>
        </p:nvSpPr>
        <p:spPr>
          <a:xfrm>
            <a:off x="457200" y="15240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b="1" dirty="0">
                <a:solidFill>
                  <a:srgbClr val="002060"/>
                </a:solidFill>
              </a:rPr>
              <a:t>Whole Family/2 Gen Approach Defined</a:t>
            </a:r>
          </a:p>
        </p:txBody>
      </p:sp>
      <p:pic>
        <p:nvPicPr>
          <p:cNvPr id="6" name="Picture 3" descr="Family with two children">
            <a:extLst>
              <a:ext uri="{FF2B5EF4-FFF2-40B4-BE49-F238E27FC236}">
                <a16:creationId xmlns:a16="http://schemas.microsoft.com/office/drawing/2014/main" id="{5BD7A5DF-586A-4871-B61F-FD66BA8671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0400" y="3733800"/>
            <a:ext cx="2743200" cy="2743200"/>
          </a:xfrm>
          <a:prstGeom prst="rect">
            <a:avLst/>
          </a:prstGeom>
        </p:spPr>
      </p:pic>
    </p:spTree>
    <p:extLst>
      <p:ext uri="{BB962C8B-B14F-4D97-AF65-F5344CB8AC3E}">
        <p14:creationId xmlns:p14="http://schemas.microsoft.com/office/powerpoint/2010/main" val="2095095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CBD0-2E7B-4972-889C-2F0A8E17A211}"/>
              </a:ext>
            </a:extLst>
          </p:cNvPr>
          <p:cNvSpPr>
            <a:spLocks noGrp="1"/>
          </p:cNvSpPr>
          <p:nvPr>
            <p:ph type="title" idx="4294967295"/>
          </p:nvPr>
        </p:nvSpPr>
        <p:spPr>
          <a:xfrm>
            <a:off x="483704" y="304800"/>
            <a:ext cx="8229600" cy="1143000"/>
          </a:xfrm>
        </p:spPr>
        <p:txBody>
          <a:bodyPr/>
          <a:lstStyle/>
          <a:p>
            <a:pPr>
              <a:lnSpc>
                <a:spcPct val="80000"/>
              </a:lnSpc>
            </a:pPr>
            <a:r>
              <a:rPr lang="en-US" sz="4000" b="1" dirty="0">
                <a:solidFill>
                  <a:srgbClr val="002060"/>
                </a:solidFill>
              </a:rPr>
              <a:t>Ascend 2Gen Continuum</a:t>
            </a:r>
          </a:p>
        </p:txBody>
      </p:sp>
      <p:pic>
        <p:nvPicPr>
          <p:cNvPr id="7" name="Content Placeholder 6">
            <a:extLst>
              <a:ext uri="{FF2B5EF4-FFF2-40B4-BE49-F238E27FC236}">
                <a16:creationId xmlns:a16="http://schemas.microsoft.com/office/drawing/2014/main" id="{64E01B07-142B-A948-9B43-B9E5B84C651A}"/>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457200" y="2133600"/>
            <a:ext cx="8229600" cy="2019300"/>
          </a:xfrm>
        </p:spPr>
      </p:pic>
    </p:spTree>
    <p:extLst>
      <p:ext uri="{BB962C8B-B14F-4D97-AF65-F5344CB8AC3E}">
        <p14:creationId xmlns:p14="http://schemas.microsoft.com/office/powerpoint/2010/main" val="4055940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AEFA-6CDC-DE42-8F61-77DBA8E3CB5C}"/>
              </a:ext>
            </a:extLst>
          </p:cNvPr>
          <p:cNvSpPr>
            <a:spLocks noGrp="1"/>
          </p:cNvSpPr>
          <p:nvPr>
            <p:ph type="title" idx="4294967295"/>
          </p:nvPr>
        </p:nvSpPr>
        <p:spPr>
          <a:xfrm>
            <a:off x="457200" y="368300"/>
            <a:ext cx="8229600" cy="1143000"/>
          </a:xfrm>
        </p:spPr>
        <p:txBody>
          <a:bodyPr/>
          <a:lstStyle/>
          <a:p>
            <a:r>
              <a:rPr lang="en-US" sz="4000" b="1" dirty="0">
                <a:solidFill>
                  <a:srgbClr val="002060"/>
                </a:solidFill>
              </a:rPr>
              <a:t>Aspen Ascend Theory of Change</a:t>
            </a:r>
          </a:p>
        </p:txBody>
      </p:sp>
      <p:pic>
        <p:nvPicPr>
          <p:cNvPr id="5" name="Content Placeholder 4">
            <a:extLst>
              <a:ext uri="{FF2B5EF4-FFF2-40B4-BE49-F238E27FC236}">
                <a16:creationId xmlns:a16="http://schemas.microsoft.com/office/drawing/2014/main" id="{38B0C06E-4B83-C649-BFA4-DC7A52CF4D0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38200" y="1676400"/>
            <a:ext cx="6985000" cy="4241800"/>
          </a:xfrm>
        </p:spPr>
      </p:pic>
    </p:spTree>
    <p:extLst>
      <p:ext uri="{BB962C8B-B14F-4D97-AF65-F5344CB8AC3E}">
        <p14:creationId xmlns:p14="http://schemas.microsoft.com/office/powerpoint/2010/main" val="225073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2900" y="4170973"/>
            <a:ext cx="8458200" cy="1143000"/>
          </a:xfrm>
        </p:spPr>
        <p:txBody>
          <a:bodyPr>
            <a:normAutofit fontScale="90000"/>
          </a:bodyPr>
          <a:lstStyle/>
          <a:p>
            <a:r>
              <a:rPr lang="en-US" altLang="en-US" b="1" dirty="0">
                <a:solidFill>
                  <a:srgbClr val="002060"/>
                </a:solidFill>
              </a:rPr>
              <a:t>Jeannie Chaffin</a:t>
            </a:r>
            <a:br>
              <a:rPr lang="en-US" altLang="en-US" dirty="0">
                <a:solidFill>
                  <a:srgbClr val="002060"/>
                </a:solidFill>
              </a:rPr>
            </a:br>
            <a:br>
              <a:rPr lang="en-US" altLang="en-US" b="1" dirty="0">
                <a:solidFill>
                  <a:srgbClr val="002060"/>
                </a:solidFill>
              </a:rPr>
            </a:br>
            <a:endParaRPr lang="en-US" altLang="en-US" b="1" dirty="0">
              <a:solidFill>
                <a:srgbClr val="002060"/>
              </a:solidFill>
            </a:endParaRPr>
          </a:p>
        </p:txBody>
      </p:sp>
      <p:sp>
        <p:nvSpPr>
          <p:cNvPr id="2" name="Rectangle 1"/>
          <p:cNvSpPr/>
          <p:nvPr/>
        </p:nvSpPr>
        <p:spPr>
          <a:xfrm>
            <a:off x="457200" y="4458776"/>
            <a:ext cx="8305800" cy="646331"/>
          </a:xfrm>
          <a:prstGeom prst="rect">
            <a:avLst/>
          </a:prstGeom>
        </p:spPr>
        <p:txBody>
          <a:bodyPr wrap="square">
            <a:spAutoFit/>
          </a:bodyPr>
          <a:lstStyle/>
          <a:p>
            <a:pPr lvl="0" algn="ctr"/>
            <a:r>
              <a:rPr lang="en-US" i="1" dirty="0">
                <a:solidFill>
                  <a:srgbClr val="002060"/>
                </a:solidFill>
                <a:latin typeface="Noto Sans Symbols"/>
                <a:ea typeface="Noto Sans Symbols"/>
                <a:cs typeface="Noto Sans Symbols"/>
              </a:rPr>
              <a:t>Whole Family Approach Special Advisor</a:t>
            </a:r>
          </a:p>
          <a:p>
            <a:pPr lvl="0" algn="ctr"/>
            <a:r>
              <a:rPr lang="en-US" i="1" dirty="0">
                <a:solidFill>
                  <a:srgbClr val="002060"/>
                </a:solidFill>
                <a:latin typeface="Noto Sans Symbols"/>
                <a:ea typeface="Noto Sans Symbols"/>
                <a:cs typeface="Noto Sans Symbols"/>
              </a:rPr>
              <a:t>National Community Action Partnership</a:t>
            </a:r>
          </a:p>
        </p:txBody>
      </p:sp>
      <p:pic>
        <p:nvPicPr>
          <p:cNvPr id="5" name="Content Placeholder 3" descr="Content Placeholder 3"/>
          <p:cNvPicPr>
            <a:picLocks noChangeAspect="1"/>
          </p:cNvPicPr>
          <p:nvPr/>
        </p:nvPicPr>
        <p:blipFill>
          <a:blip r:embed="rId3"/>
          <a:stretch>
            <a:fillRect/>
          </a:stretch>
        </p:blipFill>
        <p:spPr>
          <a:xfrm>
            <a:off x="3200400" y="818466"/>
            <a:ext cx="2743200" cy="2743200"/>
          </a:xfrm>
          <a:prstGeom prst="rect">
            <a:avLst/>
          </a:prstGeom>
          <a:ln w="12700">
            <a:miter lim="400000"/>
          </a:ln>
        </p:spPr>
      </p:pic>
    </p:spTree>
    <p:extLst>
      <p:ext uri="{BB962C8B-B14F-4D97-AF65-F5344CB8AC3E}">
        <p14:creationId xmlns:p14="http://schemas.microsoft.com/office/powerpoint/2010/main" val="3098737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9275" y="278448"/>
            <a:ext cx="8229600" cy="1143000"/>
          </a:xfrm>
        </p:spPr>
        <p:txBody>
          <a:bodyPr>
            <a:normAutofit/>
          </a:bodyPr>
          <a:lstStyle/>
          <a:p>
            <a:r>
              <a:rPr lang="en-US" sz="4000" b="1" dirty="0">
                <a:solidFill>
                  <a:srgbClr val="062060"/>
                </a:solidFill>
              </a:rPr>
              <a:t>Aspen Ascend Theory of Change</a:t>
            </a:r>
            <a:endParaRPr lang="en-US" sz="4000" b="1" dirty="0">
              <a:solidFill>
                <a:srgbClr val="062060"/>
              </a:solidFill>
              <a:latin typeface="Calibri" panose="020F0502020204030204" pitchFamily="34" charset="0"/>
            </a:endParaRPr>
          </a:p>
        </p:txBody>
      </p:sp>
      <p:pic>
        <p:nvPicPr>
          <p:cNvPr id="8" name="Content Placeholder 7">
            <a:extLst>
              <a:ext uri="{FF2B5EF4-FFF2-40B4-BE49-F238E27FC236}">
                <a16:creationId xmlns:a16="http://schemas.microsoft.com/office/drawing/2014/main" id="{94E15E9B-72E9-9D40-AE64-B7052075D940}"/>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219200" y="1421448"/>
            <a:ext cx="6889750" cy="4525963"/>
          </a:xfrm>
        </p:spPr>
      </p:pic>
    </p:spTree>
    <p:extLst>
      <p:ext uri="{BB962C8B-B14F-4D97-AF65-F5344CB8AC3E}">
        <p14:creationId xmlns:p14="http://schemas.microsoft.com/office/powerpoint/2010/main" val="2161015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1337-06AD-4289-B897-A9F61C5EA42E}"/>
              </a:ext>
            </a:extLst>
          </p:cNvPr>
          <p:cNvSpPr>
            <a:spLocks noGrp="1"/>
          </p:cNvSpPr>
          <p:nvPr>
            <p:ph type="title"/>
          </p:nvPr>
        </p:nvSpPr>
        <p:spPr/>
        <p:txBody>
          <a:bodyPr>
            <a:normAutofit fontScale="90000"/>
          </a:bodyPr>
          <a:lstStyle/>
          <a:p>
            <a:r>
              <a:rPr lang="en-US" altLang="en-US" b="1" dirty="0">
                <a:solidFill>
                  <a:srgbClr val="002060"/>
                </a:solidFill>
              </a:rPr>
              <a:t>2Gen/WF Approach Characteristics</a:t>
            </a:r>
            <a:br>
              <a:rPr lang="en-US" altLang="en-US" dirty="0">
                <a:solidFill>
                  <a:srgbClr val="002060"/>
                </a:solidFill>
              </a:rPr>
            </a:br>
            <a:endParaRPr lang="en-US" dirty="0">
              <a:solidFill>
                <a:srgbClr val="002060"/>
              </a:solidFill>
            </a:endParaRPr>
          </a:p>
        </p:txBody>
      </p:sp>
      <p:sp>
        <p:nvSpPr>
          <p:cNvPr id="3" name="Content Placeholder 2">
            <a:extLst>
              <a:ext uri="{FF2B5EF4-FFF2-40B4-BE49-F238E27FC236}">
                <a16:creationId xmlns:a16="http://schemas.microsoft.com/office/drawing/2014/main" id="{8AD8CDE3-6D38-415C-99C5-3E91D809721B}"/>
              </a:ext>
            </a:extLst>
          </p:cNvPr>
          <p:cNvSpPr>
            <a:spLocks noGrp="1"/>
          </p:cNvSpPr>
          <p:nvPr>
            <p:ph idx="1"/>
          </p:nvPr>
        </p:nvSpPr>
        <p:spPr>
          <a:xfrm>
            <a:off x="457200" y="1295400"/>
            <a:ext cx="8229600" cy="4525963"/>
          </a:xfrm>
        </p:spPr>
        <p:txBody>
          <a:bodyPr>
            <a:normAutofit fontScale="92500" lnSpcReduction="10000"/>
          </a:bodyPr>
          <a:lstStyle/>
          <a:p>
            <a:r>
              <a:rPr lang="en-US" dirty="0">
                <a:solidFill>
                  <a:srgbClr val="002060"/>
                </a:solidFill>
              </a:rPr>
              <a:t>Family goals shared across programs</a:t>
            </a:r>
          </a:p>
          <a:p>
            <a:r>
              <a:rPr lang="en-US" dirty="0">
                <a:solidFill>
                  <a:srgbClr val="002060"/>
                </a:solidFill>
              </a:rPr>
              <a:t>Goals include outcomes for children, parents, and family </a:t>
            </a:r>
          </a:p>
          <a:p>
            <a:r>
              <a:rPr lang="en-US" dirty="0">
                <a:solidFill>
                  <a:srgbClr val="002060"/>
                </a:solidFill>
              </a:rPr>
              <a:t>Alignment of a suite of services for families that respond to their unique needs across a number of domains</a:t>
            </a:r>
          </a:p>
          <a:p>
            <a:r>
              <a:rPr lang="en-US" dirty="0">
                <a:solidFill>
                  <a:srgbClr val="002060"/>
                </a:solidFill>
              </a:rPr>
              <a:t>Easier access to services</a:t>
            </a:r>
          </a:p>
          <a:p>
            <a:r>
              <a:rPr lang="en-US" dirty="0">
                <a:solidFill>
                  <a:srgbClr val="002060"/>
                </a:solidFill>
              </a:rPr>
              <a:t>High quality, intensive, intentional parent and child services at the same time</a:t>
            </a:r>
          </a:p>
        </p:txBody>
      </p:sp>
    </p:spTree>
    <p:extLst>
      <p:ext uri="{BB962C8B-B14F-4D97-AF65-F5344CB8AC3E}">
        <p14:creationId xmlns:p14="http://schemas.microsoft.com/office/powerpoint/2010/main" val="3708349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QUEhQVFRUWGRwXGRgVGRscHxoeHBkcHB0cHBwbHCcfHiEjHRoYHy8gIycpLCwsHB4xNzAqNScrLCoBCQoKDgwOGg8PGiwjHyUyLSotLTYqKjIxMiksLCo1Ly80MSwsNCwwKiksNCwsLS0sLCwvNCwsLSwsLCwtKiopLP/AABEIAOEA4QMBIgACEQEDEQH/xAAcAAACAgMBAQAAAAAAAAAAAAAABgUHAgMECAH/xABEEAACAQMCAwUFBQUFCAIDAAABAgMABBESIQUxQQYTIlFhBxQycYFCUmKRoSNygrHBFTOSovAWJENTstHh8TTCJXPS/8QAGwEAAgMBAQEAAAAAAAAAAAAAAAQCAwUBBgf/xAA4EQABAwIEBAQEBAUFAQAAAAABAAIDESEEEjFBBVFhcQYTIoEykaGxFMHR4UJSYvDxIzNygpLC/9oADAMBAAIRAxEAPwC8aKKKEIooooQiiiihCKK+M2NzsKr/ALVe2O2tiUt/95lG2VOI1Pq/2vkufmKsjjdIaNCi5wbqrAJpX457SrC1yHnDuPsReM/XHhH1IqpeN8U4lfLcG5lECwhSYWPcq2rOAM/GdvtE5qJaaxgZwivdK0QXD/swkm2plbGojI22HPG9XMiZWgq88m+25toVWZD27p9vPbdLK2iysyWIJHeEkkAEk6E9AT8XSoY9r+M3KwusndRTuY1eNFVQQd9RILAAZOc76T5Uqy9q7he50aYTFH3aNGgD6D+M5JzjOfMnGM1nwDhTX8jRvcMrBWcBgz5A3bHiAB3Jx86Yex0MZlcGtaN7uO/7fVVZsxpUn6KQvjelJWm4gQ8cgj7s3JGsdXXDYwMr9M+WK5Lng8JkmDcQjdVjDRuWZtb/AHDzxjB39V9agIUQuoyQhYbnAIUkZJxkDb5008L4ZZzi8ZIptNvGZF1TfGASBnEfhyN9s13EOfhm53PdT+lrRqWgann9yuNo40p9VwW/B4NVv/vsaBxmYgsO6PPA2GrbA+YPSuuD3pIi8PECWEojWNLk5Zc47zd8Bc459DmoqdrdzB3UbKSxWSMyFs7qFKtgEZBP1FdPa/hMFrdvBH3hVMBizKxOVBIXwgbZxvXc7zI2MvdUgmha02ab6HqAOlFy1K0+qaBx7jNuZ9M5mS3UO7kLIhBxjBIyeZ67YNSdn7abqIoLu0U6lDgpqRipzhgrahjY9RypD7ScFFjKIkmdmKK5wujAcZAOHOTjmOVY2vbC5R9bOJToMeZlDnQ3NQx8QB+dRjjfPGJGBrwdLFpNvzKkXZTSpH1V2cE9rdhcYDSGBj9mYaR/iGV/WnGKUMAykMDyIOQfkRXma1vbKT3eOeJ4Ej1CR4TrMmcbtq3HI8s4BwBXfwRry1SOWwuNfeSFBDEdfIEgyRnYZA8sjzqiSJgNHVYeum+4t1VjZD3Xo2iqw7Oe2lC3dX6dzIDpMiZKZBwdQ3K79dx8qsq2ukkUPGyurDIZSCCPQiqZInx/EFa1wdottFFFVKSKKKKEIooooQiiiihCKKKKEIooooQioftL2rt7GLvLh8Z+FBuznyUf15Dqaie3ntCi4cmkYkuGGUjzy/E/kv6np1IpziMDzGS44pJKjSRh4GUKwkydlVc4CgEHGRjrvTDIgAHSaHQbnsPuq3PpYKT7Qdrr7iyzGMd3axYLxo4HhOcFyca/hOw29DUNPPbxGaC0T3sSldEkiHKFc/3YXdjvz2G3I1y8Y4w9ywkdRFExC4iXAOgczy7xhnmeWeldvaDgyRQ291Zs5gddJfOHWUHxB8HYnoBtt15lh1nMZLbN8LRpUXo5w1NQaUpyuqK1qQtXEIWabVxKeQSbAoo7yRQfMZCRjfOnOfw1AzJpZgDkAkZ3GcHng7jPkaduOSRXNrFxF42kkGIJkDaV1r8LuR4sMMbLjOQMil66t3vPeLlUWMAprxsmuRtJwSfDv4iCT1qWAxXoq8ZQPSRYAOBpQDX3XJG3smdeHrfRi0Cabi3hj7mUA6WBiVmikPIeJiVJ/wDcN2DZoeKQK4KnW0TKdiCylcH64rXx66lmumS3ledFYd2IC5ChQAMAAYIxz/Wmi84VfTyxXUkFtavGF/bXD4Zio2d1B0luvw1lPeYIXRSObkkabE3a4jrehO1LFWgZnVAuFX19aFZ5IgMsJGQAcyQxAAFNHY6zZP7TiIyy2sinG+6tg/rmpKVkV2eXjESuTljaQjJJ5+JADXBFJw6POm/v/Ect3aFdRPMnbc/OrZsa/FYfyg1xsLhjzcEH+UclFrA11a/UJf7LWne3lsmM5lTPyDAn9BU1xviyzcSlVreB9VwYwxDqx8egZKuMnbyrOD+zFYsl5fxsebBME/MqM1vhsrQyiaHiwEo3DXMOTnocsMZ9edSxOJbJMZnsePQWirHi5Na1A0Q1pDaAjXmFFe0S418SuMclYIP4UUfzzS5TpxTsPd3DtNHJbXRbdmt3UFj5ldhmo7s/Zi0voTxCJo4wTnvEOnODpJ2wwDYO2aewWOgiwYZG4Ocxvwg3JA5G9+yg9ji+ptVHZ7s2ZIJ53hkk7sII4wHHeM7YzlRkqo3On8xXBxOP3a4HcsUdVUnQ+TG5GWTWOek7foc4pt4VazTRcQinmV2lQSI4lEme6fUSqoxbGnoAOgpQ4nxKN1SOKJQsYCiQjEj+raTpx0AwcADc1VgsRLiMTIH3HLYNLRTXW9dq61XXtDWii7LfjkcqrDdIFUy9688KjvWyGzqzs27Zz08jUpwvi11wwG5tZFNo8xRUZtQcbkFlG6HA57N6Vo9nfZb3y5zIuqCIZfPJiQdKfXn8hRx+0fhN/iBsqMSIHAYEHIwwPMjDDVscdRUXYiAYx2DgPrpmLT8J6dDp7bLoDsmc6c1dHY3t/b8QXCHu5gPFEx3Hqp+0vqPqBTPXmy0s/eWjksTKLwu8smXVQn2g0Z2yMk9SfMednezr2ord6be6IW45K3JZf+z+nI9PKoviBqWbat3H7HYq1r9irFooopZWoooooQiiiihCKKKKEIpS9oPbxOHw4XDXEgPdp5fjb8I/U7eZEr2q7Sx2Ns88m+NlXq7Hko/qegBNUMbxpZJb68kljmBSSEaPDIQchFLYwq+Hl9kk0xEwUzuFRsOZ5fqq3upYLCGZQBfXTRXRn7xTC+dZYbBjgYCqdPLGxwKgLq8aRgXOcAKo6Ko5KAeSjlipW4cTs91eOy96SIxGoJJG2QpIAjTlnOSdhvkiGliKsVYEEHBBGCPpWthGNLi593/QdBzpoTTulHnlonXg7JxS3FrKQlxBloWVFGuPm8YUYBI5gbdPWtHZzj8QkNm0JFpMe7dW3k1kgCVj0ZSBsAAoHXGSqWd00UiSIxVkYMGHQjr/AOOtPF3w6O7Zr66VbO1Jzlc97cHG+kZ21eg69d2rGxuGjwznMkr5brtA1bJ/SNSSbimhqrmOLrjUfZcnAoXje6tLVVv1lwpxkRDDHDs22/yIHkTiui+htLfAvZjdSJytbXCQxnyJGB8+vnmorjHbVmTuLRBa2w20J8T+sjjc58s/MmlmrYOGzTkyTHJWlQPiNqVJ0aejfmoukDbC/wBk03ftDn093arHaR/dgUZ+rkZJ+WKW7m5eRtUjM7ebksf1rVRW1h8Dh8P/ALTAOu/zN1S57nalFFFFOKCKKKKELKNypypKkdVOD+Y3pi4f7QLuMaHcXEfWO4GsH6nxfrS3RSs+DgxApKwH2/PVTa9zdCnfh95YzSLJCzcMugcqQdUJP/1B5YOB86jpOz1zd3zW/wCyZ1PieEKI1U76/AAOvzJ2o7K9gZ70hsd3D1kYc/3B9r58vWrl4D2fhsoe7hXSvNmOMsfvMf8AQFeF4rxeDhD3Nwz/ADJCKAG+X/tr/wBST7J6KF0oq4UH3WXAOBR2cCwxDYbknmzdWPqf0GBVL9v+Ni7vnaPxIuIkI+1pzkjzyxOPpTv2q7TS3sc8HDcOsY/bOreJgc5WIc2G3iYc+QzSlwSS3srf3wMJ7gsY4oypAhbGS0gPUdMbHp1wn4dwsuGc/HYirpnWDd6uvV3KvXZTxDw4BjbNG65OMdnfc4oHaYR3RBZoQTqVSfC2RsrYOCud+nWsTJHdxasxW0ltFkJEmDOwbOpSMYb4RjcjmNuXXacF/tORrjvO6AOq6Lk4TbOtGPMMBshOVPmuK4eO38Ml0HsUkjKkaW1buUH94BjKscZI688A5Ferhe6RwjcSZW1LnUoG/wBJ6EVpqaXShFL7fdWt7MvaIbjFrdki4UeBmGO9AHUH7YG/qN/OrFrzbI7Xn+8Q9/Jf94GcRgaUVVGmRcDI3Cjnsc+lXJ7Oe2w4hb+PAuIsCRR18nA8m/Q5HlUZWVBeBQizhyP6HYq5jtim6iiillaiiiihCK+M2Bk19pA9r3aZoLZbaLPfXOUwvMJybGN8tkIPmfKpxsL3BoUXGgqkTtZxw8Uvs6ZTYwNoLRAnSp+KUnBAzjO4+FaUuLcX7x0TU7wQ+CJXbfQDncgcz542GB0rr4kRbW6woJ45pV/3lJNhhWygC6Qd/i+W3Wt8nGZeHymGBY1ZMB3aNXaRioY5LA4XfAVcbb7k0+yrnBzG11DATQUGrq3udARslT191K2UVpxTuxgW9zGoXu0OEnRRsqFj4G6b55k+KljtBfTSSlZ0CPH4AmkKUUbKmeZAAGCSfnvU/dX0PEIJZO7WC9gXvcxeFZVUjUcdGXOfP18u3h96byNbq/ObW0UKcgarmUclJ+1zA/8AbVmwyuwjjI5poPTlJqWuNwGn+IP239grCM9q+/69lHcD4HFbwi9vxlD/AHEHWY/ebyQc/X8gYPj3aCW8l7yZvRVHwoPuqOnz5mjtBx6S8maWX5Ko5IvRV/1uaja28JhHZvxOJvIfk0ch+Z37Kh7xTK3T7oooorVVSKKKKEIooooQiiinPsp7M57rEk2YYTvkjxuPwqeQ/EfyNJY3H4fAx+biHBo+/YbqxkbnmjQlXh3DZZ5BHCjSOeij9T0A9TtVq9lPZTHFiS7xLJzEY+Bfn98/p6Gm/g3AYLOPRAgRebHq2OrMdz/IUodrParHFmO0xLJyMh3Rfl98/p6mvm+K49xDjchw3DWlrNzvTqdh9VotgjgGaQ3TbxztDBZR65nCjkqj4mx0Vf8AQFVNxzthdcUlW3hBSN20rGp3b1kbqANyOQ9edQ1nYXfErg41TSH4nY7KPU8lHkB9BVw9juxEVgmR45mGHkI/yqOi/qetD8NgPDkeeUiXEnQbA8/3NzsgOkxJoLNSZ2t7GHhqRXdnI6tHpV9+p21j0J2KnbcVwy28XFEM8CKt6g1TQDIWcDm6YOdX6/oS3e1vigjshFnxTOAB+FTqY/npH1qn7G+eGRZImKuhypHQ/wBR0I61s8BbieIYAYp7qSgkNdzbyPMVt01CpnyxyZRomTifFjcpBY2MZjiOMxZ8TS5OrvGOM4xnPlucYwOrvbbhXwaLq+HNucUB9PvMP9Y5Hu96SUrxSBdLplLyJOa61KGZPoc/MehpRHAgDl54RDz7xWDFh+GIHXqPkwGDzIp7DtjmHlPq1g+Jt6ufW4cdSNKcweSg6ouLnbstUHEJFka4jGjfDd34R+0BBX8IbDY8unIUwWt6bG4iv7KKRbXwodbg68j9oh3zzBA25qDUJNxshDDbroifYqQGeU9C5xuRzCrgKeW+57uHWndyNaXUUj5GqKMOU/asg0HfHxAhTnl+dacvoOcin9NblltRYVbtewKqby/uq9HcN4ik8STRHUkihlPof69K6aqX2O8ckglk4dcgowy8atzBxl028x4wP3qtqs+VgY6gNRqD0TbXZhVFFFFVKS+E15841xSPiHEpppzOLZNSo8I+FY91JOCFDHJz0LCrc9pXHPdeHTMDh3HdJ832z9F1H6VRPvSxWGmKdybhsSw6cKojwQQc5OSV3HPBHSm4mHJbVxyjW3M6WtzVEhvT3UXxG/eeV5ZCWZzkk8/IfkMCmoX9nfxILqQ211GoTvtJZJQowusDkQOu3zPILPEuES27BZl0k9NSn89JOOY2NcdakuEixDGGNxbl+FzdvyI6JcPLSapo4bwVDN7vbTi4mnBi1ojBI0O8jEtux0gjbYAnckise2vGUZktbfa2tvAmPtt9qQ+eTnB+Z6118Gb3Lh0t1ymuiYIfNUH944/l9FpOpDBw+finSvJcGGgJpd+5ta3wj3U3nK2g3+yKKKK9Al0UUUUIRRRRQuoqR4J2fnu5NECFj1PJV9WbkP5+lOHZL2VPMFluyY4zuIxs7D8R+wP1+VWjbWsNrDpQJDEgyeQA9ST/ADNeG4z4vhwpMOEHmSadAfzPZOw4Qu9T7BLXZT2aQWuJJcTTDfJHhU/hU9fxHf5VNdou1dvZJqmfxH4UXd2+Q8vU4FJPar2tAZjsRk8jMw2/gU8/3jt6Gq+tbO4vZ8IHmlfcknJ+bMeQ9TtWFhvD+L4k78bxeQtbrQmhp9mj6q92IZH6IRdS3avt/Pe5XPdQ/wDLU8/32+18uXpUl2Q9mMtziS41Qw8wOTuPQH4R6nfyHWnHsh7M4rXTJPiabmNvAh/CDzP4j9AKa+J8Vit4zJM6og6t1PkBzJ9BUcd4kjgb+B4Myg0zAXPbmepXWYYu9cxRwzhcVvGI4UCIOg/mTzJ9TS/2o9oENrqjjBnnAJ0JuExzLkcgPIb/ACpG7We1KWfMdtmGLkW5Ow+Y+Aeg39aYvZR2VMUbXUow8oxGDzCcy38Rx9B61nO4H+BgOP4qak6Mrdx6n7qzz87vLi+arDjXG5buUyzNqY7DoFHQKOgrhpm9ovCkt7+RYgArBZNI5KWG4HkMgnHrSzX1vh8kUuFjfC3K0gEDkOSyZAQ4g6qY7LdoDZ3AkxqjYaJU6Oh5jHmOY/8ANSfGuzVvBcuHdxbyRme3ePB1Lz7vxbZ6A9PDzzSpTjwc++8OltjvNa5nh8yn20/15jypDiMZw8gxTCQDRr6cq2d/1NuxVkZzDKe4XZ2akSCJrx4xBbodMYB1S3D9F7wjIUHnoCjnzANKPGONy3M7TyN42ORjkoHwhfQf+aarKO+vo4yY7X3eNfDJLGgjjXkQPUY3GM1nd8W4dAjRmOO8kYaWeKJIkTOxKNp1EjodxWZh5RDiHOLPMkNqNNcreRJFK7mpVjhVovQKLnuiht7+2im1Kdc0rkspl1brnoD1z98Acq9EcL4is8Mc0e6SKHHyIz+nKvNfA3R4p4JGnKYM0aRAEvIuw1Lg/ZOfTBq1vYjxoyWklu3xQPsD9x8kfkwcflTssZDSw/wG3/E6fLToiN1+/wB1ZFFFFJJhVF7cuIBpLS21hBvKzHOFydCk43wPGdqUOIyGXiEUc8iypbKod4xgMkSmVyBnG+4z1OKm+1DPc8fcIkUohCqUnIClUUF+fUFmOwOOeKVeFLPI9xcW5RWzgqxjAZZS2UxJhSMD4fKnXAUpUCjeli807i3slSb+/wBlIT8As7p2e3vgsjksY7tdByTk+MbHc1H8Q7EXMBjEgT9q6xxlXDBy3UY6DbOccxXFcdnrkZJt5APwoWX6FcjH1qd9nqN72ne5EdqslxpIIwdIGcHl9n8q5K6bCQufHOHNaNCATpahFN6C4XBR5oW0Wn2h3a+8LbR/3doiwr8wAXPzzgfSlatt1cmR3kb4nYsfmxz/AFrVWxgcP+Hw7IuQv33PuVS92ZxKKKKKcUEUUUUIRT97KeyonlNzKMxxHCA8mfnn5KMH5keVIIHlvXonsrwYWtpDD1Vct6s27H8zj6CvG+MOJuweC8qM0dJb23/RO4OLO+p0C09rO1kdhFrfxO2yRg7seu/QDqapXtH2uuL1szPhAcrGuyL9Op9Tk1u7c8dN3eyPnKKe7j/dU4z9TlvrTX7O/Z4kqLdXQ1Kd44zyIH2n8wei8uprP4fgsF4fwLcbixWQ/Op2H5lWSPfiH5GaJf7I+z+a9w7Zig/5hG7fuDr+8dvnyq5OB8AhtI+7gQKOp5sx82PMmt3EeJRW0RkldY412yf0AA5nyAqpO13tQluNUdtqhi5FuTuPmPhHoN/XpWA+TiniiXKwZIh8h3/mKvAiwovcp17W+0mG0zHFiacbaQfCh/Gw6/hG/wAqqPinGLi9mDSs0jk4VVGwz9lFHL6b13dl+xFxekFBoizvK48P8I5sflt5kVcPZnsZb2K/s11SEYaV92Py+6PQfrWu6fhXhlmSIeZPv/nYdBdU5ZcSamzUndi/ZYQVmvQNt1h5/WTp/CPr5VYvEeIx28bSSsERRuT/ACA6nyApf7We0CCyyg/az/8ALU/D++fs/Ln6dap/j/aae8fXO+QPhQbKvyH9TvWbh+FcR8RzDE4w5Y9u3Jo/M/VWuljw4ysuVj2k4ybu6lnIwHbwg9FAwo/ID65qMoor6vDE2GNsbBQAADsFlEkmpRUt2U4x7reQy/ZDaX9UbZv0OfpUTRXJ4WzROidoQR80NOU1CbuPcG7uW5tWuFhijkE0YfUVYSYH2ATkeHoeTcqh5ezUg06ZLd9Shl0zICQSQCBIVPMEfSp/tHaG8i4bMpGuaP3ck8jJGcLk9NXLNbbqaDhyRI4jub6IMAOccGpi3i++6knA6Z6dfMYbGSxxMbGc0hqC2g1bUEk2tUXJO6ZcwEknTml+0guLC6heRXgYMCCy/ZPhLAHZhgn0pu9nF+tvxp4ln79Zg8ZlIxrcePPM53Vhnrmq/wCIX8k8jSSuXdubH/Ww9BtTTe8SkS54fdu8O4iYLHswCkKxkGMkkhtyflyrUlY/OzzaZnNINNKi41vz3VbSNtivRGa+1hrHmKKyU7Ved3ZZL7iMzwSShWnZXQkLEwLBWblkbcs/Q1F8A7Ky3Ss2pYrdD+0llOEUgeXVsHl6896y4XdIY71jNKkjxsRGo8Empt9Z35Z22Hz6VrtZrtII2ikdIy7BAjgF3yNXgB1NjwjOMDatKQSgyNicGmrWgmtLCtq2r2t8kmKWr1Ur/tNbWIKcNXVJjDXUoGfXu05KPU/rWzs/cv7nxS4kZmkZEi1OSSS7HOSfTFclpdXZmSOcorMRp98hXDHIABJjJGeWTt613zSN/ZnEGYYZ71QwHTBzj6HasyeFkbRFQFz3Mq6tSfWOgt2sFY0k35Vt7JJooor2CTRRXXwvhE1y/dwRtI2M4XoPMk7AeppgPsu4hjPcr8u9T/vSOI4jhMO7JNK1p5EgKxsb3XASpRU5ddhr6P4rWXHmoDf9JNRU1jIhw8cinyZGH8xVkWMw8orHI09iFwscNQpnsFwr3i/gQjKq3eN8k8X6nSPrV0drOJ+72U8ucFUIX95vCv6kGk72Q9nXjEtzIhXWAkeoYJXmzYO+CcAfI189snGcRxWyndz3j/urso+rZP8ADXzPizhxbj0WGYatZQH2u79FpRf6UBcdSq44Dwo3NxFAPtsFJ8hzY/RQa9GRRqihVwqqAAOgAGB+Qqo/Y7w3XdSzEbRJgfvOcf8ASG/Onz2hcWNvYTMPicCJfm+xP0XUar8WyOx3E4sAzQUHu79BRdwgDIjIVUPbPtK17cu+T3akrEvQKOuPNuZPrjpTr2L9lq6VmvRqJAZYeg8u88z+Hl555Un+z/hIuL+FGGVUmRh5hBkD6tpFXrf3qwxSSv8ADGpc/IDNP+JuJScObFwzA+mwrTXkB77qGGjEhMr1jd3kVvEXkZYo0HM4AA6AD+QFVZ2s9qzy5js8xJyMh+Nv3fuD9flSr2l7UTXsuuU4UHwRj4UHp5nzbmah6f4J4Qhw1J8Z65NabD9Sq58WXellgvpOdzuTuc18oor3gFNEiiiiihcRRRRQhOFpKW4NkHxW94rA+QYDr8zUTfW9mJXxNcyDUcFYk3382kyfnjepLs/vwriQ8jA3+bH9K6ezlvbWkXvDTW0l2f7qN5PBD+N8A6nHkOX6jynmjDPnpmrnIAG+YNNzQ0ANbpumYN7LRxns7b2tpqcyrczAd3FIULKuoEuwUeHIBGCevzxG39uTw6GRbdQFZ0a4B3JySqFQfIjcg+mKyns1meWWa8iklKO+F7wl2CkgZaNVA9M8hgVpdYzw9dQmMgmcKRnugCqE5ztqPpv57U1CHtazO8udnBNiBcEUGlh781E0vQUFFZv+3x86Kqf+0DRWp+EZyUPMKlOCs6218gliRdHijYDW5Vh8B2O2N9z8utb+Hdl5Lu0iZJIECPKp72TRzKHbY5rotrBveuJxJbpJj3jLscGIBnOV5gk7DGM+oGaiuC9k57yPVFoKRsQ2twoTIDZ36N6fdrKneGukf5gZQtdUgHVpH16/opgaClf8pg4j2LkknWT3uz5RDxTb5SNFPTzU4rG/H/43iA+7fg/mcVH/AOxdvH/8niFsvmsIMrfLbapG3jRrTi8UTa0BjnjPmucg775xjNZTpBSMiQvawsochaKZ2jXdW01tStd+iRaMUw9huza3t1okJEaKZHwcEgEDAPTJI38s1bkfYTh5QAW0RXzGSf8AFnP61ocX8TYbhkoika5x1NBp81XFhnSioS92DvrSwso2nmjjkuMyHVzIDFV2AJwMH0yTTjZ9pLWX+7uIW9A65/LOaT+N+yCJ97aV4yBgLJl1+QPxKPz+VV/xzsPd2uTLCWQfbj8a/UjcfUCvGN4dwvjcrphiSJHGtCAPYV5dCnPMlhFMtgvQKnO43+Vfa8yQ3Tr8Dsv7rEfyNdB4zPjHfzY//Y//APVXnwDID6Jx/wCf3XPx43ar47Sdr7eyXMrZfHhjXdm+nQepqiuO8ae7neaT4nOwHJQOSj0A/qa4WYk5JJJ5k1nbIpdQzaVLAM3PSCdzj0G9es4L4eg4Q10gJc8i5ptyASk2IdNbQKx/YvHJruDg9yVUE9NYOwH8JOfpTJ7U5Iv7PcSnDFl7odS4P8sas+n0qd7PLbLCsdo8bRoMDQwbn1bB5nmSaq/2qWN2blpZUPu64SNlOVAOOfUMW8/SvC4V44tx/wA5x8uhBANicugvud+iecPKw9Bda/ZAT782FJHdNk/d8S8/nyqwvaNLp4bc+qqv5uopV9k3HLVF93wy3MjEliMhwASACOWFB2PXPnU77UeCyT2mpJCFhzIyYJ14G3LqN8dNzVnF3eb4ijMwyNBbQneh17E2XIrYc0uqSooor66slFFFFC4iiiihCKKKKEJs7O7cL4mfPuF/zmlOnDhsBHBpQBlri7jjUeekD+tQd5w2JphDZmWZi2kFlUaj+EDfHPc423rCwM7Gz4gnd5vsA1rRc7K97Tlb2UXU4txjhpUXOnVMSbfHxgKnjJHIA9DtttvWPG+yNxaLqlCEZCsY3DaGIyFcDdSQD+Vbb8SLwuAYh7t3kcHbvQc42zuFIXmPr0piaeKcROjcCC8ctgeY/dcDS2teSh/dTRVkf7Dt5UU3+Jao+WVwdprOOLj0oljlkWRgyrCcMTIo+RIzqyMjPypLivJrZ3VJHjIJVgpIzpJHiHI4351ZntptGivLW5R2i1KYzImcqVOcjBGfC7bdcUnSX0EHERPg3MJBlUyqRrYodyCo370HfGPyrLa+9cuarNOZadL2CtcL8r/dSPCuHFoveeJrClv9ktEFml9I+70t/Ec/1r52Klie9kiiRo4LqKWFQ7ajkDO58/TpnmaieMdsHuJO9eCHUfhaQNLgeSh20AfJa0wdppzJBIcN7s3eLpVVwuV1LhABjby6mkjgcTJDIZBQuGmazaXFAK1NaXJ9gpZ2hwoodgyFlOQfhYZ54O4PnuK6+FccntmzBK8fop2PzU+E/UVLe0DhwjvXdP7ucCdD5hxk/wCbP5ilutzDmLG4Zr3NBDgKgj+9FQ6rHUCsrgftjYYW7i1D78Wx+qE4P0I+VWDwbtJb3YzBKrnqvJh81O9edKyilKsGUlWG4KnBHyI3FeY4j4LwWJq6D/Td00+X6JqPGPbZ11enaD2dWl1ltHcyH7cWBk/iX4W/n61WPaP2eXVpltPexD/iRgnA/EvNfnuPWpXs37WZosJdDv0++MCQf0b64PrVo8F4/BdprgkDjqOTL+8p3Fea/Fca8POyzf6kXzHz1HumMsOI0sV5xoq8e03s2trrLoO4lP2kGzH8Scj8xg1U/aLsjcWTYmTwZwJF3Q/XofQ4Ne44T4kwfEgGtOV/8p/LmkpcM+PXRO/sXmj/AN4QJ+18LF8jdeQXHPY6j9ad+1vBxc2ksRDnbUoQgEsviUbjG5AqnfZxMq8SgLNpGWGc4yShAB+Zxt8qvkrXzzxXG7BcXbiGE3yu7Ef4WhhTnhynsvNvCOKPbTxzLkNG2cDbI5Mu46jI+tejoJdaK2MalBx5ZGcVS/FPZVeo7CNFlTJwyuoJHTKsQQfzpv4d2m4lbxKlxw6SXQANcbDJA23A1b+orX8Tsh4syGbBvYXDX1AGhpTU7GqqwxMRIeDTskXtp2Qe2u2SGOV42AZDpZufNcgb4OfXGK1WHs+vpt1t2UecpCfo2/6U0X3tlmUlVtVRhsRIzZHzUBa5Lf2y3IbxwwsvULqU/Q6j/KtmHEcfGFa1sLMwGpcDXrQH81Q5uHzan5Ljb2S3wGcQn0En/dcVA8X7LXVrvPC6L97mv+Jcj86ufsz26tr3wo2iXrE+Af4TyYfLf0phZcgg7g7EGvOHxhxPBTeXjIh2oQfY1KZ/BxPFWFeYqKvPi3syspyWCNEx5mE6Qf4SCv5AUidseB2FghijLzXLbeNtoh94hQBq8gc+fz9dw/xVhce5scTX5ztTTrXSiUkwr4xUkUSPRRXfwLhZubmKFf8AiOFPoObH6KCa9PLI2JjpHaAE/JKgVNAmriJeC14ZFGuqRQ96y/XUMj93VXNH2stLZHawt5I7iQEF5WDCIHmI/wChOOmfKuzj/aF47i4u7c6dDpZwtgEAICz4yMb6QPk1ape00EsEcl/ZxSNIzAPB+yfSoAL7HB8RI8vCa8ZFG50bXSRFwJqQHUJLjmILbBwFeexTpNyAaeyX5pIo7Zwk3eyzOpkGlxpVMsN2HiJY7n065Nd99wnMlhb+7GKR1iBkJz3wdgc4AxtqI556HpWnivDIDcwRWqylZFRiHwz/ALTxacLtsmMDrk0x9h7ZLvjavEZmhi1Sjvjll0jSq8zsGYY64FbDHglr210c81seQFqDsCNlVTb2V4e6L5V9rbporPqU1QJN9rXBPeOGyEDLQkSj5Ls3+Qt+Qql+LXJntIJXnieWM913aqFZI/sFgAM+IHpgBh516YliDKVYZBBBB6g7EV57XhLWt7dcOYwJHLlTLPtiMeOMq2ob/CcdWHpTMb6MzbsOb20d9OSpkF+6yvLC2n03l3d92kqgrDGuqTwgKyKPhVQwbG2MGuaTtbbRK0dpZoEdSjyTEtI6nmARsnn13xtUTb3J0G1aFZX7zEZ1EaGbCsBpOGDEKdzjIz1qds/Z2RcxxvPbvpYGdEfxRqN2yDjIwMEjlmq5GYeEUxb3ECpY2tBlGlm+w9W6iC53wjuvsts1zwwowPvHDzuDzML7/XTz+Q9aS6dbbtDKb2fiKoTbBxHIAuxibwAeRwFU48yKh+1/ABaz/szqglHeQuORQ74z5rnHyx50xwyfypTA62b1AcnG7m9wb9j0UZW1GYbW/QqCooor0SWRW+zvXhcPE7I45Mpwf/XpWiioua14LXCoK6DRWj2X9rgOI70Y6d8g2/jUcvmv5VY6tHNHkaJI3HoysD+hFeZ6Y+xvbOSxkG5aBj44/wD7L5MP16189434PjeDiMB6Xi+XY9uR+i0IMYR6ZLhOPaz2TKQ0lj4TzMLHY/uE8j6Hb1FV6eN3cZKd/cIVOkqZHGnHTGdsV6KjkDAEbgjIPoeVU37XFj9+URj9oYx3mnqxPh/i04+mmk/C3GpsZL+Cxjc4AJDiKkU51U8VC1gzssorhntBvoWBE7SDqsviB9MncfMGrx4VxATwRTKCBIiuAemRnH0qo+zvsykcd9ekW8C+JgxAYj1zsgPmd/SmPjHtYt4F7uzj73SNKk5WMADAx9pgPp86h4iwUHEpmRcMjDng+pzQA0dCdKow73RgmU22Wr2y2MPdQy7CYvoGObJpJOfPSdO/TOOtVTXdxnjc11KZZ3LNyHQKPJR0FcNe64HgJMBgmQSuzEfSuw6BJTyCR5cAvoOCCNiNwR0pt4T7Ub2ABWZZlHLvQSf8QIJ+uaUaKdxeBw2MblxDA4dQq2Pcz4TROHFvanezKVUpCDz7oHV/iYkj6YpQZiSSSSTuSevzr5RRhMBhsG3Lh2Bo6BD5HP8AiNUU4dkx7paXF+3xkG3t/V2+Jh+6P5NS7wTg73U6Qx/E5xnoo6sfQDembj3F7Rp0gbvDZ2iGNFiIDSvyZtR2Aznf0251ncUk80jCtBNfU+muUbd3G3aqsiFPUfbv+y+w9mzNbCOyuo5m0gzW7HBMgJJePVsSPh1DGQOZzUFd3kutIr9ZmEe2g4WQDqAzKTp9OVMXBLiC5M0NlaJDN3LGKR5C0hbIBCk7KShbcfnWjjfGruO0MF7gyuQE7wKZUjGdZLDcB9lGdyA3TFZ2HlmbMYXNBvoaB4zbgtqCAOx6q1wGWo/ZcHCb1WnuLppTbEBu5YKXw7DCJ8JG0YI6efSrG9iHC2MdxeSZLzPoDHmQu7H6scfw1XNzrS3htIJYpTOwaSJVBdJSQFUtjbAwNtwdfnXoTs5wZbS1hgXlGgBPmebH6nJpp7hkc4fxWH/FvsDc9TzRGL9vuVJUUUUmmEVV3ts7L64kvEXJi8Eo80J2J/dY4+THyq0a1XVssiMjgMrgqwPIgjBH5VbFIY3hyi5uYUXm/jUjuIb9RBExYDu4m+Ex40OVJJGrTj+EedSMDWVuReyO8zzF5I7dPDp1Eh1lc8xksuOo6HNYcR4IeG3s1q0cbpcARpJMSAI2b4tWRgqQMnoU9aWOLWHcytHrWRVJ0uhBVh0YY236jodulMjDNmIgLiBS1N2H+GtyKG2tUsXFt6f5TJa8fuuIXENsmIoSdPcxDSgT7er73hzufpiuywaCbvOGPMrx6ybOf7jZPgbPQ8vI525rjDs5ZS2ti1zHFrmuT3aah4UhB8bMxIAD/CNxtuKhpuF2iSktcAIRkJEDK6MRsCy4jOhuoY5A5AnZAxwySPji9LW2ZlFTnbq61+l7G9VOpABO+vZQ/EOHvBK8UqlXQ4IP9PMHmD1Fc9PFtcx8VjWCZ1S9jGmGY7CdR9h/xeR5/qCnX1i8MjRyqUdTgqen/j161v4LGmWsUwyyN1HPqOh+mhVD2UuNFoooorSVSKZexfYqS+kBIKwKfG/n+BfNj+n6Vl2D7H+/THXkQx4MhHM55ID0Jwd+gHyqze3N77lw1hbgR/DEmnbSG2JHrjO/nvXjuOcdMczeHYT/AHX0Fdm1/NOQQVb5j9Aojtj7TUt8wWYDSL4S/NI8bYH3iPyHryrq9nfZMIgvLjMlxN4wz7lA24O/2mG5PqAKpc8q9J8Gukkt4XjIKMikY/dG305fSvNeI8G3guBZDhq+s+t+5ptXkeXRM4Z/nPJdtoFT/tO7QSy3kkBJEUJCqnQnAJY+Z328hSbVydvPZybx+/gZVlwAyvkK+ORyAcMBtywdqrTj/ZSWzwJ2h1HkiSamx5lcbD1Neq8N8UwEmEighIDgKFu9dz1rzSuJikDy46KGooor1iURRRRQhFfUQkgAEknAA5knkBQiEkAAkk4AG5J8gKdrW1ThEYmnCvfOMxQncQg/bf8AF5D6eZCGNxgw4DWjM93wt5/oBuVYxmbsvl0Rwq1MQI9+uV/aEf8AAjP2AfvH/wA9BXLZ8I4fJaxyvLcQNnu5MKJFVwMjIxqAYZI+TDpWyy4bFxCFljmZr/UZW73AE+3woc7ad8A4z5YxiB4fc+7yPHOrCNv2cyEYYDPMA8nQ4YfLHI1iQxl7HgPcJgcz9iR0B/hp8Pa96q4mhFrbKZj7HRNlrbiNu2gFzq1xuoUZLY3Ow8qjuBWwlnaSSaNRGC4a4O0jr8CHJydRxkZ2Ga5eIcLaGYwq6yNyJjzgg74O3lhiOnXkamp7VnMXDbVoLhZGWQSRg57wjD5bPwqM9Phx1pv/AFKZPMzZxYkAEN3OnyBoo25Up901eyvhL319LxCdVAjO2lcBpSOYG/wrufVgauaozs5wJLO2jgj5INz1ZjuzH1Jyak6TleHO9NgLDsEyxtAiiiiqlNFFFFCEr+0DsavELYqMCZMtEx8+qn8Lcj9D0qkk/axG1uTDbG1VtBdSHaQt4kY5Ox8ROBsdJ5V6VqvPad7PDdD3q2Ue8JgsuP70LyH7w6eY28qZifUBhNKXaeR/fRVPbuFSNwJC4jmLgqQmJCfB0xg8gPSmbjHCLJLj3KJLhpQRGZg2rMhx/wALG6774IPzxvzO39oYEjSPxB5CqjQqqUC/C52wQQ2+NuR9NvD+1TWyza4gt8qiJZnB1KB4WDKdg4XYN1AAPLe2d0z6eWCHN1aDQVJFHdWC+3sqWho105/l3XXfcLgtYhZPplu3YSO4kCJbYG2HI543Oee3XTXTPdR3CJDxJ1bHhg4hCdS/uyH+jYPXb4qV7S3jR299MgZ01L4dRBkBKyOCQcDZtPM5Bqe4NwpbK3muborLFIvdwxK2UuCdw566V55wGBzyI3QxELY2gue50lQQRqXH+Q6ADcaU15qbTXQW/LqoHtB2Wms2HeANG3wSpujjpg9D6H9aiKdOztzfxRkxWxktJP8AgzYKMD9zWQ31AP1on4BZXTEQObK4629zkLnyRzuPkfyrRi4o6E5MTRwH8bb/APoCpaeeoVZiBu35Jp9jMq+7TqPiEuT8igx/0tTf2j4Gt5bSQOcahs33WG6n8/0zVO2tvf8ACJu97pgCMMca43X1ZfzB2Ipph9tSafFatq/DIpH5kZ/SvC8X4LjJsecdw8h4JDgQRYj3T0MzGx+XJZJPF+xF5bE64HZR9uMa1Prldx9QK1cD7W3VntBKQpOSjAMufPSeR+WKnePe1W5nBSIC3Q7HQSXI/f2x9APnSVXv8FHisVh8nE42dtfntXskHlrXViJTZfe1C+kXT3ix55mJAp/MkkfSlWSQsSzEkncknJPzJ3NY0U/hcDhsIKQRhvYKtz3P+I1RRRXdwvgc9ycQRPJ6qNh82PhH1NMSSsibmkIA5k0UQCdFw13cH4JNdSCOBC7dcclHmx5AfOmSLshb2xHv8+qTpbWvjkb0Yjl/reuy74rKUaHu24faLEZu7jXEsyhgmNZ6kkZJ5Dc6qxJ+L5xTCiv9R+H2Grva3VXtip8S0rNBwsMINN1eqPFKBmO36eHzbO2f5cqi7ntC9vK2gI82cyzSosjO5+ILryFVfhGBk4znkBI9k75LsS2DRJHFKuqNo1JMbpurO3xMDyJbrsMZxS1/YknvDW7aUlDFcO2kFug1HbxdCcA5G+9LYWGIyyNxV3gVJN8zedrAC/pGmt9VJxNAW6Jnmliv7WSeNFgvbUCRu68IkQH4gByYc/MH57R/Ge00d1bI08SveAlO9BxlABhpFGzNkkD5Z9DzBTYrcI7L38iGAojBu7UkFy7L4dXh0hQSRkk42B2wcNWzQSXSyLJLEXtimPAwOzvk8wdJA3wDk77UMw8MZzNqQHVjvelLgHUsrflRBcT+f981laS+4J3iyBb3VpaGSInRGy5zllxqOVJweRx51afsn7Ce6xe8zrieUbKR/dod8ehOxPlsPOob2cdiJbmReIcQy52MSuBlsfDI4xyH2QefPyq26nK8tqCauPxH/wCR0Csjbv8AJFFFFKK5FFFFCEUUUUIRRRRQhV17Q/Zobgm6sv2dyN2VTp73bBwRyfG2eR6+dVdGIpwtvOEtJII3DTSatTuG2SRefNj0LDHltXpalHtv7OYOIDX/AHVwBhZQOfkHH2h+o6eVMslDqB5oRo4aj9R0KqczcKkRLpMUd/HI0eFKSLs/dncaWOzoR9k7rnYjlUq9+l/xW3jbSLZXEcSL8PdjcD5tgZ/LpWvi8dxYs0PEoWnXu+7g1ORGuCMNGwG2AMYGG86j37OEuDYyG4ZI1mYRgh4jtt5MVY/Z3HlU3xMJLpPS7K4NcPgBO4/lOmtOipqdB+609ruLvdXcrPnCsUROiqp0hQOnL8zUx2tItra3smVZJgveSu41NGX3WNDnKgDfHLl51o4Hxm1a8S4u1ZJFOttIHdyOB4WdecZ1YJxkE74FL/E755ppJZDl3Ys2Nxz5D0HIegFWQ4cvliiyZWRivd2godwLk9SKrjnUBNbld3CO113bbRTMF+43iX/C2cfTFS47WwTjN1w6KToZINUZz642z8zULc3lsbSKNIWW5ViXlLbMu+BjPy6DGOuamewU7RpxCVSRotWxgkeJiAp+YxsahjoIBE7EeVlcDTXKTelatO+1V1jnVDa2WJTg7/bvLc+RCuB/M18/sDhp3HEiv78Df0xUZ2YnPvaM2GHjZw4DBgqMxDBs5+GpXshaG4S67ruvfSEMQZUGVye87sEaA3IZxsPLOarxLJMKHETSADLeoPxGm7SQBqTey60h2w/v3WP+z3DRz4nn92Bv+9ZLZcJQEma8nxz0RhR5bkjbf1qJ47dOVSKaERTxM+s6AhYNpILAAAsCDvjcYqS7JXsUMbd+muO5cW7jqEC6mZcdVZoj9KJY524fznSvd0BaKiuxDRqLhALc1KD6rMdp7GH/AONw9WYcnuXL/wCXcfrXHxTt3eTjSZe7T7kI7tceXh3P51xdo+BPZ3DQvvjdW++p+Fh/X1BrLg91bJHOLiFpHZMQspxobfc7j0PXljG9NR4PB+W3EMYZK0IJOY339R23UC99cpNFJ9kLeOWK6iEyQXMmju3c6QygkumroW8Oepx1Gay4r2Nv4oCXxJCmWPdyB9O2CcfEARjONtgTypWQjIyMjqOWR5Z6fOmG2v7ezkeS2llk1RsqoUCKO8TGJG1eLRnkF3I5iuYmCeGYvhNc16FtdKCzgbW5rrXNIofuvneXNzboI1CxptLIpVFYjdXmbY5C4ALc8ZG+a39oeKC+eFI4jNchBG8yah3pHVU+X22x12AqOsuzr90ssxMNszhDIQW335IDk4wd+lSMDF2a04fCXkE2pLiIkSOi6gNR5Ku4OQVG3KoOZH5oMQBLa0IsBXXMa3p/L9LIBNLrC1kjsSkxMc9ysjLJDIGxHjrn7TagRqGR/OnP2deywuVub5SEB1RQNnfO4ZweQ5YXr18qYuxPssS3b3i8InuSdW+6ox3yM/E2ftH6DrVgVW+XKTlNXHV35DoPmrmx818Ar7RRSiuRRRRQhFFFFCEUUUUIRRRRQhFFFFCFzcR4ZFcRmOZFkRuasMj/AN+tVX2l9jEia34dKQrDDQuxGRnOkP1GQNm/Ordoq2OZ0emnLZRcwO1Xm+/vysnd8TtWUxw93GqL3bll0hWMn2tgd/EB0FckXZhZjCtrOkkskZkMTeEppGSpf4SdiQDjYb4r0jxHhcVwmiaNJFPR1BH68vmKQeNexG2fLW0kluxzt8ab9ME6h/i+lMRytb/tuLDy1b8tudvmqXRnuqYuOEyxqHaNghyA4GVOCQcOMqdwevSpTsxxWNYruCV+7FzGFWTBIVlbUNWnJ0nkSM4psl9nvFrQwmErPHAxdER8DJ55RtOcjI5nYml3iU1zGjrdWOZGl7wyyQkEDbKAqAADjnnYZx50xM6TERmNwDha4dQ2NQaHlQFVgZTVR0ES24kczROxjeNFibXu40licAKApbnuTjbnWrh/DRJCzpKqTJIAFZwhYFScoSR4lI8+R/PquOJ2DNcEW7ICo7hVlbZuR7zJO2+dvLHXNZRjhrSRg+8qhizIQykiTGdKjRuuxGfNh0BoMsmUlzX5jQk5QdBpQHTbuuUHMLt7U8X72ztkndZLtGbLKQxWP7Kuy7Fid8ZPLfeuG64m0NvbxwXGPCzSrEzAh2YncgAHChBseea1w+46ICwuNRciZQy4VOhQ6Nycg4/C3mK+TXtiEmCROz94O5MkhwY876wMeLA6fe9KqhiZG1sYjcQHE0yilSSNCbAaj5rpJJrULffdo45rKKGZZJJoidExIGlT9g5yXHzweX1ibDhcs7aYY3kP4FJ/XlTBBfd48os+HgpJGEQCNpGjbG7q5B3yW/ynYip607I8auWhZh3HdIY1d2CHSc5yq5JJGAcgZwOu9WROfh2lsTAwGp9TtCb6DS+w9kEZje/slS27MgCB7meOGKZioZf2hGnGdQU4XmBuduorZaX8aaFs4Ga6WYlZCBLrQagMR4wCds4HrmrG4J7Colwbqd5PwRDQv5nLH6YqweDdnLe0XTbwpGOpUbn5sdz9TVUszXf7ji/po39TaxrZWNjPZVTwX2T3d3I8185t0lcyNGpyzEknlkqvMgE5NWrwHs3b2cfd28YQdTzZj5sx3J+dSdFLPmc4ZdByGitawNRRRRVKmiiiihCKKKKEIooooQiiiihCKKKKEIooooQiiiihC+GvtFFCF8rFvhNFFdQVVvb7maqbiHOvtFeiwnwBIyarTac6sjsP8QooqeJ+FRZqrktPgFbloorzR1T40X2iiiuLqKKKKEIooooQiiiihCKKKKEIooooQv/Z"/>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 name="AutoShape 4" descr="data:image/jpeg;base64,/9j/4AAQSkZJRgABAQAAAQABAAD/2wCEAAkGBhQSERQUEhQVFRUWGRwXGRgVGRscHxoeHBkcHB0cHBwbHCcfHiEjHRoYHy8gIycpLCwsHB4xNzAqNScrLCoBCQoKDgwOGg8PGiwjHyUyLSotLTYqKjIxMiksLCo1Ly80MSwsNCwwKiksNCwsLS0sLCwvNCwsLSwsLCwtKiopLP/AABEIAOEA4QMBIgACEQEDEQH/xAAcAAACAgMBAQAAAAAAAAAAAAAABgUHAgMECAH/xABEEAACAQMCAwUFBQUFCAIDAAABAgMABBESIQUxQQYTIlFhBxQycYFCUmKRoSNygrHBFTOSovAWJENTstHh8TTCJXPS/8QAGwEAAgMBAQEAAAAAAAAAAAAAAAQCAwUBBgf/xAA4EQABAwIEBAQEBAUFAQAAAAABAAIDESEEEjFBBVFhcQYTIoEykaGxFMHR4UJSYvDxIzNygpLC/9oADAMBAAIRAxEAPwC8aKKKEIooooQiiiihCKK+M2NzsKr/ALVe2O2tiUt/95lG2VOI1Pq/2vkufmKsjjdIaNCi5wbqrAJpX457SrC1yHnDuPsReM/XHhH1IqpeN8U4lfLcG5lECwhSYWPcq2rOAM/GdvtE5qJaaxgZwivdK0QXD/swkm2plbGojI22HPG9XMiZWgq88m+25toVWZD27p9vPbdLK2iysyWIJHeEkkAEk6E9AT8XSoY9r+M3KwusndRTuY1eNFVQQd9RILAAZOc76T5Uqy9q7he50aYTFH3aNGgD6D+M5JzjOfMnGM1nwDhTX8jRvcMrBWcBgz5A3bHiAB3Jx86Yex0MZlcGtaN7uO/7fVVZsxpUn6KQvjelJWm4gQ8cgj7s3JGsdXXDYwMr9M+WK5Lng8JkmDcQjdVjDRuWZtb/AHDzxjB39V9agIUQuoyQhYbnAIUkZJxkDb5008L4ZZzi8ZIptNvGZF1TfGASBnEfhyN9s13EOfhm53PdT+lrRqWgann9yuNo40p9VwW/B4NVv/vsaBxmYgsO6PPA2GrbA+YPSuuD3pIi8PECWEojWNLk5Zc47zd8Bc459DmoqdrdzB3UbKSxWSMyFs7qFKtgEZBP1FdPa/hMFrdvBH3hVMBizKxOVBIXwgbZxvXc7zI2MvdUgmha02ab6HqAOlFy1K0+qaBx7jNuZ9M5mS3UO7kLIhBxjBIyeZ67YNSdn7abqIoLu0U6lDgpqRipzhgrahjY9RypD7ScFFjKIkmdmKK5wujAcZAOHOTjmOVY2vbC5R9bOJToMeZlDnQ3NQx8QB+dRjjfPGJGBrwdLFpNvzKkXZTSpH1V2cE9rdhcYDSGBj9mYaR/iGV/WnGKUMAykMDyIOQfkRXma1vbKT3eOeJ4Ej1CR4TrMmcbtq3HI8s4BwBXfwRry1SOWwuNfeSFBDEdfIEgyRnYZA8sjzqiSJgNHVYeum+4t1VjZD3Xo2iqw7Oe2lC3dX6dzIDpMiZKZBwdQ3K79dx8qsq2ukkUPGyurDIZSCCPQiqZInx/EFa1wdottFFFVKSKKKKEIooooQiiiihCKKKKEIooooQioftL2rt7GLvLh8Z+FBuznyUf15Dqaie3ntCi4cmkYkuGGUjzy/E/kv6np1IpziMDzGS44pJKjSRh4GUKwkydlVc4CgEHGRjrvTDIgAHSaHQbnsPuq3PpYKT7Qdrr7iyzGMd3axYLxo4HhOcFyca/hOw29DUNPPbxGaC0T3sSldEkiHKFc/3YXdjvz2G3I1y8Y4w9ywkdRFExC4iXAOgczy7xhnmeWeldvaDgyRQ291Zs5gddJfOHWUHxB8HYnoBtt15lh1nMZLbN8LRpUXo5w1NQaUpyuqK1qQtXEIWabVxKeQSbAoo7yRQfMZCRjfOnOfw1AzJpZgDkAkZ3GcHng7jPkaduOSRXNrFxF42kkGIJkDaV1r8LuR4sMMbLjOQMil66t3vPeLlUWMAprxsmuRtJwSfDv4iCT1qWAxXoq8ZQPSRYAOBpQDX3XJG3smdeHrfRi0Cabi3hj7mUA6WBiVmikPIeJiVJ/wDcN2DZoeKQK4KnW0TKdiCylcH64rXx66lmumS3ledFYd2IC5ChQAMAAYIxz/Wmi84VfTyxXUkFtavGF/bXD4Zio2d1B0luvw1lPeYIXRSObkkabE3a4jrehO1LFWgZnVAuFX19aFZ5IgMsJGQAcyQxAAFNHY6zZP7TiIyy2sinG+6tg/rmpKVkV2eXjESuTljaQjJJ5+JADXBFJw6POm/v/Ect3aFdRPMnbc/OrZsa/FYfyg1xsLhjzcEH+UclFrA11a/UJf7LWne3lsmM5lTPyDAn9BU1xviyzcSlVreB9VwYwxDqx8egZKuMnbyrOD+zFYsl5fxsebBME/MqM1vhsrQyiaHiwEo3DXMOTnocsMZ9edSxOJbJMZnsePQWirHi5Na1A0Q1pDaAjXmFFe0S418SuMclYIP4UUfzzS5TpxTsPd3DtNHJbXRbdmt3UFj5ldhmo7s/Zi0voTxCJo4wTnvEOnODpJ2wwDYO2aewWOgiwYZG4Ocxvwg3JA5G9+yg9ji+ptVHZ7s2ZIJ53hkk7sII4wHHeM7YzlRkqo3On8xXBxOP3a4HcsUdVUnQ+TG5GWTWOek7foc4pt4VazTRcQinmV2lQSI4lEme6fUSqoxbGnoAOgpQ4nxKN1SOKJQsYCiQjEj+raTpx0AwcADc1VgsRLiMTIH3HLYNLRTXW9dq61XXtDWii7LfjkcqrDdIFUy9688KjvWyGzqzs27Zz08jUpwvi11wwG5tZFNo8xRUZtQcbkFlG6HA57N6Vo9nfZb3y5zIuqCIZfPJiQdKfXn8hRx+0fhN/iBsqMSIHAYEHIwwPMjDDVscdRUXYiAYx2DgPrpmLT8J6dDp7bLoDsmc6c1dHY3t/b8QXCHu5gPFEx3Hqp+0vqPqBTPXmy0s/eWjksTKLwu8smXVQn2g0Z2yMk9SfMednezr2ord6be6IW45K3JZf+z+nI9PKoviBqWbat3H7HYq1r9irFooopZWoooooQiiiihCKKKKEIpS9oPbxOHw4XDXEgPdp5fjb8I/U7eZEr2q7Sx2Ns88m+NlXq7Hko/qegBNUMbxpZJb68kljmBSSEaPDIQchFLYwq+Hl9kk0xEwUzuFRsOZ5fqq3upYLCGZQBfXTRXRn7xTC+dZYbBjgYCqdPLGxwKgLq8aRgXOcAKo6Ko5KAeSjlipW4cTs91eOy96SIxGoJJG2QpIAjTlnOSdhvkiGliKsVYEEHBBGCPpWthGNLi593/QdBzpoTTulHnlonXg7JxS3FrKQlxBloWVFGuPm8YUYBI5gbdPWtHZzj8QkNm0JFpMe7dW3k1kgCVj0ZSBsAAoHXGSqWd00UiSIxVkYMGHQjr/AOOtPF3w6O7Zr66VbO1Jzlc97cHG+kZ21eg69d2rGxuGjwznMkr5brtA1bJ/SNSSbimhqrmOLrjUfZcnAoXje6tLVVv1lwpxkRDDHDs22/yIHkTiui+htLfAvZjdSJytbXCQxnyJGB8+vnmorjHbVmTuLRBa2w20J8T+sjjc58s/MmlmrYOGzTkyTHJWlQPiNqVJ0aejfmoukDbC/wBk03ftDn093arHaR/dgUZ+rkZJ+WKW7m5eRtUjM7ebksf1rVRW1h8Dh8P/ALTAOu/zN1S57nalFFFFOKCKKKKELKNypypKkdVOD+Y3pi4f7QLuMaHcXEfWO4GsH6nxfrS3RSs+DgxApKwH2/PVTa9zdCnfh95YzSLJCzcMugcqQdUJP/1B5YOB86jpOz1zd3zW/wCyZ1PieEKI1U76/AAOvzJ2o7K9gZ70hsd3D1kYc/3B9r58vWrl4D2fhsoe7hXSvNmOMsfvMf8AQFeF4rxeDhD3Nwz/ADJCKAG+X/tr/wBST7J6KF0oq4UH3WXAOBR2cCwxDYbknmzdWPqf0GBVL9v+Ni7vnaPxIuIkI+1pzkjzyxOPpTv2q7TS3sc8HDcOsY/bOreJgc5WIc2G3iYc+QzSlwSS3srf3wMJ7gsY4oypAhbGS0gPUdMbHp1wn4dwsuGc/HYirpnWDd6uvV3KvXZTxDw4BjbNG65OMdnfc4oHaYR3RBZoQTqVSfC2RsrYOCud+nWsTJHdxasxW0ltFkJEmDOwbOpSMYb4RjcjmNuXXacF/tORrjvO6AOq6Lk4TbOtGPMMBshOVPmuK4eO38Ml0HsUkjKkaW1buUH94BjKscZI688A5Ferhe6RwjcSZW1LnUoG/wBJ6EVpqaXShFL7fdWt7MvaIbjFrdki4UeBmGO9AHUH7YG/qN/OrFrzbI7Xn+8Q9/Jf94GcRgaUVVGmRcDI3Cjnsc+lXJ7Oe2w4hb+PAuIsCRR18nA8m/Q5HlUZWVBeBQizhyP6HYq5jtim6iiillaiiiihCK+M2Bk19pA9r3aZoLZbaLPfXOUwvMJybGN8tkIPmfKpxsL3BoUXGgqkTtZxw8Uvs6ZTYwNoLRAnSp+KUnBAzjO4+FaUuLcX7x0TU7wQ+CJXbfQDncgcz542GB0rr4kRbW6woJ45pV/3lJNhhWygC6Qd/i+W3Wt8nGZeHymGBY1ZMB3aNXaRioY5LA4XfAVcbb7k0+yrnBzG11DATQUGrq3udARslT191K2UVpxTuxgW9zGoXu0OEnRRsqFj4G6b55k+KljtBfTSSlZ0CPH4AmkKUUbKmeZAAGCSfnvU/dX0PEIJZO7WC9gXvcxeFZVUjUcdGXOfP18u3h96byNbq/ObW0UKcgarmUclJ+1zA/8AbVmwyuwjjI5poPTlJqWuNwGn+IP239grCM9q+/69lHcD4HFbwi9vxlD/AHEHWY/ebyQc/X8gYPj3aCW8l7yZvRVHwoPuqOnz5mjtBx6S8maWX5Ko5IvRV/1uaja28JhHZvxOJvIfk0ch+Z37Kh7xTK3T7oooorVVSKKKKEIooooQiiinPsp7M57rEk2YYTvkjxuPwqeQ/EfyNJY3H4fAx+biHBo+/YbqxkbnmjQlXh3DZZ5BHCjSOeij9T0A9TtVq9lPZTHFiS7xLJzEY+Bfn98/p6Gm/g3AYLOPRAgRebHq2OrMdz/IUodrParHFmO0xLJyMh3Rfl98/p6mvm+K49xDjchw3DWlrNzvTqdh9VotgjgGaQ3TbxztDBZR65nCjkqj4mx0Vf8AQFVNxzthdcUlW3hBSN20rGp3b1kbqANyOQ9edQ1nYXfErg41TSH4nY7KPU8lHkB9BVw9juxEVgmR45mGHkI/yqOi/qetD8NgPDkeeUiXEnQbA8/3NzsgOkxJoLNSZ2t7GHhqRXdnI6tHpV9+p21j0J2KnbcVwy28XFEM8CKt6g1TQDIWcDm6YOdX6/oS3e1vigjshFnxTOAB+FTqY/npH1qn7G+eGRZImKuhypHQ/wBR0I61s8BbieIYAYp7qSgkNdzbyPMVt01CpnyxyZRomTifFjcpBY2MZjiOMxZ8TS5OrvGOM4xnPlucYwOrvbbhXwaLq+HNucUB9PvMP9Y5Hu96SUrxSBdLplLyJOa61KGZPoc/MehpRHAgDl54RDz7xWDFh+GIHXqPkwGDzIp7DtjmHlPq1g+Jt6ufW4cdSNKcweSg6ouLnbstUHEJFka4jGjfDd34R+0BBX8IbDY8unIUwWt6bG4iv7KKRbXwodbg68j9oh3zzBA25qDUJNxshDDbroifYqQGeU9C5xuRzCrgKeW+57uHWndyNaXUUj5GqKMOU/asg0HfHxAhTnl+dacvoOcin9NblltRYVbtewKqby/uq9HcN4ik8STRHUkihlPof69K6aqX2O8ckglk4dcgowy8atzBxl028x4wP3qtqs+VgY6gNRqD0TbXZhVFFFFVKS+E15841xSPiHEpppzOLZNSo8I+FY91JOCFDHJz0LCrc9pXHPdeHTMDh3HdJ832z9F1H6VRPvSxWGmKdybhsSw6cKojwQQc5OSV3HPBHSm4mHJbVxyjW3M6WtzVEhvT3UXxG/eeV5ZCWZzkk8/IfkMCmoX9nfxILqQ211GoTvtJZJQowusDkQOu3zPILPEuES27BZl0k9NSn89JOOY2NcdakuEixDGGNxbl+FzdvyI6JcPLSapo4bwVDN7vbTi4mnBi1ojBI0O8jEtux0gjbYAnckise2vGUZktbfa2tvAmPtt9qQ+eTnB+Z6118Gb3Lh0t1ymuiYIfNUH944/l9FpOpDBw+finSvJcGGgJpd+5ta3wj3U3nK2g3+yKKKK9Al0UUUUIRRRRQuoqR4J2fnu5NECFj1PJV9WbkP5+lOHZL2VPMFluyY4zuIxs7D8R+wP1+VWjbWsNrDpQJDEgyeQA9ST/ADNeG4z4vhwpMOEHmSadAfzPZOw4Qu9T7BLXZT2aQWuJJcTTDfJHhU/hU9fxHf5VNdou1dvZJqmfxH4UXd2+Q8vU4FJPar2tAZjsRk8jMw2/gU8/3jt6Gq+tbO4vZ8IHmlfcknJ+bMeQ9TtWFhvD+L4k78bxeQtbrQmhp9mj6q92IZH6IRdS3avt/Pe5XPdQ/wDLU8/32+18uXpUl2Q9mMtziS41Qw8wOTuPQH4R6nfyHWnHsh7M4rXTJPiabmNvAh/CDzP4j9AKa+J8Vit4zJM6og6t1PkBzJ9BUcd4kjgb+B4Myg0zAXPbmepXWYYu9cxRwzhcVvGI4UCIOg/mTzJ9TS/2o9oENrqjjBnnAJ0JuExzLkcgPIb/ACpG7We1KWfMdtmGLkW5Ow+Y+Aeg39aYvZR2VMUbXUow8oxGDzCcy38Rx9B61nO4H+BgOP4qak6Mrdx6n7qzz87vLi+arDjXG5buUyzNqY7DoFHQKOgrhpm9ovCkt7+RYgArBZNI5KWG4HkMgnHrSzX1vh8kUuFjfC3K0gEDkOSyZAQ4g6qY7LdoDZ3AkxqjYaJU6Oh5jHmOY/8ANSfGuzVvBcuHdxbyRme3ePB1Lz7vxbZ6A9PDzzSpTjwc++8OltjvNa5nh8yn20/15jypDiMZw8gxTCQDRr6cq2d/1NuxVkZzDKe4XZ2akSCJrx4xBbodMYB1S3D9F7wjIUHnoCjnzANKPGONy3M7TyN42ORjkoHwhfQf+aarKO+vo4yY7X3eNfDJLGgjjXkQPUY3GM1nd8W4dAjRmOO8kYaWeKJIkTOxKNp1EjodxWZh5RDiHOLPMkNqNNcreRJFK7mpVjhVovQKLnuiht7+2im1Kdc0rkspl1brnoD1z98Acq9EcL4is8Mc0e6SKHHyIz+nKvNfA3R4p4JGnKYM0aRAEvIuw1Lg/ZOfTBq1vYjxoyWklu3xQPsD9x8kfkwcflTssZDSw/wG3/E6fLToiN1+/wB1ZFFFFJJhVF7cuIBpLS21hBvKzHOFydCk43wPGdqUOIyGXiEUc8iypbKod4xgMkSmVyBnG+4z1OKm+1DPc8fcIkUohCqUnIClUUF+fUFmOwOOeKVeFLPI9xcW5RWzgqxjAZZS2UxJhSMD4fKnXAUpUCjeli807i3slSb+/wBlIT8As7p2e3vgsjksY7tdByTk+MbHc1H8Q7EXMBjEgT9q6xxlXDBy3UY6DbOccxXFcdnrkZJt5APwoWX6FcjH1qd9nqN72ne5EdqslxpIIwdIGcHl9n8q5K6bCQufHOHNaNCATpahFN6C4XBR5oW0Wn2h3a+8LbR/3doiwr8wAXPzzgfSlatt1cmR3kb4nYsfmxz/AFrVWxgcP+Hw7IuQv33PuVS92ZxKKKKKcUEUUUUIRT97KeyonlNzKMxxHCA8mfnn5KMH5keVIIHlvXonsrwYWtpDD1Vct6s27H8zj6CvG+MOJuweC8qM0dJb23/RO4OLO+p0C09rO1kdhFrfxO2yRg7seu/QDqapXtH2uuL1szPhAcrGuyL9Op9Tk1u7c8dN3eyPnKKe7j/dU4z9TlvrTX7O/Z4kqLdXQ1Kd44zyIH2n8wei8uprP4fgsF4fwLcbixWQ/Op2H5lWSPfiH5GaJf7I+z+a9w7Zig/5hG7fuDr+8dvnyq5OB8AhtI+7gQKOp5sx82PMmt3EeJRW0RkldY412yf0AA5nyAqpO13tQluNUdtqhi5FuTuPmPhHoN/XpWA+TiniiXKwZIh8h3/mKvAiwovcp17W+0mG0zHFiacbaQfCh/Gw6/hG/wAqqPinGLi9mDSs0jk4VVGwz9lFHL6b13dl+xFxekFBoizvK48P8I5sflt5kVcPZnsZb2K/s11SEYaV92Py+6PQfrWu6fhXhlmSIeZPv/nYdBdU5ZcSamzUndi/ZYQVmvQNt1h5/WTp/CPr5VYvEeIx28bSSsERRuT/ACA6nyApf7We0CCyyg/az/8ALU/D++fs/Ln6dap/j/aae8fXO+QPhQbKvyH9TvWbh+FcR8RzDE4w5Y9u3Jo/M/VWuljw4ysuVj2k4ybu6lnIwHbwg9FAwo/ID65qMoor6vDE2GNsbBQAADsFlEkmpRUt2U4x7reQy/ZDaX9UbZv0OfpUTRXJ4WzROidoQR80NOU1CbuPcG7uW5tWuFhijkE0YfUVYSYH2ATkeHoeTcqh5ezUg06ZLd9Shl0zICQSQCBIVPMEfSp/tHaG8i4bMpGuaP3ck8jJGcLk9NXLNbbqaDhyRI4jub6IMAOccGpi3i++6knA6Z6dfMYbGSxxMbGc0hqC2g1bUEk2tUXJO6ZcwEknTml+0guLC6heRXgYMCCy/ZPhLAHZhgn0pu9nF+tvxp4ln79Zg8ZlIxrcePPM53Vhnrmq/wCIX8k8jSSuXdubH/Ww9BtTTe8SkS54fdu8O4iYLHswCkKxkGMkkhtyflyrUlY/OzzaZnNINNKi41vz3VbSNtivRGa+1hrHmKKyU7Ved3ZZL7iMzwSShWnZXQkLEwLBWblkbcs/Q1F8A7Ky3Ss2pYrdD+0llOEUgeXVsHl6896y4XdIY71jNKkjxsRGo8Empt9Z35Z22Hz6VrtZrtII2ikdIy7BAjgF3yNXgB1NjwjOMDatKQSgyNicGmrWgmtLCtq2r2t8kmKWr1Ur/tNbWIKcNXVJjDXUoGfXu05KPU/rWzs/cv7nxS4kZmkZEi1OSSS7HOSfTFclpdXZmSOcorMRp98hXDHIABJjJGeWTt613zSN/ZnEGYYZ71QwHTBzj6HasyeFkbRFQFz3Mq6tSfWOgt2sFY0k35Vt7JJooor2CTRRXXwvhE1y/dwRtI2M4XoPMk7AeppgPsu4hjPcr8u9T/vSOI4jhMO7JNK1p5EgKxsb3XASpRU5ddhr6P4rWXHmoDf9JNRU1jIhw8cinyZGH8xVkWMw8orHI09iFwscNQpnsFwr3i/gQjKq3eN8k8X6nSPrV0drOJ+72U8ucFUIX95vCv6kGk72Q9nXjEtzIhXWAkeoYJXmzYO+CcAfI189snGcRxWyndz3j/urso+rZP8ADXzPizhxbj0WGYatZQH2u79FpRf6UBcdSq44Dwo3NxFAPtsFJ8hzY/RQa9GRRqihVwqqAAOgAGB+Qqo/Y7w3XdSzEbRJgfvOcf8ASG/Onz2hcWNvYTMPicCJfm+xP0XUar8WyOx3E4sAzQUHu79BRdwgDIjIVUPbPtK17cu+T3akrEvQKOuPNuZPrjpTr2L9lq6VmvRqJAZYeg8u88z+Hl555Un+z/hIuL+FGGVUmRh5hBkD6tpFXrf3qwxSSv8ADGpc/IDNP+JuJScObFwzA+mwrTXkB77qGGjEhMr1jd3kVvEXkZYo0HM4AA6AD+QFVZ2s9qzy5js8xJyMh+Nv3fuD9flSr2l7UTXsuuU4UHwRj4UHp5nzbmah6f4J4Qhw1J8Z65NabD9Sq58WXellgvpOdzuTuc18oor3gFNEiiiiihcRRRRQhOFpKW4NkHxW94rA+QYDr8zUTfW9mJXxNcyDUcFYk3382kyfnjepLs/vwriQ8jA3+bH9K6ezlvbWkXvDTW0l2f7qN5PBD+N8A6nHkOX6jynmjDPnpmrnIAG+YNNzQ0ANbpumYN7LRxns7b2tpqcyrczAd3FIULKuoEuwUeHIBGCevzxG39uTw6GRbdQFZ0a4B3JySqFQfIjcg+mKyns1meWWa8iklKO+F7wl2CkgZaNVA9M8hgVpdYzw9dQmMgmcKRnugCqE5ztqPpv57U1CHtazO8udnBNiBcEUGlh781E0vQUFFZv+3x86Kqf+0DRWp+EZyUPMKlOCs6218gliRdHijYDW5Vh8B2O2N9z8utb+Hdl5Lu0iZJIECPKp72TRzKHbY5rotrBveuJxJbpJj3jLscGIBnOV5gk7DGM+oGaiuC9k57yPVFoKRsQ2twoTIDZ36N6fdrKneGukf5gZQtdUgHVpH16/opgaClf8pg4j2LkknWT3uz5RDxTb5SNFPTzU4rG/H/43iA+7fg/mcVH/AOxdvH/8niFsvmsIMrfLbapG3jRrTi8UTa0BjnjPmucg775xjNZTpBSMiQvawsochaKZ2jXdW01tStd+iRaMUw9huza3t1okJEaKZHwcEgEDAPTJI38s1bkfYTh5QAW0RXzGSf8AFnP61ocX8TYbhkoika5x1NBp81XFhnSioS92DvrSwso2nmjjkuMyHVzIDFV2AJwMH0yTTjZ9pLWX+7uIW9A65/LOaT+N+yCJ97aV4yBgLJl1+QPxKPz+VV/xzsPd2uTLCWQfbj8a/UjcfUCvGN4dwvjcrphiSJHGtCAPYV5dCnPMlhFMtgvQKnO43+Vfa8yQ3Tr8Dsv7rEfyNdB4zPjHfzY//Y//APVXnwDID6Jx/wCf3XPx43ar47Sdr7eyXMrZfHhjXdm+nQepqiuO8ae7neaT4nOwHJQOSj0A/qa4WYk5JJJ5k1nbIpdQzaVLAM3PSCdzj0G9es4L4eg4Q10gJc8i5ptyASk2IdNbQKx/YvHJruDg9yVUE9NYOwH8JOfpTJ7U5Iv7PcSnDFl7odS4P8sas+n0qd7PLbLCsdo8bRoMDQwbn1bB5nmSaq/2qWN2blpZUPu64SNlOVAOOfUMW8/SvC4V44tx/wA5x8uhBANicugvud+iecPKw9Bda/ZAT782FJHdNk/d8S8/nyqwvaNLp4bc+qqv5uopV9k3HLVF93wy3MjEliMhwASACOWFB2PXPnU77UeCyT2mpJCFhzIyYJ14G3LqN8dNzVnF3eb4ijMwyNBbQneh17E2XIrYc0uqSooor66slFFFFC4iiiihCKKKKEJs7O7cL4mfPuF/zmlOnDhsBHBpQBlri7jjUeekD+tQd5w2JphDZmWZi2kFlUaj+EDfHPc423rCwM7Gz4gnd5vsA1rRc7K97Tlb2UXU4txjhpUXOnVMSbfHxgKnjJHIA9DtttvWPG+yNxaLqlCEZCsY3DaGIyFcDdSQD+Vbb8SLwuAYh7t3kcHbvQc42zuFIXmPr0piaeKcROjcCC8ctgeY/dcDS2teSh/dTRVkf7Dt5UU3+Jao+WVwdprOOLj0oljlkWRgyrCcMTIo+RIzqyMjPypLivJrZ3VJHjIJVgpIzpJHiHI4351ZntptGivLW5R2i1KYzImcqVOcjBGfC7bdcUnSX0EHERPg3MJBlUyqRrYodyCo370HfGPyrLa+9cuarNOZadL2CtcL8r/dSPCuHFoveeJrClv9ktEFml9I+70t/Ec/1r52Klie9kiiRo4LqKWFQ7ajkDO58/TpnmaieMdsHuJO9eCHUfhaQNLgeSh20AfJa0wdppzJBIcN7s3eLpVVwuV1LhABjby6mkjgcTJDIZBQuGmazaXFAK1NaXJ9gpZ2hwoodgyFlOQfhYZ54O4PnuK6+FccntmzBK8fop2PzU+E/UVLe0DhwjvXdP7ucCdD5hxk/wCbP5ilutzDmLG4Zr3NBDgKgj+9FQ6rHUCsrgftjYYW7i1D78Wx+qE4P0I+VWDwbtJb3YzBKrnqvJh81O9edKyilKsGUlWG4KnBHyI3FeY4j4LwWJq6D/Td00+X6JqPGPbZ11enaD2dWl1ltHcyH7cWBk/iX4W/n61WPaP2eXVpltPexD/iRgnA/EvNfnuPWpXs37WZosJdDv0++MCQf0b64PrVo8F4/BdprgkDjqOTL+8p3Fea/Fca8POyzf6kXzHz1HumMsOI0sV5xoq8e03s2trrLoO4lP2kGzH8Scj8xg1U/aLsjcWTYmTwZwJF3Q/XofQ4Ne44T4kwfEgGtOV/8p/LmkpcM+PXRO/sXmj/AN4QJ+18LF8jdeQXHPY6j9ad+1vBxc2ksRDnbUoQgEsviUbjG5AqnfZxMq8SgLNpGWGc4yShAB+Zxt8qvkrXzzxXG7BcXbiGE3yu7Ef4WhhTnhynsvNvCOKPbTxzLkNG2cDbI5Mu46jI+tejoJdaK2MalBx5ZGcVS/FPZVeo7CNFlTJwyuoJHTKsQQfzpv4d2m4lbxKlxw6SXQANcbDJA23A1b+orX8Tsh4syGbBvYXDX1AGhpTU7GqqwxMRIeDTskXtp2Qe2u2SGOV42AZDpZufNcgb4OfXGK1WHs+vpt1t2UecpCfo2/6U0X3tlmUlVtVRhsRIzZHzUBa5Lf2y3IbxwwsvULqU/Q6j/KtmHEcfGFa1sLMwGpcDXrQH81Q5uHzan5Ljb2S3wGcQn0En/dcVA8X7LXVrvPC6L97mv+Jcj86ufsz26tr3wo2iXrE+Af4TyYfLf0phZcgg7g7EGvOHxhxPBTeXjIh2oQfY1KZ/BxPFWFeYqKvPi3syspyWCNEx5mE6Qf4SCv5AUidseB2FghijLzXLbeNtoh94hQBq8gc+fz9dw/xVhce5scTX5ztTTrXSiUkwr4xUkUSPRRXfwLhZubmKFf8AiOFPoObH6KCa9PLI2JjpHaAE/JKgVNAmriJeC14ZFGuqRQ96y/XUMj93VXNH2stLZHawt5I7iQEF5WDCIHmI/wChOOmfKuzj/aF47i4u7c6dDpZwtgEAICz4yMb6QPk1ape00EsEcl/ZxSNIzAPB+yfSoAL7HB8RI8vCa8ZFG50bXSRFwJqQHUJLjmILbBwFeexTpNyAaeyX5pIo7Zwk3eyzOpkGlxpVMsN2HiJY7n065Nd99wnMlhb+7GKR1iBkJz3wdgc4AxtqI556HpWnivDIDcwRWqylZFRiHwz/ALTxacLtsmMDrk0x9h7ZLvjavEZmhi1Sjvjll0jSq8zsGYY64FbDHglr210c81seQFqDsCNlVTb2V4e6L5V9rbporPqU1QJN9rXBPeOGyEDLQkSj5Ls3+Qt+Qql+LXJntIJXnieWM913aqFZI/sFgAM+IHpgBh516YliDKVYZBBBB6g7EV57XhLWt7dcOYwJHLlTLPtiMeOMq2ob/CcdWHpTMb6MzbsOb20d9OSpkF+6yvLC2n03l3d92kqgrDGuqTwgKyKPhVQwbG2MGuaTtbbRK0dpZoEdSjyTEtI6nmARsnn13xtUTb3J0G1aFZX7zEZ1EaGbCsBpOGDEKdzjIz1qds/Z2RcxxvPbvpYGdEfxRqN2yDjIwMEjlmq5GYeEUxb3ECpY2tBlGlm+w9W6iC53wjuvsts1zwwowPvHDzuDzML7/XTz+Q9aS6dbbtDKb2fiKoTbBxHIAuxibwAeRwFU48yKh+1/ABaz/szqglHeQuORQ74z5rnHyx50xwyfypTA62b1AcnG7m9wb9j0UZW1GYbW/QqCooor0SWRW+zvXhcPE7I45Mpwf/XpWiioua14LXCoK6DRWj2X9rgOI70Y6d8g2/jUcvmv5VY6tHNHkaJI3HoysD+hFeZ6Y+xvbOSxkG5aBj44/wD7L5MP16189434PjeDiMB6Xi+XY9uR+i0IMYR6ZLhOPaz2TKQ0lj4TzMLHY/uE8j6Hb1FV6eN3cZKd/cIVOkqZHGnHTGdsV6KjkDAEbgjIPoeVU37XFj9+URj9oYx3mnqxPh/i04+mmk/C3GpsZL+Cxjc4AJDiKkU51U8VC1gzssorhntBvoWBE7SDqsviB9MncfMGrx4VxATwRTKCBIiuAemRnH0qo+zvsykcd9ekW8C+JgxAYj1zsgPmd/SmPjHtYt4F7uzj73SNKk5WMADAx9pgPp86h4iwUHEpmRcMjDng+pzQA0dCdKow73RgmU22Wr2y2MPdQy7CYvoGObJpJOfPSdO/TOOtVTXdxnjc11KZZ3LNyHQKPJR0FcNe64HgJMBgmQSuzEfSuw6BJTyCR5cAvoOCCNiNwR0pt4T7Ub2ABWZZlHLvQSf8QIJ+uaUaKdxeBw2MblxDA4dQq2Pcz4TROHFvanezKVUpCDz7oHV/iYkj6YpQZiSSSSTuSevzr5RRhMBhsG3Lh2Bo6BD5HP8AiNUU4dkx7paXF+3xkG3t/V2+Jh+6P5NS7wTg73U6Qx/E5xnoo6sfQDembj3F7Rp0gbvDZ2iGNFiIDSvyZtR2Aznf0251ncUk80jCtBNfU+muUbd3G3aqsiFPUfbv+y+w9mzNbCOyuo5m0gzW7HBMgJJePVsSPh1DGQOZzUFd3kutIr9ZmEe2g4WQDqAzKTp9OVMXBLiC5M0NlaJDN3LGKR5C0hbIBCk7KShbcfnWjjfGruO0MF7gyuQE7wKZUjGdZLDcB9lGdyA3TFZ2HlmbMYXNBvoaB4zbgtqCAOx6q1wGWo/ZcHCb1WnuLppTbEBu5YKXw7DCJ8JG0YI6efSrG9iHC2MdxeSZLzPoDHmQu7H6scfw1XNzrS3htIJYpTOwaSJVBdJSQFUtjbAwNtwdfnXoTs5wZbS1hgXlGgBPmebH6nJpp7hkc4fxWH/FvsDc9TzRGL9vuVJUUUUmmEVV3ts7L64kvEXJi8Eo80J2J/dY4+THyq0a1XVssiMjgMrgqwPIgjBH5VbFIY3hyi5uYUXm/jUjuIb9RBExYDu4m+Ex40OVJJGrTj+EedSMDWVuReyO8zzF5I7dPDp1Eh1lc8xksuOo6HNYcR4IeG3s1q0cbpcARpJMSAI2b4tWRgqQMnoU9aWOLWHcytHrWRVJ0uhBVh0YY236jodulMjDNmIgLiBS1N2H+GtyKG2tUsXFt6f5TJa8fuuIXENsmIoSdPcxDSgT7er73hzufpiuywaCbvOGPMrx6ybOf7jZPgbPQ8vI525rjDs5ZS2ti1zHFrmuT3aah4UhB8bMxIAD/CNxtuKhpuF2iSktcAIRkJEDK6MRsCy4jOhuoY5A5AnZAxwySPji9LW2ZlFTnbq61+l7G9VOpABO+vZQ/EOHvBK8UqlXQ4IP9PMHmD1Fc9PFtcx8VjWCZ1S9jGmGY7CdR9h/xeR5/qCnX1i8MjRyqUdTgqen/j161v4LGmWsUwyyN1HPqOh+mhVD2UuNFoooorSVSKZexfYqS+kBIKwKfG/n+BfNj+n6Vl2D7H+/THXkQx4MhHM55ID0Jwd+gHyqze3N77lw1hbgR/DEmnbSG2JHrjO/nvXjuOcdMczeHYT/AHX0Fdm1/NOQQVb5j9Aojtj7TUt8wWYDSL4S/NI8bYH3iPyHryrq9nfZMIgvLjMlxN4wz7lA24O/2mG5PqAKpc8q9J8Gukkt4XjIKMikY/dG305fSvNeI8G3guBZDhq+s+t+5ptXkeXRM4Z/nPJdtoFT/tO7QSy3kkBJEUJCqnQnAJY+Z328hSbVydvPZybx+/gZVlwAyvkK+ORyAcMBtywdqrTj/ZSWzwJ2h1HkiSamx5lcbD1Neq8N8UwEmEighIDgKFu9dz1rzSuJikDy46KGooor1iURRRRQhFfUQkgAEknAA5knkBQiEkAAkk4AG5J8gKdrW1ThEYmnCvfOMxQncQg/bf8AF5D6eZCGNxgw4DWjM93wt5/oBuVYxmbsvl0Rwq1MQI9+uV/aEf8AAjP2AfvH/wA9BXLZ8I4fJaxyvLcQNnu5MKJFVwMjIxqAYZI+TDpWyy4bFxCFljmZr/UZW73AE+3woc7ad8A4z5YxiB4fc+7yPHOrCNv2cyEYYDPMA8nQ4YfLHI1iQxl7HgPcJgcz9iR0B/hp8Pa96q4mhFrbKZj7HRNlrbiNu2gFzq1xuoUZLY3Ow8qjuBWwlnaSSaNRGC4a4O0jr8CHJydRxkZ2Ga5eIcLaGYwq6yNyJjzgg74O3lhiOnXkamp7VnMXDbVoLhZGWQSRg57wjD5bPwqM9Phx1pv/AFKZPMzZxYkAEN3OnyBoo25Up901eyvhL319LxCdVAjO2lcBpSOYG/wrufVgauaozs5wJLO2jgj5INz1ZjuzH1Jyak6TleHO9NgLDsEyxtAiiiiqlNFFFFCEr+0DsavELYqMCZMtEx8+qn8Lcj9D0qkk/axG1uTDbG1VtBdSHaQt4kY5Ox8ROBsdJ5V6VqvPad7PDdD3q2Ue8JgsuP70LyH7w6eY28qZifUBhNKXaeR/fRVPbuFSNwJC4jmLgqQmJCfB0xg8gPSmbjHCLJLj3KJLhpQRGZg2rMhx/wALG6774IPzxvzO39oYEjSPxB5CqjQqqUC/C52wQQ2+NuR9NvD+1TWyza4gt8qiJZnB1KB4WDKdg4XYN1AAPLe2d0z6eWCHN1aDQVJFHdWC+3sqWho105/l3XXfcLgtYhZPplu3YSO4kCJbYG2HI543Oee3XTXTPdR3CJDxJ1bHhg4hCdS/uyH+jYPXb4qV7S3jR299MgZ01L4dRBkBKyOCQcDZtPM5Bqe4NwpbK3muborLFIvdwxK2UuCdw566V55wGBzyI3QxELY2gue50lQQRqXH+Q6ADcaU15qbTXQW/LqoHtB2Wms2HeANG3wSpujjpg9D6H9aiKdOztzfxRkxWxktJP8AgzYKMD9zWQ31AP1on4BZXTEQObK4629zkLnyRzuPkfyrRi4o6E5MTRwH8bb/APoCpaeeoVZiBu35Jp9jMq+7TqPiEuT8igx/0tTf2j4Gt5bSQOcahs33WG6n8/0zVO2tvf8ACJu97pgCMMca43X1ZfzB2Ipph9tSafFatq/DIpH5kZ/SvC8X4LjJsecdw8h4JDgQRYj3T0MzGx+XJZJPF+xF5bE64HZR9uMa1Prldx9QK1cD7W3VntBKQpOSjAMufPSeR+WKnePe1W5nBSIC3Q7HQSXI/f2x9APnSVXv8FHisVh8nE42dtfntXskHlrXViJTZfe1C+kXT3ix55mJAp/MkkfSlWSQsSzEkncknJPzJ3NY0U/hcDhsIKQRhvYKtz3P+I1RRRXdwvgc9ycQRPJ6qNh82PhH1NMSSsibmkIA5k0UQCdFw13cH4JNdSCOBC7dcclHmx5AfOmSLshb2xHv8+qTpbWvjkb0Yjl/reuy74rKUaHu24faLEZu7jXEsyhgmNZ6kkZJ5Dc6qxJ+L5xTCiv9R+H2Grva3VXtip8S0rNBwsMINN1eqPFKBmO36eHzbO2f5cqi7ntC9vK2gI82cyzSosjO5+ILryFVfhGBk4znkBI9k75LsS2DRJHFKuqNo1JMbpurO3xMDyJbrsMZxS1/YknvDW7aUlDFcO2kFug1HbxdCcA5G+9LYWGIyyNxV3gVJN8zedrAC/pGmt9VJxNAW6Jnmliv7WSeNFgvbUCRu68IkQH4gByYc/MH57R/Ge00d1bI08SveAlO9BxlABhpFGzNkkD5Z9DzBTYrcI7L38iGAojBu7UkFy7L4dXh0hQSRkk42B2wcNWzQSXSyLJLEXtimPAwOzvk8wdJA3wDk77UMw8MZzNqQHVjvelLgHUsrflRBcT+f981laS+4J3iyBb3VpaGSInRGy5zllxqOVJweRx51afsn7Ce6xe8zrieUbKR/dod8ehOxPlsPOob2cdiJbmReIcQy52MSuBlsfDI4xyH2QefPyq26nK8tqCauPxH/wCR0Csjbv8AJFFFFKK5FFFFCEUUUUIRRRRQhV17Q/Zobgm6sv2dyN2VTp73bBwRyfG2eR6+dVdGIpwtvOEtJII3DTSatTuG2SRefNj0LDHltXpalHtv7OYOIDX/AHVwBhZQOfkHH2h+o6eVMslDqB5oRo4aj9R0KqczcKkRLpMUd/HI0eFKSLs/dncaWOzoR9k7rnYjlUq9+l/xW3jbSLZXEcSL8PdjcD5tgZ/LpWvi8dxYs0PEoWnXu+7g1ORGuCMNGwG2AMYGG86j37OEuDYyG4ZI1mYRgh4jtt5MVY/Z3HlU3xMJLpPS7K4NcPgBO4/lOmtOipqdB+609ruLvdXcrPnCsUROiqp0hQOnL8zUx2tItra3smVZJgveSu41NGX3WNDnKgDfHLl51o4Hxm1a8S4u1ZJFOttIHdyOB4WdecZ1YJxkE74FL/E755ppJZDl3Ys2Nxz5D0HIegFWQ4cvliiyZWRivd2godwLk9SKrjnUBNbld3CO113bbRTMF+43iX/C2cfTFS47WwTjN1w6KToZINUZz642z8zULc3lsbSKNIWW5ViXlLbMu+BjPy6DGOuamewU7RpxCVSRotWxgkeJiAp+YxsahjoIBE7EeVlcDTXKTelatO+1V1jnVDa2WJTg7/bvLc+RCuB/M18/sDhp3HEiv78Df0xUZ2YnPvaM2GHjZw4DBgqMxDBs5+GpXshaG4S67ruvfSEMQZUGVye87sEaA3IZxsPLOarxLJMKHETSADLeoPxGm7SQBqTey60h2w/v3WP+z3DRz4nn92Bv+9ZLZcJQEma8nxz0RhR5bkjbf1qJ47dOVSKaERTxM+s6AhYNpILAAAsCDvjcYqS7JXsUMbd+muO5cW7jqEC6mZcdVZoj9KJY524fznSvd0BaKiuxDRqLhALc1KD6rMdp7GH/AONw9WYcnuXL/wCXcfrXHxTt3eTjSZe7T7kI7tceXh3P51xdo+BPZ3DQvvjdW++p+Fh/X1BrLg91bJHOLiFpHZMQspxobfc7j0PXljG9NR4PB+W3EMYZK0IJOY339R23UC99cpNFJ9kLeOWK6iEyQXMmju3c6QygkumroW8Oepx1Gay4r2Nv4oCXxJCmWPdyB9O2CcfEARjONtgTypWQjIyMjqOWR5Z6fOmG2v7ezkeS2llk1RsqoUCKO8TGJG1eLRnkF3I5iuYmCeGYvhNc16FtdKCzgbW5rrXNIofuvneXNzboI1CxptLIpVFYjdXmbY5C4ALc8ZG+a39oeKC+eFI4jNchBG8yah3pHVU+X22x12AqOsuzr90ssxMNszhDIQW335IDk4wd+lSMDF2a04fCXkE2pLiIkSOi6gNR5Ku4OQVG3KoOZH5oMQBLa0IsBXXMa3p/L9LIBNLrC1kjsSkxMc9ysjLJDIGxHjrn7TagRqGR/OnP2deywuVub5SEB1RQNnfO4ZweQ5YXr18qYuxPssS3b3i8InuSdW+6ox3yM/E2ftH6DrVgVW+XKTlNXHV35DoPmrmx818Ar7RRSiuRRRRQhFFFFCEUUUUIRRRRQhFFFFCFzcR4ZFcRmOZFkRuasMj/AN+tVX2l9jEia34dKQrDDQuxGRnOkP1GQNm/Ordoq2OZ0emnLZRcwO1Xm+/vysnd8TtWUxw93GqL3bll0hWMn2tgd/EB0FckXZhZjCtrOkkskZkMTeEppGSpf4SdiQDjYb4r0jxHhcVwmiaNJFPR1BH68vmKQeNexG2fLW0kluxzt8ab9ME6h/i+lMRytb/tuLDy1b8tudvmqXRnuqYuOEyxqHaNghyA4GVOCQcOMqdwevSpTsxxWNYruCV+7FzGFWTBIVlbUNWnJ0nkSM4psl9nvFrQwmErPHAxdER8DJ55RtOcjI5nYml3iU1zGjrdWOZGl7wyyQkEDbKAqAADjnnYZx50xM6TERmNwDha4dQ2NQaHlQFVgZTVR0ES24kczROxjeNFibXu40licAKApbnuTjbnWrh/DRJCzpKqTJIAFZwhYFScoSR4lI8+R/PquOJ2DNcEW7ICo7hVlbZuR7zJO2+dvLHXNZRjhrSRg+8qhizIQykiTGdKjRuuxGfNh0BoMsmUlzX5jQk5QdBpQHTbuuUHMLt7U8X72ztkndZLtGbLKQxWP7Kuy7Fid8ZPLfeuG64m0NvbxwXGPCzSrEzAh2YncgAHChBseea1w+46ICwuNRciZQy4VOhQ6Nycg4/C3mK+TXtiEmCROz94O5MkhwY876wMeLA6fe9KqhiZG1sYjcQHE0yilSSNCbAaj5rpJJrULffdo45rKKGZZJJoidExIGlT9g5yXHzweX1ibDhcs7aYY3kP4FJ/XlTBBfd48os+HgpJGEQCNpGjbG7q5B3yW/ynYip607I8auWhZh3HdIY1d2CHSc5yq5JJGAcgZwOu9WROfh2lsTAwGp9TtCb6DS+w9kEZje/slS27MgCB7meOGKZioZf2hGnGdQU4XmBuduorZaX8aaFs4Ga6WYlZCBLrQagMR4wCds4HrmrG4J7Colwbqd5PwRDQv5nLH6YqweDdnLe0XTbwpGOpUbn5sdz9TVUszXf7ji/po39TaxrZWNjPZVTwX2T3d3I8185t0lcyNGpyzEknlkqvMgE5NWrwHs3b2cfd28YQdTzZj5sx3J+dSdFLPmc4ZdByGitawNRRRRVKmiiiihCKKKKEIooooQiiiihCKKKKEIooooQiiiihC+GvtFFCF8rFvhNFFdQVVvb7maqbiHOvtFeiwnwBIyarTac6sjsP8QooqeJ+FRZqrktPgFbloorzR1T40X2iiiuLqKKKKEIooooQiiiihCKKKKEIooooQv/Z"/>
          <p:cNvSpPr>
            <a:spLocks noChangeAspect="1" noChangeArrowheads="1"/>
          </p:cNvSpPr>
          <p:nvPr/>
        </p:nvSpPr>
        <p:spPr bwMode="auto">
          <a:xfrm>
            <a:off x="2159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 name="AutoShape 6" descr="data:image/jpeg;base64,/9j/4AAQSkZJRgABAQAAAQABAAD/2wCEAAkGBhQSERQUEhQVFRUWGRwXGRgVGRscHxoeHBkcHB0cHBwbHCcfHiEjHRoYHy8gIycpLCwsHB4xNzAqNScrLCoBCQoKDgwOGg8PGiwjHyUyLSotLTYqKjIxMiksLCo1Ly80MSwsNCwwKiksNCwsLS0sLCwvNCwsLSwsLCwtKiopLP/AABEIAOEA4QMBIgACEQEDEQH/xAAcAAACAgMBAQAAAAAAAAAAAAAABgUHAgMECAH/xABEEAACAQMCAwUFBQUFCAIDAAABAgMABBESIQUxQQYTIlFhBxQycYFCUmKRoSNygrHBFTOSovAWJENTstHh8TTCJXPS/8QAGwEAAgMBAQEAAAAAAAAAAAAAAAQCAwUBBgf/xAA4EQABAwIEBAQEBAUFAQAAAAABAAIDESEEEjFBBVFhcQYTIoEykaGxFMHR4UJSYvDxIzNygpLC/9oADAMBAAIRAxEAPwC8aKKKEIooooQiiiihCKK+M2NzsKr/ALVe2O2tiUt/95lG2VOI1Pq/2vkufmKsjjdIaNCi5wbqrAJpX457SrC1yHnDuPsReM/XHhH1IqpeN8U4lfLcG5lECwhSYWPcq2rOAM/GdvtE5qJaaxgZwivdK0QXD/swkm2plbGojI22HPG9XMiZWgq88m+25toVWZD27p9vPbdLK2iysyWIJHeEkkAEk6E9AT8XSoY9r+M3KwusndRTuY1eNFVQQd9RILAAZOc76T5Uqy9q7he50aYTFH3aNGgD6D+M5JzjOfMnGM1nwDhTX8jRvcMrBWcBgz5A3bHiAB3Jx86Yex0MZlcGtaN7uO/7fVVZsxpUn6KQvjelJWm4gQ8cgj7s3JGsdXXDYwMr9M+WK5Lng8JkmDcQjdVjDRuWZtb/AHDzxjB39V9agIUQuoyQhYbnAIUkZJxkDb5008L4ZZzi8ZIptNvGZF1TfGASBnEfhyN9s13EOfhm53PdT+lrRqWgann9yuNo40p9VwW/B4NVv/vsaBxmYgsO6PPA2GrbA+YPSuuD3pIi8PECWEojWNLk5Zc47zd8Bc459DmoqdrdzB3UbKSxWSMyFs7qFKtgEZBP1FdPa/hMFrdvBH3hVMBizKxOVBIXwgbZxvXc7zI2MvdUgmha02ab6HqAOlFy1K0+qaBx7jNuZ9M5mS3UO7kLIhBxjBIyeZ67YNSdn7abqIoLu0U6lDgpqRipzhgrahjY9RypD7ScFFjKIkmdmKK5wujAcZAOHOTjmOVY2vbC5R9bOJToMeZlDnQ3NQx8QB+dRjjfPGJGBrwdLFpNvzKkXZTSpH1V2cE9rdhcYDSGBj9mYaR/iGV/WnGKUMAykMDyIOQfkRXma1vbKT3eOeJ4Ej1CR4TrMmcbtq3HI8s4BwBXfwRry1SOWwuNfeSFBDEdfIEgyRnYZA8sjzqiSJgNHVYeum+4t1VjZD3Xo2iqw7Oe2lC3dX6dzIDpMiZKZBwdQ3K79dx8qsq2ukkUPGyurDIZSCCPQiqZInx/EFa1wdottFFFVKSKKKKEIooooQiiiihCKKKKEIooooQioftL2rt7GLvLh8Z+FBuznyUf15Dqaie3ntCi4cmkYkuGGUjzy/E/kv6np1IpziMDzGS44pJKjSRh4GUKwkydlVc4CgEHGRjrvTDIgAHSaHQbnsPuq3PpYKT7Qdrr7iyzGMd3axYLxo4HhOcFyca/hOw29DUNPPbxGaC0T3sSldEkiHKFc/3YXdjvz2G3I1y8Y4w9ywkdRFExC4iXAOgczy7xhnmeWeldvaDgyRQ291Zs5gddJfOHWUHxB8HYnoBtt15lh1nMZLbN8LRpUXo5w1NQaUpyuqK1qQtXEIWabVxKeQSbAoo7yRQfMZCRjfOnOfw1AzJpZgDkAkZ3GcHng7jPkaduOSRXNrFxF42kkGIJkDaV1r8LuR4sMMbLjOQMil66t3vPeLlUWMAprxsmuRtJwSfDv4iCT1qWAxXoq8ZQPSRYAOBpQDX3XJG3smdeHrfRi0Cabi3hj7mUA6WBiVmikPIeJiVJ/wDcN2DZoeKQK4KnW0TKdiCylcH64rXx66lmumS3ledFYd2IC5ChQAMAAYIxz/Wmi84VfTyxXUkFtavGF/bXD4Zio2d1B0luvw1lPeYIXRSObkkabE3a4jrehO1LFWgZnVAuFX19aFZ5IgMsJGQAcyQxAAFNHY6zZP7TiIyy2sinG+6tg/rmpKVkV2eXjESuTljaQjJJ5+JADXBFJw6POm/v/Ect3aFdRPMnbc/OrZsa/FYfyg1xsLhjzcEH+UclFrA11a/UJf7LWne3lsmM5lTPyDAn9BU1xviyzcSlVreB9VwYwxDqx8egZKuMnbyrOD+zFYsl5fxsebBME/MqM1vhsrQyiaHiwEo3DXMOTnocsMZ9edSxOJbJMZnsePQWirHi5Na1A0Q1pDaAjXmFFe0S418SuMclYIP4UUfzzS5TpxTsPd3DtNHJbXRbdmt3UFj5ldhmo7s/Zi0voTxCJo4wTnvEOnODpJ2wwDYO2aewWOgiwYZG4Ocxvwg3JA5G9+yg9ji+ptVHZ7s2ZIJ53hkk7sII4wHHeM7YzlRkqo3On8xXBxOP3a4HcsUdVUnQ+TG5GWTWOek7foc4pt4VazTRcQinmV2lQSI4lEme6fUSqoxbGnoAOgpQ4nxKN1SOKJQsYCiQjEj+raTpx0AwcADc1VgsRLiMTIH3HLYNLRTXW9dq61XXtDWii7LfjkcqrDdIFUy9688KjvWyGzqzs27Zz08jUpwvi11wwG5tZFNo8xRUZtQcbkFlG6HA57N6Vo9nfZb3y5zIuqCIZfPJiQdKfXn8hRx+0fhN/iBsqMSIHAYEHIwwPMjDDVscdRUXYiAYx2DgPrpmLT8J6dDp7bLoDsmc6c1dHY3t/b8QXCHu5gPFEx3Hqp+0vqPqBTPXmy0s/eWjksTKLwu8smXVQn2g0Z2yMk9SfMednezr2ord6be6IW45K3JZf+z+nI9PKoviBqWbat3H7HYq1r9irFooopZWoooooQiiiihCKKKKEIpS9oPbxOHw4XDXEgPdp5fjb8I/U7eZEr2q7Sx2Ns88m+NlXq7Hko/qegBNUMbxpZJb68kljmBSSEaPDIQchFLYwq+Hl9kk0xEwUzuFRsOZ5fqq3upYLCGZQBfXTRXRn7xTC+dZYbBjgYCqdPLGxwKgLq8aRgXOcAKo6Ko5KAeSjlipW4cTs91eOy96SIxGoJJG2QpIAjTlnOSdhvkiGliKsVYEEHBBGCPpWthGNLi593/QdBzpoTTulHnlonXg7JxS3FrKQlxBloWVFGuPm8YUYBI5gbdPWtHZzj8QkNm0JFpMe7dW3k1kgCVj0ZSBsAAoHXGSqWd00UiSIxVkYMGHQjr/AOOtPF3w6O7Zr66VbO1Jzlc97cHG+kZ21eg69d2rGxuGjwznMkr5brtA1bJ/SNSSbimhqrmOLrjUfZcnAoXje6tLVVv1lwpxkRDDHDs22/yIHkTiui+htLfAvZjdSJytbXCQxnyJGB8+vnmorjHbVmTuLRBa2w20J8T+sjjc58s/MmlmrYOGzTkyTHJWlQPiNqVJ0aejfmoukDbC/wBk03ftDn093arHaR/dgUZ+rkZJ+WKW7m5eRtUjM7ebksf1rVRW1h8Dh8P/ALTAOu/zN1S57nalFFFFOKCKKKKELKNypypKkdVOD+Y3pi4f7QLuMaHcXEfWO4GsH6nxfrS3RSs+DgxApKwH2/PVTa9zdCnfh95YzSLJCzcMugcqQdUJP/1B5YOB86jpOz1zd3zW/wCyZ1PieEKI1U76/AAOvzJ2o7K9gZ70hsd3D1kYc/3B9r58vWrl4D2fhsoe7hXSvNmOMsfvMf8AQFeF4rxeDhD3Nwz/ADJCKAG+X/tr/wBST7J6KF0oq4UH3WXAOBR2cCwxDYbknmzdWPqf0GBVL9v+Ni7vnaPxIuIkI+1pzkjzyxOPpTv2q7TS3sc8HDcOsY/bOreJgc5WIc2G3iYc+QzSlwSS3srf3wMJ7gsY4oypAhbGS0gPUdMbHp1wn4dwsuGc/HYirpnWDd6uvV3KvXZTxDw4BjbNG65OMdnfc4oHaYR3RBZoQTqVSfC2RsrYOCud+nWsTJHdxasxW0ltFkJEmDOwbOpSMYb4RjcjmNuXXacF/tORrjvO6AOq6Lk4TbOtGPMMBshOVPmuK4eO38Ml0HsUkjKkaW1buUH94BjKscZI688A5Ferhe6RwjcSZW1LnUoG/wBJ6EVpqaXShFL7fdWt7MvaIbjFrdki4UeBmGO9AHUH7YG/qN/OrFrzbI7Xn+8Q9/Jf94GcRgaUVVGmRcDI3Cjnsc+lXJ7Oe2w4hb+PAuIsCRR18nA8m/Q5HlUZWVBeBQizhyP6HYq5jtim6iiillaiiiihCK+M2Bk19pA9r3aZoLZbaLPfXOUwvMJybGN8tkIPmfKpxsL3BoUXGgqkTtZxw8Uvs6ZTYwNoLRAnSp+KUnBAzjO4+FaUuLcX7x0TU7wQ+CJXbfQDncgcz542GB0rr4kRbW6woJ45pV/3lJNhhWygC6Qd/i+W3Wt8nGZeHymGBY1ZMB3aNXaRioY5LA4XfAVcbb7k0+yrnBzG11DATQUGrq3udARslT191K2UVpxTuxgW9zGoXu0OEnRRsqFj4G6b55k+KljtBfTSSlZ0CPH4AmkKUUbKmeZAAGCSfnvU/dX0PEIJZO7WC9gXvcxeFZVUjUcdGXOfP18u3h96byNbq/ObW0UKcgarmUclJ+1zA/8AbVmwyuwjjI5poPTlJqWuNwGn+IP239grCM9q+/69lHcD4HFbwi9vxlD/AHEHWY/ebyQc/X8gYPj3aCW8l7yZvRVHwoPuqOnz5mjtBx6S8maWX5Ko5IvRV/1uaja28JhHZvxOJvIfk0ch+Z37Kh7xTK3T7oooorVVSKKKKEIooooQiiinPsp7M57rEk2YYTvkjxuPwqeQ/EfyNJY3H4fAx+biHBo+/YbqxkbnmjQlXh3DZZ5BHCjSOeij9T0A9TtVq9lPZTHFiS7xLJzEY+Bfn98/p6Gm/g3AYLOPRAgRebHq2OrMdz/IUodrParHFmO0xLJyMh3Rfl98/p6mvm+K49xDjchw3DWlrNzvTqdh9VotgjgGaQ3TbxztDBZR65nCjkqj4mx0Vf8AQFVNxzthdcUlW3hBSN20rGp3b1kbqANyOQ9edQ1nYXfErg41TSH4nY7KPU8lHkB9BVw9juxEVgmR45mGHkI/yqOi/qetD8NgPDkeeUiXEnQbA8/3NzsgOkxJoLNSZ2t7GHhqRXdnI6tHpV9+p21j0J2KnbcVwy28XFEM8CKt6g1TQDIWcDm6YOdX6/oS3e1vigjshFnxTOAB+FTqY/npH1qn7G+eGRZImKuhypHQ/wBR0I61s8BbieIYAYp7qSgkNdzbyPMVt01CpnyxyZRomTifFjcpBY2MZjiOMxZ8TS5OrvGOM4xnPlucYwOrvbbhXwaLq+HNucUB9PvMP9Y5Hu96SUrxSBdLplLyJOa61KGZPoc/MehpRHAgDl54RDz7xWDFh+GIHXqPkwGDzIp7DtjmHlPq1g+Jt6ufW4cdSNKcweSg6ouLnbstUHEJFka4jGjfDd34R+0BBX8IbDY8unIUwWt6bG4iv7KKRbXwodbg68j9oh3zzBA25qDUJNxshDDbroifYqQGeU9C5xuRzCrgKeW+57uHWndyNaXUUj5GqKMOU/asg0HfHxAhTnl+dacvoOcin9NblltRYVbtewKqby/uq9HcN4ik8STRHUkihlPof69K6aqX2O8ckglk4dcgowy8atzBxl028x4wP3qtqs+VgY6gNRqD0TbXZhVFFFFVKS+E15841xSPiHEpppzOLZNSo8I+FY91JOCFDHJz0LCrc9pXHPdeHTMDh3HdJ832z9F1H6VRPvSxWGmKdybhsSw6cKojwQQc5OSV3HPBHSm4mHJbVxyjW3M6WtzVEhvT3UXxG/eeV5ZCWZzkk8/IfkMCmoX9nfxILqQ211GoTvtJZJQowusDkQOu3zPILPEuES27BZl0k9NSn89JOOY2NcdakuEixDGGNxbl+FzdvyI6JcPLSapo4bwVDN7vbTi4mnBi1ojBI0O8jEtux0gjbYAnckise2vGUZktbfa2tvAmPtt9qQ+eTnB+Z6118Gb3Lh0t1ymuiYIfNUH944/l9FpOpDBw+finSvJcGGgJpd+5ta3wj3U3nK2g3+yKKKK9Al0UUUUIRRRRQuoqR4J2fnu5NECFj1PJV9WbkP5+lOHZL2VPMFluyY4zuIxs7D8R+wP1+VWjbWsNrDpQJDEgyeQA9ST/ADNeG4z4vhwpMOEHmSadAfzPZOw4Qu9T7BLXZT2aQWuJJcTTDfJHhU/hU9fxHf5VNdou1dvZJqmfxH4UXd2+Q8vU4FJPar2tAZjsRk8jMw2/gU8/3jt6Gq+tbO4vZ8IHmlfcknJ+bMeQ9TtWFhvD+L4k78bxeQtbrQmhp9mj6q92IZH6IRdS3avt/Pe5XPdQ/wDLU8/32+18uXpUl2Q9mMtziS41Qw8wOTuPQH4R6nfyHWnHsh7M4rXTJPiabmNvAh/CDzP4j9AKa+J8Vit4zJM6og6t1PkBzJ9BUcd4kjgb+B4Myg0zAXPbmepXWYYu9cxRwzhcVvGI4UCIOg/mTzJ9TS/2o9oENrqjjBnnAJ0JuExzLkcgPIb/ACpG7We1KWfMdtmGLkW5Ow+Y+Aeg39aYvZR2VMUbXUow8oxGDzCcy38Rx9B61nO4H+BgOP4qak6Mrdx6n7qzz87vLi+arDjXG5buUyzNqY7DoFHQKOgrhpm9ovCkt7+RYgArBZNI5KWG4HkMgnHrSzX1vh8kUuFjfC3K0gEDkOSyZAQ4g6qY7LdoDZ3AkxqjYaJU6Oh5jHmOY/8ANSfGuzVvBcuHdxbyRme3ePB1Lz7vxbZ6A9PDzzSpTjwc++8OltjvNa5nh8yn20/15jypDiMZw8gxTCQDRr6cq2d/1NuxVkZzDKe4XZ2akSCJrx4xBbodMYB1S3D9F7wjIUHnoCjnzANKPGONy3M7TyN42ORjkoHwhfQf+aarKO+vo4yY7X3eNfDJLGgjjXkQPUY3GM1nd8W4dAjRmOO8kYaWeKJIkTOxKNp1EjodxWZh5RDiHOLPMkNqNNcreRJFK7mpVjhVovQKLnuiht7+2im1Kdc0rkspl1brnoD1z98Acq9EcL4is8Mc0e6SKHHyIz+nKvNfA3R4p4JGnKYM0aRAEvIuw1Lg/ZOfTBq1vYjxoyWklu3xQPsD9x8kfkwcflTssZDSw/wG3/E6fLToiN1+/wB1ZFFFFJJhVF7cuIBpLS21hBvKzHOFydCk43wPGdqUOIyGXiEUc8iypbKod4xgMkSmVyBnG+4z1OKm+1DPc8fcIkUohCqUnIClUUF+fUFmOwOOeKVeFLPI9xcW5RWzgqxjAZZS2UxJhSMD4fKnXAUpUCjeli807i3slSb+/wBlIT8As7p2e3vgsjksY7tdByTk+MbHc1H8Q7EXMBjEgT9q6xxlXDBy3UY6DbOccxXFcdnrkZJt5APwoWX6FcjH1qd9nqN72ne5EdqslxpIIwdIGcHl9n8q5K6bCQufHOHNaNCATpahFN6C4XBR5oW0Wn2h3a+8LbR/3doiwr8wAXPzzgfSlatt1cmR3kb4nYsfmxz/AFrVWxgcP+Hw7IuQv33PuVS92ZxKKKKKcUEUUUUIRT97KeyonlNzKMxxHCA8mfnn5KMH5keVIIHlvXonsrwYWtpDD1Vct6s27H8zj6CvG+MOJuweC8qM0dJb23/RO4OLO+p0C09rO1kdhFrfxO2yRg7seu/QDqapXtH2uuL1szPhAcrGuyL9Op9Tk1u7c8dN3eyPnKKe7j/dU4z9TlvrTX7O/Z4kqLdXQ1Kd44zyIH2n8wei8uprP4fgsF4fwLcbixWQ/Op2H5lWSPfiH5GaJf7I+z+a9w7Zig/5hG7fuDr+8dvnyq5OB8AhtI+7gQKOp5sx82PMmt3EeJRW0RkldY412yf0AA5nyAqpO13tQluNUdtqhi5FuTuPmPhHoN/XpWA+TiniiXKwZIh8h3/mKvAiwovcp17W+0mG0zHFiacbaQfCh/Gw6/hG/wAqqPinGLi9mDSs0jk4VVGwz9lFHL6b13dl+xFxekFBoizvK48P8I5sflt5kVcPZnsZb2K/s11SEYaV92Py+6PQfrWu6fhXhlmSIeZPv/nYdBdU5ZcSamzUndi/ZYQVmvQNt1h5/WTp/CPr5VYvEeIx28bSSsERRuT/ACA6nyApf7We0CCyyg/az/8ALU/D++fs/Ln6dap/j/aae8fXO+QPhQbKvyH9TvWbh+FcR8RzDE4w5Y9u3Jo/M/VWuljw4ysuVj2k4ybu6lnIwHbwg9FAwo/ID65qMoor6vDE2GNsbBQAADsFlEkmpRUt2U4x7reQy/ZDaX9UbZv0OfpUTRXJ4WzROidoQR80NOU1CbuPcG7uW5tWuFhijkE0YfUVYSYH2ATkeHoeTcqh5ezUg06ZLd9Shl0zICQSQCBIVPMEfSp/tHaG8i4bMpGuaP3ck8jJGcLk9NXLNbbqaDhyRI4jub6IMAOccGpi3i++6knA6Z6dfMYbGSxxMbGc0hqC2g1bUEk2tUXJO6ZcwEknTml+0guLC6heRXgYMCCy/ZPhLAHZhgn0pu9nF+tvxp4ln79Zg8ZlIxrcePPM53Vhnrmq/wCIX8k8jSSuXdubH/Ww9BtTTe8SkS54fdu8O4iYLHswCkKxkGMkkhtyflyrUlY/OzzaZnNINNKi41vz3VbSNtivRGa+1hrHmKKyU7Ved3ZZL7iMzwSShWnZXQkLEwLBWblkbcs/Q1F8A7Ky3Ss2pYrdD+0llOEUgeXVsHl6896y4XdIY71jNKkjxsRGo8Empt9Z35Z22Hz6VrtZrtII2ikdIy7BAjgF3yNXgB1NjwjOMDatKQSgyNicGmrWgmtLCtq2r2t8kmKWr1Ur/tNbWIKcNXVJjDXUoGfXu05KPU/rWzs/cv7nxS4kZmkZEi1OSSS7HOSfTFclpdXZmSOcorMRp98hXDHIABJjJGeWTt613zSN/ZnEGYYZ71QwHTBzj6HasyeFkbRFQFz3Mq6tSfWOgt2sFY0k35Vt7JJooor2CTRRXXwvhE1y/dwRtI2M4XoPMk7AeppgPsu4hjPcr8u9T/vSOI4jhMO7JNK1p5EgKxsb3XASpRU5ddhr6P4rWXHmoDf9JNRU1jIhw8cinyZGH8xVkWMw8orHI09iFwscNQpnsFwr3i/gQjKq3eN8k8X6nSPrV0drOJ+72U8ucFUIX95vCv6kGk72Q9nXjEtzIhXWAkeoYJXmzYO+CcAfI189snGcRxWyndz3j/urso+rZP8ADXzPizhxbj0WGYatZQH2u79FpRf6UBcdSq44Dwo3NxFAPtsFJ8hzY/RQa9GRRqihVwqqAAOgAGB+Qqo/Y7w3XdSzEbRJgfvOcf8ASG/Onz2hcWNvYTMPicCJfm+xP0XUar8WyOx3E4sAzQUHu79BRdwgDIjIVUPbPtK17cu+T3akrEvQKOuPNuZPrjpTr2L9lq6VmvRqJAZYeg8u88z+Hl555Un+z/hIuL+FGGVUmRh5hBkD6tpFXrf3qwxSSv8ADGpc/IDNP+JuJScObFwzA+mwrTXkB77qGGjEhMr1jd3kVvEXkZYo0HM4AA6AD+QFVZ2s9qzy5js8xJyMh+Nv3fuD9flSr2l7UTXsuuU4UHwRj4UHp5nzbmah6f4J4Qhw1J8Z65NabD9Sq58WXellgvpOdzuTuc18oor3gFNEiiiiihcRRRRQhOFpKW4NkHxW94rA+QYDr8zUTfW9mJXxNcyDUcFYk3382kyfnjepLs/vwriQ8jA3+bH9K6ezlvbWkXvDTW0l2f7qN5PBD+N8A6nHkOX6jynmjDPnpmrnIAG+YNNzQ0ANbpumYN7LRxns7b2tpqcyrczAd3FIULKuoEuwUeHIBGCevzxG39uTw6GRbdQFZ0a4B3JySqFQfIjcg+mKyns1meWWa8iklKO+F7wl2CkgZaNVA9M8hgVpdYzw9dQmMgmcKRnugCqE5ztqPpv57U1CHtazO8udnBNiBcEUGlh781E0vQUFFZv+3x86Kqf+0DRWp+EZyUPMKlOCs6218gliRdHijYDW5Vh8B2O2N9z8utb+Hdl5Lu0iZJIECPKp72TRzKHbY5rotrBveuJxJbpJj3jLscGIBnOV5gk7DGM+oGaiuC9k57yPVFoKRsQ2twoTIDZ36N6fdrKneGukf5gZQtdUgHVpH16/opgaClf8pg4j2LkknWT3uz5RDxTb5SNFPTzU4rG/H/43iA+7fg/mcVH/AOxdvH/8niFsvmsIMrfLbapG3jRrTi8UTa0BjnjPmucg775xjNZTpBSMiQvawsochaKZ2jXdW01tStd+iRaMUw9huza3t1okJEaKZHwcEgEDAPTJI38s1bkfYTh5QAW0RXzGSf8AFnP61ocX8TYbhkoika5x1NBp81XFhnSioS92DvrSwso2nmjjkuMyHVzIDFV2AJwMH0yTTjZ9pLWX+7uIW9A65/LOaT+N+yCJ97aV4yBgLJl1+QPxKPz+VV/xzsPd2uTLCWQfbj8a/UjcfUCvGN4dwvjcrphiSJHGtCAPYV5dCnPMlhFMtgvQKnO43+Vfa8yQ3Tr8Dsv7rEfyNdB4zPjHfzY//Y//APVXnwDID6Jx/wCf3XPx43ar47Sdr7eyXMrZfHhjXdm+nQepqiuO8ae7neaT4nOwHJQOSj0A/qa4WYk5JJJ5k1nbIpdQzaVLAM3PSCdzj0G9es4L4eg4Q10gJc8i5ptyASk2IdNbQKx/YvHJruDg9yVUE9NYOwH8JOfpTJ7U5Iv7PcSnDFl7odS4P8sas+n0qd7PLbLCsdo8bRoMDQwbn1bB5nmSaq/2qWN2blpZUPu64SNlOVAOOfUMW8/SvC4V44tx/wA5x8uhBANicugvud+iecPKw9Bda/ZAT782FJHdNk/d8S8/nyqwvaNLp4bc+qqv5uopV9k3HLVF93wy3MjEliMhwASACOWFB2PXPnU77UeCyT2mpJCFhzIyYJ14G3LqN8dNzVnF3eb4ijMwyNBbQneh17E2XIrYc0uqSooor66slFFFFC4iiiihCKKKKEJs7O7cL4mfPuF/zmlOnDhsBHBpQBlri7jjUeekD+tQd5w2JphDZmWZi2kFlUaj+EDfHPc423rCwM7Gz4gnd5vsA1rRc7K97Tlb2UXU4txjhpUXOnVMSbfHxgKnjJHIA9DtttvWPG+yNxaLqlCEZCsY3DaGIyFcDdSQD+Vbb8SLwuAYh7t3kcHbvQc42zuFIXmPr0piaeKcROjcCC8ctgeY/dcDS2teSh/dTRVkf7Dt5UU3+Jao+WVwdprOOLj0oljlkWRgyrCcMTIo+RIzqyMjPypLivJrZ3VJHjIJVgpIzpJHiHI4351ZntptGivLW5R2i1KYzImcqVOcjBGfC7bdcUnSX0EHERPg3MJBlUyqRrYodyCo370HfGPyrLa+9cuarNOZadL2CtcL8r/dSPCuHFoveeJrClv9ktEFml9I+70t/Ec/1r52Klie9kiiRo4LqKWFQ7ajkDO58/TpnmaieMdsHuJO9eCHUfhaQNLgeSh20AfJa0wdppzJBIcN7s3eLpVVwuV1LhABjby6mkjgcTJDIZBQuGmazaXFAK1NaXJ9gpZ2hwoodgyFlOQfhYZ54O4PnuK6+FccntmzBK8fop2PzU+E/UVLe0DhwjvXdP7ucCdD5hxk/wCbP5ilutzDmLG4Zr3NBDgKgj+9FQ6rHUCsrgftjYYW7i1D78Wx+qE4P0I+VWDwbtJb3YzBKrnqvJh81O9edKyilKsGUlWG4KnBHyI3FeY4j4LwWJq6D/Td00+X6JqPGPbZ11enaD2dWl1ltHcyH7cWBk/iX4W/n61WPaP2eXVpltPexD/iRgnA/EvNfnuPWpXs37WZosJdDv0++MCQf0b64PrVo8F4/BdprgkDjqOTL+8p3Fea/Fca8POyzf6kXzHz1HumMsOI0sV5xoq8e03s2trrLoO4lP2kGzH8Scj8xg1U/aLsjcWTYmTwZwJF3Q/XofQ4Ne44T4kwfEgGtOV/8p/LmkpcM+PXRO/sXmj/AN4QJ+18LF8jdeQXHPY6j9ad+1vBxc2ksRDnbUoQgEsviUbjG5AqnfZxMq8SgLNpGWGc4yShAB+Zxt8qvkrXzzxXG7BcXbiGE3yu7Ef4WhhTnhynsvNvCOKPbTxzLkNG2cDbI5Mu46jI+tejoJdaK2MalBx5ZGcVS/FPZVeo7CNFlTJwyuoJHTKsQQfzpv4d2m4lbxKlxw6SXQANcbDJA23A1b+orX8Tsh4syGbBvYXDX1AGhpTU7GqqwxMRIeDTskXtp2Qe2u2SGOV42AZDpZufNcgb4OfXGK1WHs+vpt1t2UecpCfo2/6U0X3tlmUlVtVRhsRIzZHzUBa5Lf2y3IbxwwsvULqU/Q6j/KtmHEcfGFa1sLMwGpcDXrQH81Q5uHzan5Ljb2S3wGcQn0En/dcVA8X7LXVrvPC6L97mv+Jcj86ufsz26tr3wo2iXrE+Af4TyYfLf0phZcgg7g7EGvOHxhxPBTeXjIh2oQfY1KZ/BxPFWFeYqKvPi3syspyWCNEx5mE6Qf4SCv5AUidseB2FghijLzXLbeNtoh94hQBq8gc+fz9dw/xVhce5scTX5ztTTrXSiUkwr4xUkUSPRRXfwLhZubmKFf8AiOFPoObH6KCa9PLI2JjpHaAE/JKgVNAmriJeC14ZFGuqRQ96y/XUMj93VXNH2stLZHawt5I7iQEF5WDCIHmI/wChOOmfKuzj/aF47i4u7c6dDpZwtgEAICz4yMb6QPk1ape00EsEcl/ZxSNIzAPB+yfSoAL7HB8RI8vCa8ZFG50bXSRFwJqQHUJLjmILbBwFeexTpNyAaeyX5pIo7Zwk3eyzOpkGlxpVMsN2HiJY7n065Nd99wnMlhb+7GKR1iBkJz3wdgc4AxtqI556HpWnivDIDcwRWqylZFRiHwz/ALTxacLtsmMDrk0x9h7ZLvjavEZmhi1Sjvjll0jSq8zsGYY64FbDHglr210c81seQFqDsCNlVTb2V4e6L5V9rbporPqU1QJN9rXBPeOGyEDLQkSj5Ls3+Qt+Qql+LXJntIJXnieWM913aqFZI/sFgAM+IHpgBh516YliDKVYZBBBB6g7EV57XhLWt7dcOYwJHLlTLPtiMeOMq2ob/CcdWHpTMb6MzbsOb20d9OSpkF+6yvLC2n03l3d92kqgrDGuqTwgKyKPhVQwbG2MGuaTtbbRK0dpZoEdSjyTEtI6nmARsnn13xtUTb3J0G1aFZX7zEZ1EaGbCsBpOGDEKdzjIz1qds/Z2RcxxvPbvpYGdEfxRqN2yDjIwMEjlmq5GYeEUxb3ECpY2tBlGlm+w9W6iC53wjuvsts1zwwowPvHDzuDzML7/XTz+Q9aS6dbbtDKb2fiKoTbBxHIAuxibwAeRwFU48yKh+1/ABaz/szqglHeQuORQ74z5rnHyx50xwyfypTA62b1AcnG7m9wb9j0UZW1GYbW/QqCooor0SWRW+zvXhcPE7I45Mpwf/XpWiioua14LXCoK6DRWj2X9rgOI70Y6d8g2/jUcvmv5VY6tHNHkaJI3HoysD+hFeZ6Y+xvbOSxkG5aBj44/wD7L5MP16189434PjeDiMB6Xi+XY9uR+i0IMYR6ZLhOPaz2TKQ0lj4TzMLHY/uE8j6Hb1FV6eN3cZKd/cIVOkqZHGnHTGdsV6KjkDAEbgjIPoeVU37XFj9+URj9oYx3mnqxPh/i04+mmk/C3GpsZL+Cxjc4AJDiKkU51U8VC1gzssorhntBvoWBE7SDqsviB9MncfMGrx4VxATwRTKCBIiuAemRnH0qo+zvsykcd9ekW8C+JgxAYj1zsgPmd/SmPjHtYt4F7uzj73SNKk5WMADAx9pgPp86h4iwUHEpmRcMjDng+pzQA0dCdKow73RgmU22Wr2y2MPdQy7CYvoGObJpJOfPSdO/TOOtVTXdxnjc11KZZ3LNyHQKPJR0FcNe64HgJMBgmQSuzEfSuw6BJTyCR5cAvoOCCNiNwR0pt4T7Ub2ABWZZlHLvQSf8QIJ+uaUaKdxeBw2MblxDA4dQq2Pcz4TROHFvanezKVUpCDz7oHV/iYkj6YpQZiSSSSTuSevzr5RRhMBhsG3Lh2Bo6BD5HP8AiNUU4dkx7paXF+3xkG3t/V2+Jh+6P5NS7wTg73U6Qx/E5xnoo6sfQDembj3F7Rp0gbvDZ2iGNFiIDSvyZtR2Aznf0251ncUk80jCtBNfU+muUbd3G3aqsiFPUfbv+y+w9mzNbCOyuo5m0gzW7HBMgJJePVsSPh1DGQOZzUFd3kutIr9ZmEe2g4WQDqAzKTp9OVMXBLiC5M0NlaJDN3LGKR5C0hbIBCk7KShbcfnWjjfGruO0MF7gyuQE7wKZUjGdZLDcB9lGdyA3TFZ2HlmbMYXNBvoaB4zbgtqCAOx6q1wGWo/ZcHCb1WnuLppTbEBu5YKXw7DCJ8JG0YI6efSrG9iHC2MdxeSZLzPoDHmQu7H6scfw1XNzrS3htIJYpTOwaSJVBdJSQFUtjbAwNtwdfnXoTs5wZbS1hgXlGgBPmebH6nJpp7hkc4fxWH/FvsDc9TzRGL9vuVJUUUUmmEVV3ts7L64kvEXJi8Eo80J2J/dY4+THyq0a1XVssiMjgMrgqwPIgjBH5VbFIY3hyi5uYUXm/jUjuIb9RBExYDu4m+Ex40OVJJGrTj+EedSMDWVuReyO8zzF5I7dPDp1Eh1lc8xksuOo6HNYcR4IeG3s1q0cbpcARpJMSAI2b4tWRgqQMnoU9aWOLWHcytHrWRVJ0uhBVh0YY236jodulMjDNmIgLiBS1N2H+GtyKG2tUsXFt6f5TJa8fuuIXENsmIoSdPcxDSgT7er73hzufpiuywaCbvOGPMrx6ybOf7jZPgbPQ8vI525rjDs5ZS2ti1zHFrmuT3aah4UhB8bMxIAD/CNxtuKhpuF2iSktcAIRkJEDK6MRsCy4jOhuoY5A5AnZAxwySPji9LW2ZlFTnbq61+l7G9VOpABO+vZQ/EOHvBK8UqlXQ4IP9PMHmD1Fc9PFtcx8VjWCZ1S9jGmGY7CdR9h/xeR5/qCnX1i8MjRyqUdTgqen/j161v4LGmWsUwyyN1HPqOh+mhVD2UuNFoooorSVSKZexfYqS+kBIKwKfG/n+BfNj+n6Vl2D7H+/THXkQx4MhHM55ID0Jwd+gHyqze3N77lw1hbgR/DEmnbSG2JHrjO/nvXjuOcdMczeHYT/AHX0Fdm1/NOQQVb5j9Aojtj7TUt8wWYDSL4S/NI8bYH3iPyHryrq9nfZMIgvLjMlxN4wz7lA24O/2mG5PqAKpc8q9J8Gukkt4XjIKMikY/dG305fSvNeI8G3guBZDhq+s+t+5ptXkeXRM4Z/nPJdtoFT/tO7QSy3kkBJEUJCqnQnAJY+Z328hSbVydvPZybx+/gZVlwAyvkK+ORyAcMBtywdqrTj/ZSWzwJ2h1HkiSamx5lcbD1Neq8N8UwEmEighIDgKFu9dz1rzSuJikDy46KGooor1iURRRRQhFfUQkgAEknAA5knkBQiEkAAkk4AG5J8gKdrW1ThEYmnCvfOMxQncQg/bf8AF5D6eZCGNxgw4DWjM93wt5/oBuVYxmbsvl0Rwq1MQI9+uV/aEf8AAjP2AfvH/wA9BXLZ8I4fJaxyvLcQNnu5MKJFVwMjIxqAYZI+TDpWyy4bFxCFljmZr/UZW73AE+3woc7ad8A4z5YxiB4fc+7yPHOrCNv2cyEYYDPMA8nQ4YfLHI1iQxl7HgPcJgcz9iR0B/hp8Pa96q4mhFrbKZj7HRNlrbiNu2gFzq1xuoUZLY3Ow8qjuBWwlnaSSaNRGC4a4O0jr8CHJydRxkZ2Ga5eIcLaGYwq6yNyJjzgg74O3lhiOnXkamp7VnMXDbVoLhZGWQSRg57wjD5bPwqM9Phx1pv/AFKZPMzZxYkAEN3OnyBoo25Up901eyvhL319LxCdVAjO2lcBpSOYG/wrufVgauaozs5wJLO2jgj5INz1ZjuzH1Jyak6TleHO9NgLDsEyxtAiiiiqlNFFFFCEr+0DsavELYqMCZMtEx8+qn8Lcj9D0qkk/axG1uTDbG1VtBdSHaQt4kY5Ox8ROBsdJ5V6VqvPad7PDdD3q2Ue8JgsuP70LyH7w6eY28qZifUBhNKXaeR/fRVPbuFSNwJC4jmLgqQmJCfB0xg8gPSmbjHCLJLj3KJLhpQRGZg2rMhx/wALG6774IPzxvzO39oYEjSPxB5CqjQqqUC/C52wQQ2+NuR9NvD+1TWyza4gt8qiJZnB1KB4WDKdg4XYN1AAPLe2d0z6eWCHN1aDQVJFHdWC+3sqWho105/l3XXfcLgtYhZPplu3YSO4kCJbYG2HI543Oee3XTXTPdR3CJDxJ1bHhg4hCdS/uyH+jYPXb4qV7S3jR299MgZ01L4dRBkBKyOCQcDZtPM5Bqe4NwpbK3muborLFIvdwxK2UuCdw566V55wGBzyI3QxELY2gue50lQQRqXH+Q6ADcaU15qbTXQW/LqoHtB2Wms2HeANG3wSpujjpg9D6H9aiKdOztzfxRkxWxktJP8AgzYKMD9zWQ31AP1on4BZXTEQObK4629zkLnyRzuPkfyrRi4o6E5MTRwH8bb/APoCpaeeoVZiBu35Jp9jMq+7TqPiEuT8igx/0tTf2j4Gt5bSQOcahs33WG6n8/0zVO2tvf8ACJu97pgCMMca43X1ZfzB2Ipph9tSafFatq/DIpH5kZ/SvC8X4LjJsecdw8h4JDgQRYj3T0MzGx+XJZJPF+xF5bE64HZR9uMa1Prldx9QK1cD7W3VntBKQpOSjAMufPSeR+WKnePe1W5nBSIC3Q7HQSXI/f2x9APnSVXv8FHisVh8nE42dtfntXskHlrXViJTZfe1C+kXT3ix55mJAp/MkkfSlWSQsSzEkncknJPzJ3NY0U/hcDhsIKQRhvYKtz3P+I1RRRXdwvgc9ycQRPJ6qNh82PhH1NMSSsibmkIA5k0UQCdFw13cH4JNdSCOBC7dcclHmx5AfOmSLshb2xHv8+qTpbWvjkb0Yjl/reuy74rKUaHu24faLEZu7jXEsyhgmNZ6kkZJ5Dc6qxJ+L5xTCiv9R+H2Grva3VXtip8S0rNBwsMINN1eqPFKBmO36eHzbO2f5cqi7ntC9vK2gI82cyzSosjO5+ILryFVfhGBk4znkBI9k75LsS2DRJHFKuqNo1JMbpurO3xMDyJbrsMZxS1/YknvDW7aUlDFcO2kFug1HbxdCcA5G+9LYWGIyyNxV3gVJN8zedrAC/pGmt9VJxNAW6Jnmliv7WSeNFgvbUCRu68IkQH4gByYc/MH57R/Ge00d1bI08SveAlO9BxlABhpFGzNkkD5Z9DzBTYrcI7L38iGAojBu7UkFy7L4dXh0hQSRkk42B2wcNWzQSXSyLJLEXtimPAwOzvk8wdJA3wDk77UMw8MZzNqQHVjvelLgHUsrflRBcT+f981laS+4J3iyBb3VpaGSInRGy5zllxqOVJweRx51afsn7Ce6xe8zrieUbKR/dod8ehOxPlsPOob2cdiJbmReIcQy52MSuBlsfDI4xyH2QefPyq26nK8tqCauPxH/wCR0Csjbv8AJFFFFKK5FFFFCEUUUUIRRRRQhV17Q/Zobgm6sv2dyN2VTp73bBwRyfG2eR6+dVdGIpwtvOEtJII3DTSatTuG2SRefNj0LDHltXpalHtv7OYOIDX/AHVwBhZQOfkHH2h+o6eVMslDqB5oRo4aj9R0KqczcKkRLpMUd/HI0eFKSLs/dncaWOzoR9k7rnYjlUq9+l/xW3jbSLZXEcSL8PdjcD5tgZ/LpWvi8dxYs0PEoWnXu+7g1ORGuCMNGwG2AMYGG86j37OEuDYyG4ZI1mYRgh4jtt5MVY/Z3HlU3xMJLpPS7K4NcPgBO4/lOmtOipqdB+609ruLvdXcrPnCsUROiqp0hQOnL8zUx2tItra3smVZJgveSu41NGX3WNDnKgDfHLl51o4Hxm1a8S4u1ZJFOttIHdyOB4WdecZ1YJxkE74FL/E755ppJZDl3Ys2Nxz5D0HIegFWQ4cvliiyZWRivd2godwLk9SKrjnUBNbld3CO113bbRTMF+43iX/C2cfTFS47WwTjN1w6KToZINUZz642z8zULc3lsbSKNIWW5ViXlLbMu+BjPy6DGOuamewU7RpxCVSRotWxgkeJiAp+YxsahjoIBE7EeVlcDTXKTelatO+1V1jnVDa2WJTg7/bvLc+RCuB/M18/sDhp3HEiv78Df0xUZ2YnPvaM2GHjZw4DBgqMxDBs5+GpXshaG4S67ruvfSEMQZUGVye87sEaA3IZxsPLOarxLJMKHETSADLeoPxGm7SQBqTey60h2w/v3WP+z3DRz4nn92Bv+9ZLZcJQEma8nxz0RhR5bkjbf1qJ47dOVSKaERTxM+s6AhYNpILAAAsCDvjcYqS7JXsUMbd+muO5cW7jqEC6mZcdVZoj9KJY524fznSvd0BaKiuxDRqLhALc1KD6rMdp7GH/AONw9WYcnuXL/wCXcfrXHxTt3eTjSZe7T7kI7tceXh3P51xdo+BPZ3DQvvjdW++p+Fh/X1BrLg91bJHOLiFpHZMQspxobfc7j0PXljG9NR4PB+W3EMYZK0IJOY339R23UC99cpNFJ9kLeOWK6iEyQXMmju3c6QygkumroW8Oepx1Gay4r2Nv4oCXxJCmWPdyB9O2CcfEARjONtgTypWQjIyMjqOWR5Z6fOmG2v7ezkeS2llk1RsqoUCKO8TGJG1eLRnkF3I5iuYmCeGYvhNc16FtdKCzgbW5rrXNIofuvneXNzboI1CxptLIpVFYjdXmbY5C4ALc8ZG+a39oeKC+eFI4jNchBG8yah3pHVU+X22x12AqOsuzr90ssxMNszhDIQW335IDk4wd+lSMDF2a04fCXkE2pLiIkSOi6gNR5Ku4OQVG3KoOZH5oMQBLa0IsBXXMa3p/L9LIBNLrC1kjsSkxMc9ysjLJDIGxHjrn7TagRqGR/OnP2deywuVub5SEB1RQNnfO4ZweQ5YXr18qYuxPssS3b3i8InuSdW+6ox3yM/E2ftH6DrVgVW+XKTlNXHV35DoPmrmx818Ar7RRSiuRRRRQhFFFFCEUUUUIRRRRQhFFFFCFzcR4ZFcRmOZFkRuasMj/AN+tVX2l9jEia34dKQrDDQuxGRnOkP1GQNm/Ordoq2OZ0emnLZRcwO1Xm+/vysnd8TtWUxw93GqL3bll0hWMn2tgd/EB0FckXZhZjCtrOkkskZkMTeEppGSpf4SdiQDjYb4r0jxHhcVwmiaNJFPR1BH68vmKQeNexG2fLW0kluxzt8ab9ME6h/i+lMRytb/tuLDy1b8tudvmqXRnuqYuOEyxqHaNghyA4GVOCQcOMqdwevSpTsxxWNYruCV+7FzGFWTBIVlbUNWnJ0nkSM4psl9nvFrQwmErPHAxdER8DJ55RtOcjI5nYml3iU1zGjrdWOZGl7wyyQkEDbKAqAADjnnYZx50xM6TERmNwDha4dQ2NQaHlQFVgZTVR0ES24kczROxjeNFibXu40licAKApbnuTjbnWrh/DRJCzpKqTJIAFZwhYFScoSR4lI8+R/PquOJ2DNcEW7ICo7hVlbZuR7zJO2+dvLHXNZRjhrSRg+8qhizIQykiTGdKjRuuxGfNh0BoMsmUlzX5jQk5QdBpQHTbuuUHMLt7U8X72ztkndZLtGbLKQxWP7Kuy7Fid8ZPLfeuG64m0NvbxwXGPCzSrEzAh2YncgAHChBseea1w+46ICwuNRciZQy4VOhQ6Nycg4/C3mK+TXtiEmCROz94O5MkhwY876wMeLA6fe9KqhiZG1sYjcQHE0yilSSNCbAaj5rpJJrULffdo45rKKGZZJJoidExIGlT9g5yXHzweX1ibDhcs7aYY3kP4FJ/XlTBBfd48os+HgpJGEQCNpGjbG7q5B3yW/ynYip607I8auWhZh3HdIY1d2CHSc5yq5JJGAcgZwOu9WROfh2lsTAwGp9TtCb6DS+w9kEZje/slS27MgCB7meOGKZioZf2hGnGdQU4XmBuduorZaX8aaFs4Ga6WYlZCBLrQagMR4wCds4HrmrG4J7Colwbqd5PwRDQv5nLH6YqweDdnLe0XTbwpGOpUbn5sdz9TVUszXf7ji/po39TaxrZWNjPZVTwX2T3d3I8185t0lcyNGpyzEknlkqvMgE5NWrwHs3b2cfd28YQdTzZj5sx3J+dSdFLPmc4ZdByGitawNRRRRVKmiiiihCKKKKEIooooQiiiihCKKKKEIooooQiiiihC+GvtFFCF8rFvhNFFdQVVvb7maqbiHOvtFeiwnwBIyarTac6sjsP8QooqeJ+FRZqrktPgFbloorzR1T40X2iiiuLqKKKKEIooooQiiiihCKKKKEIooooQv/Z"/>
          <p:cNvSpPr>
            <a:spLocks noChangeAspect="1" noChangeArrowheads="1"/>
          </p:cNvSpPr>
          <p:nvPr/>
        </p:nvSpPr>
        <p:spPr bwMode="auto">
          <a:xfrm>
            <a:off x="368300"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Title 1"/>
          <p:cNvSpPr txBox="1">
            <a:spLocks/>
          </p:cNvSpPr>
          <p:nvPr/>
        </p:nvSpPr>
        <p:spPr>
          <a:xfrm>
            <a:off x="0" y="0"/>
            <a:ext cx="9144001" cy="1116408"/>
          </a:xfrm>
          <a:prstGeom prst="rect">
            <a:avLst/>
          </a:prstGeom>
          <a:noFill/>
          <a:ln>
            <a:no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2060"/>
                </a:solidFill>
              </a:rPr>
              <a:t>What Have We Learned From 2Gen 1.0</a:t>
            </a:r>
            <a:r>
              <a:rPr lang="en-US" b="1" dirty="0">
                <a:solidFill>
                  <a:prstClr val="white"/>
                </a:solidFill>
              </a:rPr>
              <a:t>?</a:t>
            </a:r>
          </a:p>
        </p:txBody>
      </p:sp>
      <p:sp>
        <p:nvSpPr>
          <p:cNvPr id="9" name="Content Placeholder 2"/>
          <p:cNvSpPr txBox="1">
            <a:spLocks/>
          </p:cNvSpPr>
          <p:nvPr/>
        </p:nvSpPr>
        <p:spPr>
          <a:xfrm>
            <a:off x="457199" y="1419082"/>
            <a:ext cx="8763000" cy="54447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US" sz="2800" dirty="0">
              <a:solidFill>
                <a:srgbClr val="000000"/>
              </a:solidFill>
            </a:endParaRPr>
          </a:p>
        </p:txBody>
      </p:sp>
      <p:sp>
        <p:nvSpPr>
          <p:cNvPr id="12" name="Content Placeholder 2"/>
          <p:cNvSpPr txBox="1">
            <a:spLocks noGrp="1"/>
          </p:cNvSpPr>
          <p:nvPr>
            <p:ph idx="1"/>
          </p:nvPr>
        </p:nvSpPr>
        <p:spPr>
          <a:xfrm>
            <a:off x="420913" y="879871"/>
            <a:ext cx="8229600" cy="544472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US" sz="2400" dirty="0">
              <a:solidFill>
                <a:srgbClr val="000000"/>
              </a:solidFill>
            </a:endParaRPr>
          </a:p>
          <a:p>
            <a:pPr>
              <a:lnSpc>
                <a:spcPct val="120000"/>
              </a:lnSpc>
              <a:buFont typeface="Arial" panose="020B0604020202020204" pitchFamily="34" charset="0"/>
              <a:buChar char="•"/>
            </a:pPr>
            <a:r>
              <a:rPr lang="en-US" sz="2400" dirty="0">
                <a:solidFill>
                  <a:srgbClr val="000000"/>
                </a:solidFill>
              </a:rPr>
              <a:t>Intentional service integration is critical.</a:t>
            </a:r>
            <a:br>
              <a:rPr lang="en-US" sz="100" dirty="0">
                <a:solidFill>
                  <a:srgbClr val="000000"/>
                </a:solidFill>
              </a:rPr>
            </a:br>
            <a:endParaRPr lang="en-US" sz="2400" dirty="0">
              <a:solidFill>
                <a:srgbClr val="000000"/>
              </a:solidFill>
            </a:endParaRPr>
          </a:p>
          <a:p>
            <a:pPr defTabSz="914400">
              <a:lnSpc>
                <a:spcPct val="120000"/>
              </a:lnSpc>
              <a:spcBef>
                <a:spcPts val="300"/>
              </a:spcBef>
              <a:spcAft>
                <a:spcPts val="300"/>
              </a:spcAft>
              <a:buFont typeface="Arial" panose="020B0604020202020204" pitchFamily="34" charset="0"/>
              <a:buChar char="•"/>
            </a:pPr>
            <a:r>
              <a:rPr lang="en-US" sz="2400" dirty="0">
                <a:solidFill>
                  <a:schemeClr val="bg1">
                    <a:lumMod val="50000"/>
                  </a:schemeClr>
                </a:solidFill>
                <a:cs typeface="Calibri"/>
              </a:rPr>
              <a:t>Quality matters.</a:t>
            </a:r>
            <a:br>
              <a:rPr lang="en-US" sz="2400" dirty="0">
                <a:solidFill>
                  <a:schemeClr val="bg1">
                    <a:lumMod val="50000"/>
                  </a:schemeClr>
                </a:solidFill>
                <a:cs typeface="Calibri"/>
              </a:rPr>
            </a:br>
            <a:endParaRPr lang="en-US" sz="2400" dirty="0">
              <a:solidFill>
                <a:srgbClr val="000000"/>
              </a:solidFill>
            </a:endParaRPr>
          </a:p>
          <a:p>
            <a:pPr>
              <a:lnSpc>
                <a:spcPct val="120000"/>
              </a:lnSpc>
              <a:buFont typeface="Arial" panose="020B0604020202020204" pitchFamily="34" charset="0"/>
              <a:buChar char="•"/>
            </a:pPr>
            <a:r>
              <a:rPr lang="en-US" sz="2400" dirty="0">
                <a:solidFill>
                  <a:srgbClr val="000000"/>
                </a:solidFill>
              </a:rPr>
              <a:t>Intensity is important.</a:t>
            </a:r>
            <a:br>
              <a:rPr lang="en-US" sz="2400" dirty="0">
                <a:solidFill>
                  <a:srgbClr val="000000"/>
                </a:solidFill>
              </a:rPr>
            </a:br>
            <a:endParaRPr lang="en-US" sz="2400" dirty="0">
              <a:solidFill>
                <a:schemeClr val="bg1">
                  <a:lumMod val="50000"/>
                </a:schemeClr>
              </a:solidFill>
              <a:cs typeface="Calibri"/>
            </a:endParaRPr>
          </a:p>
          <a:p>
            <a:pPr defTabSz="914400">
              <a:lnSpc>
                <a:spcPct val="120000"/>
              </a:lnSpc>
              <a:spcBef>
                <a:spcPts val="300"/>
              </a:spcBef>
              <a:spcAft>
                <a:spcPts val="300"/>
              </a:spcAft>
              <a:buFont typeface="Arial" panose="020B0604020202020204" pitchFamily="34" charset="0"/>
              <a:buChar char="•"/>
            </a:pPr>
            <a:r>
              <a:rPr lang="en-US" sz="2400" dirty="0">
                <a:solidFill>
                  <a:schemeClr val="bg1">
                    <a:lumMod val="50000"/>
                  </a:schemeClr>
                </a:solidFill>
                <a:cs typeface="Calibri"/>
              </a:rPr>
              <a:t>Who is targeted matters.</a:t>
            </a:r>
            <a:br>
              <a:rPr lang="en-US" sz="2400" dirty="0">
                <a:solidFill>
                  <a:schemeClr val="bg1">
                    <a:lumMod val="50000"/>
                  </a:schemeClr>
                </a:solidFill>
                <a:cs typeface="Calibri"/>
              </a:rPr>
            </a:br>
            <a:endParaRPr lang="en-US" sz="2400" dirty="0">
              <a:solidFill>
                <a:srgbClr val="000000"/>
              </a:solidFill>
            </a:endParaRPr>
          </a:p>
          <a:p>
            <a:pPr>
              <a:lnSpc>
                <a:spcPct val="120000"/>
              </a:lnSpc>
              <a:buFont typeface="Arial" panose="020B0604020202020204" pitchFamily="34" charset="0"/>
              <a:buChar char="•"/>
            </a:pPr>
            <a:r>
              <a:rPr lang="en-US" sz="2400" dirty="0">
                <a:solidFill>
                  <a:srgbClr val="000000"/>
                </a:solidFill>
              </a:rPr>
              <a:t>How you work with families matters.</a:t>
            </a:r>
          </a:p>
          <a:p>
            <a:pPr>
              <a:buFont typeface="Arial" panose="020B0604020202020204" pitchFamily="34" charset="0"/>
              <a:buChar char="•"/>
            </a:pPr>
            <a:endParaRPr lang="en-US" sz="1000" dirty="0">
              <a:solidFill>
                <a:srgbClr val="000000"/>
              </a:solidFill>
            </a:endParaRPr>
          </a:p>
          <a:p>
            <a:pPr>
              <a:buFont typeface="Arial" panose="020B0604020202020204" pitchFamily="34" charset="0"/>
              <a:buChar char="•"/>
            </a:pPr>
            <a:endParaRPr lang="en-US" sz="1000" dirty="0">
              <a:solidFill>
                <a:srgbClr val="000000"/>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6328874"/>
            <a:ext cx="376862" cy="421199"/>
          </a:xfrm>
          <a:prstGeom prst="rect">
            <a:avLst/>
          </a:prstGeom>
        </p:spPr>
      </p:pic>
      <p:sp>
        <p:nvSpPr>
          <p:cNvPr id="3" name="Footer Placeholder 2"/>
          <p:cNvSpPr>
            <a:spLocks noGrp="1"/>
          </p:cNvSpPr>
          <p:nvPr>
            <p:ph type="ftr" sz="quarter" idx="11"/>
          </p:nvPr>
        </p:nvSpPr>
        <p:spPr/>
        <p:txBody>
          <a:bodyPr/>
          <a:lstStyle/>
          <a:p>
            <a:r>
              <a:rPr lang="en-US" dirty="0">
                <a:solidFill>
                  <a:prstClr val="black">
                    <a:tint val="75000"/>
                  </a:prstClr>
                </a:solidFill>
              </a:rPr>
              <a:t>Ascend at the Aspen Institute • March 2018</a:t>
            </a:r>
          </a:p>
        </p:txBody>
      </p:sp>
      <p:sp>
        <p:nvSpPr>
          <p:cNvPr id="4" name="Slide Number Placeholder 3">
            <a:extLst>
              <a:ext uri="{FF2B5EF4-FFF2-40B4-BE49-F238E27FC236}">
                <a16:creationId xmlns:a16="http://schemas.microsoft.com/office/drawing/2014/main" id="{54629D72-AF9E-43BA-9629-85D22DD1009E}"/>
              </a:ext>
            </a:extLst>
          </p:cNvPr>
          <p:cNvSpPr>
            <a:spLocks noGrp="1"/>
          </p:cNvSpPr>
          <p:nvPr>
            <p:ph type="sldNum" sz="quarter" idx="12"/>
          </p:nvPr>
        </p:nvSpPr>
        <p:spPr>
          <a:xfrm>
            <a:off x="6553200" y="6356912"/>
            <a:ext cx="2133600" cy="365125"/>
          </a:xfrm>
        </p:spPr>
        <p:txBody>
          <a:bodyPr/>
          <a:lstStyle/>
          <a:p>
            <a:fld id="{17A67F89-C70A-41F2-A1E4-C8D982F982BE}"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1889369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638800"/>
            <a:ext cx="8305800" cy="369332"/>
          </a:xfrm>
          <a:prstGeom prst="rect">
            <a:avLst/>
          </a:prstGeom>
          <a:noFill/>
        </p:spPr>
        <p:txBody>
          <a:bodyPr wrap="square" rtlCol="0">
            <a:spAutoFit/>
          </a:bodyPr>
          <a:lstStyle/>
          <a:p>
            <a:r>
              <a:rPr lang="en-US" dirty="0">
                <a:hlinkClick r:id="rId2"/>
              </a:rPr>
              <a:t>Source: Ascend, Guiding Principles </a:t>
            </a:r>
            <a:endParaRPr lang="en-US" dirty="0"/>
          </a:p>
        </p:txBody>
      </p:sp>
      <p:sp>
        <p:nvSpPr>
          <p:cNvPr id="7" name="Title 1">
            <a:extLst>
              <a:ext uri="{FF2B5EF4-FFF2-40B4-BE49-F238E27FC236}">
                <a16:creationId xmlns:a16="http://schemas.microsoft.com/office/drawing/2014/main" id="{88A5295D-DE21-44B9-8D7A-C7C39B296CEA}"/>
              </a:ext>
            </a:extLst>
          </p:cNvPr>
          <p:cNvSpPr>
            <a:spLocks noGrp="1"/>
          </p:cNvSpPr>
          <p:nvPr>
            <p:ph type="title"/>
          </p:nvPr>
        </p:nvSpPr>
        <p:spPr>
          <a:xfrm>
            <a:off x="400049" y="107576"/>
            <a:ext cx="8286751" cy="883024"/>
          </a:xfrm>
        </p:spPr>
        <p:txBody>
          <a:bodyPr>
            <a:normAutofit fontScale="90000"/>
          </a:bodyPr>
          <a:lstStyle/>
          <a:p>
            <a:br>
              <a:rPr lang="en-US" sz="4000" b="1" dirty="0">
                <a:solidFill>
                  <a:srgbClr val="002060"/>
                </a:solidFill>
              </a:rPr>
            </a:br>
            <a:r>
              <a:rPr lang="en-US" sz="4000" b="1" dirty="0">
                <a:solidFill>
                  <a:srgbClr val="002060"/>
                </a:solidFill>
              </a:rPr>
              <a:t>Ascend 2Gen Guiding Principles</a:t>
            </a:r>
            <a:br>
              <a:rPr lang="en-US" sz="4000" b="1" dirty="0">
                <a:solidFill>
                  <a:srgbClr val="002060"/>
                </a:solidFill>
              </a:rPr>
            </a:br>
            <a:endParaRPr lang="en-US" sz="4000" b="1" dirty="0">
              <a:solidFill>
                <a:srgbClr val="002060"/>
              </a:solidFill>
            </a:endParaRPr>
          </a:p>
        </p:txBody>
      </p:sp>
      <p:sp>
        <p:nvSpPr>
          <p:cNvPr id="3" name="Content Placeholder 2"/>
          <p:cNvSpPr>
            <a:spLocks noGrp="1"/>
          </p:cNvSpPr>
          <p:nvPr>
            <p:ph idx="1"/>
          </p:nvPr>
        </p:nvSpPr>
        <p:spPr>
          <a:xfrm>
            <a:off x="457200" y="1066800"/>
            <a:ext cx="8229600" cy="4724400"/>
          </a:xfrm>
        </p:spPr>
        <p:txBody>
          <a:bodyPr/>
          <a:lstStyle/>
          <a:p>
            <a:pPr marL="514350" indent="-514350">
              <a:buFont typeface="+mj-lt"/>
              <a:buAutoNum type="arabicPeriod"/>
            </a:pPr>
            <a:r>
              <a:rPr lang="en-US" dirty="0"/>
              <a:t>Measure and account for outcomes for both children and their parents.</a:t>
            </a:r>
          </a:p>
          <a:p>
            <a:pPr marL="514350" indent="-514350">
              <a:buFont typeface="+mj-lt"/>
              <a:buAutoNum type="arabicPeriod"/>
            </a:pPr>
            <a:r>
              <a:rPr lang="en-US" dirty="0"/>
              <a:t>Engage and listen to the voices of families</a:t>
            </a:r>
          </a:p>
          <a:p>
            <a:pPr marL="514350" indent="-514350">
              <a:buFont typeface="+mj-lt"/>
              <a:buAutoNum type="arabicPeriod"/>
            </a:pPr>
            <a:r>
              <a:rPr lang="en-US" dirty="0"/>
              <a:t>Ensure equity.</a:t>
            </a:r>
          </a:p>
          <a:p>
            <a:pPr marL="514350" indent="-514350">
              <a:buFont typeface="+mj-lt"/>
              <a:buAutoNum type="arabicPeriod"/>
            </a:pPr>
            <a:r>
              <a:rPr lang="en-US" dirty="0"/>
              <a:t>Foster Innovation and evidence together.</a:t>
            </a:r>
          </a:p>
          <a:p>
            <a:pPr marL="514350" indent="-514350">
              <a:buFont typeface="+mj-lt"/>
              <a:buAutoNum type="arabicPeriod"/>
            </a:pPr>
            <a:r>
              <a:rPr lang="en-US" dirty="0"/>
              <a:t>Align and link systems and funding streams</a:t>
            </a:r>
          </a:p>
          <a:p>
            <a:pPr marL="514350" indent="-514350">
              <a:buFont typeface="+mj-lt"/>
              <a:buAutoNum type="arabicPeriod"/>
            </a:pPr>
            <a:endParaRPr lang="en-US" dirty="0"/>
          </a:p>
        </p:txBody>
      </p:sp>
    </p:spTree>
    <p:extLst>
      <p:ext uri="{BB962C8B-B14F-4D97-AF65-F5344CB8AC3E}">
        <p14:creationId xmlns:p14="http://schemas.microsoft.com/office/powerpoint/2010/main" val="3916943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26B6-CD00-1945-BE0F-83D0651C500A}"/>
              </a:ext>
            </a:extLst>
          </p:cNvPr>
          <p:cNvSpPr>
            <a:spLocks noGrp="1"/>
          </p:cNvSpPr>
          <p:nvPr>
            <p:ph type="ctrTitle"/>
          </p:nvPr>
        </p:nvSpPr>
        <p:spPr/>
        <p:txBody>
          <a:bodyPr/>
          <a:lstStyle/>
          <a:p>
            <a:r>
              <a:rPr lang="en-US" b="1" dirty="0">
                <a:solidFill>
                  <a:srgbClr val="002060"/>
                </a:solidFill>
              </a:rPr>
              <a:t>Tools and Resources</a:t>
            </a:r>
          </a:p>
        </p:txBody>
      </p:sp>
      <p:sp>
        <p:nvSpPr>
          <p:cNvPr id="3" name="Subtitle 2">
            <a:extLst>
              <a:ext uri="{FF2B5EF4-FFF2-40B4-BE49-F238E27FC236}">
                <a16:creationId xmlns:a16="http://schemas.microsoft.com/office/drawing/2014/main" id="{B25908F0-8FDC-5042-9D8B-2BC514FE9DC6}"/>
              </a:ext>
            </a:extLst>
          </p:cNvPr>
          <p:cNvSpPr>
            <a:spLocks noGrp="1"/>
          </p:cNvSpPr>
          <p:nvPr>
            <p:ph type="subTitle" idx="1"/>
          </p:nvPr>
        </p:nvSpPr>
        <p:spPr/>
        <p:txBody>
          <a:bodyPr/>
          <a:lstStyle/>
          <a:p>
            <a:r>
              <a:rPr lang="en-US" dirty="0"/>
              <a:t>How Organizations are Making the Shift to a Whole Family Approach</a:t>
            </a:r>
          </a:p>
        </p:txBody>
      </p:sp>
    </p:spTree>
    <p:extLst>
      <p:ext uri="{BB962C8B-B14F-4D97-AF65-F5344CB8AC3E}">
        <p14:creationId xmlns:p14="http://schemas.microsoft.com/office/powerpoint/2010/main" val="2331286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D30F-5C3D-48A4-95CB-0D25FA945B0A}"/>
              </a:ext>
            </a:extLst>
          </p:cNvPr>
          <p:cNvSpPr>
            <a:spLocks noGrp="1"/>
          </p:cNvSpPr>
          <p:nvPr>
            <p:ph type="title"/>
          </p:nvPr>
        </p:nvSpPr>
        <p:spPr>
          <a:xfrm>
            <a:off x="259318" y="10"/>
            <a:ext cx="3072899" cy="761999"/>
          </a:xfrm>
        </p:spPr>
        <p:txBody>
          <a:bodyPr>
            <a:normAutofit fontScale="90000"/>
          </a:bodyPr>
          <a:lstStyle/>
          <a:p>
            <a:r>
              <a:rPr lang="en-US" dirty="0">
                <a:solidFill>
                  <a:srgbClr val="002060"/>
                </a:solidFill>
              </a:rPr>
              <a:t>Design Plan</a:t>
            </a:r>
          </a:p>
        </p:txBody>
      </p:sp>
      <p:sp>
        <p:nvSpPr>
          <p:cNvPr id="10" name="Content Placeholder 9">
            <a:extLst>
              <a:ext uri="{FF2B5EF4-FFF2-40B4-BE49-F238E27FC236}">
                <a16:creationId xmlns:a16="http://schemas.microsoft.com/office/drawing/2014/main" id="{04DA161D-0E7C-408C-916B-B551BEE9E0E0}"/>
              </a:ext>
            </a:extLst>
          </p:cNvPr>
          <p:cNvSpPr>
            <a:spLocks noGrp="1"/>
          </p:cNvSpPr>
          <p:nvPr>
            <p:ph idx="1"/>
          </p:nvPr>
        </p:nvSpPr>
        <p:spPr>
          <a:xfrm>
            <a:off x="446544" y="698095"/>
            <a:ext cx="2738599" cy="5461819"/>
          </a:xfrm>
        </p:spPr>
        <p:txBody>
          <a:bodyPr>
            <a:noAutofit/>
          </a:bodyPr>
          <a:lstStyle/>
          <a:p>
            <a:r>
              <a:rPr lang="en-US" sz="2000" i="1" dirty="0">
                <a:solidFill>
                  <a:srgbClr val="002060"/>
                </a:solidFill>
              </a:rPr>
              <a:t>Support for completing  components necessary to design a whole family approach</a:t>
            </a:r>
          </a:p>
          <a:p>
            <a:r>
              <a:rPr lang="en-US" sz="2000" i="1" dirty="0">
                <a:solidFill>
                  <a:srgbClr val="002060"/>
                </a:solidFill>
              </a:rPr>
              <a:t>Establish clear vision and results</a:t>
            </a:r>
          </a:p>
          <a:p>
            <a:r>
              <a:rPr lang="en-US" sz="2000" i="1" dirty="0">
                <a:solidFill>
                  <a:srgbClr val="002060"/>
                </a:solidFill>
              </a:rPr>
              <a:t>Identify internal and external partners</a:t>
            </a:r>
          </a:p>
          <a:p>
            <a:r>
              <a:rPr lang="en-US" sz="2000" i="1" dirty="0">
                <a:solidFill>
                  <a:srgbClr val="002060"/>
                </a:solidFill>
              </a:rPr>
              <a:t>Plan and implement activities to engage customer voice</a:t>
            </a:r>
          </a:p>
          <a:p>
            <a:r>
              <a:rPr lang="en-US" sz="2000" i="1" dirty="0">
                <a:solidFill>
                  <a:srgbClr val="002060"/>
                </a:solidFill>
              </a:rPr>
              <a:t>Develop information for theory of change and logic model</a:t>
            </a:r>
          </a:p>
        </p:txBody>
      </p:sp>
      <p:pic>
        <p:nvPicPr>
          <p:cNvPr id="8" name="Content Placeholder 4">
            <a:extLst>
              <a:ext uri="{FF2B5EF4-FFF2-40B4-BE49-F238E27FC236}">
                <a16:creationId xmlns:a16="http://schemas.microsoft.com/office/drawing/2014/main" id="{C7B9F7B5-6274-4873-BC22-2D5D8493E3A1}"/>
              </a:ext>
            </a:extLst>
          </p:cNvPr>
          <p:cNvPicPr>
            <a:picLocks noChangeAspect="1"/>
          </p:cNvPicPr>
          <p:nvPr/>
        </p:nvPicPr>
        <p:blipFill rotWithShape="1">
          <a:blip r:embed="rId2">
            <a:extLst>
              <a:ext uri="{28A0092B-C50C-407E-A947-70E740481C1C}">
                <a14:useLocalDpi xmlns:a14="http://schemas.microsoft.com/office/drawing/2010/main" val="0"/>
              </a:ext>
            </a:extLst>
          </a:blip>
          <a:srcRect t="3450" r="2" b="2"/>
          <a:stretch/>
        </p:blipFill>
        <p:spPr>
          <a:xfrm>
            <a:off x="3479292" y="10"/>
            <a:ext cx="5664708" cy="6857990"/>
          </a:xfrm>
          <a:prstGeom prst="rect">
            <a:avLst/>
          </a:prstGeom>
          <a:effectLst/>
        </p:spPr>
      </p:pic>
    </p:spTree>
    <p:extLst>
      <p:ext uri="{BB962C8B-B14F-4D97-AF65-F5344CB8AC3E}">
        <p14:creationId xmlns:p14="http://schemas.microsoft.com/office/powerpoint/2010/main" val="4122820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very high confidence">
            <a:extLst>
              <a:ext uri="{FF2B5EF4-FFF2-40B4-BE49-F238E27FC236}">
                <a16:creationId xmlns:a16="http://schemas.microsoft.com/office/drawing/2014/main" id="{7B2B22A5-AF4C-4E48-B3FE-908960DEBB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8185" y="152400"/>
            <a:ext cx="7007630" cy="5571066"/>
          </a:xfrm>
          <a:prstGeom prst="rect">
            <a:avLst/>
          </a:prstGeom>
        </p:spPr>
      </p:pic>
    </p:spTree>
    <p:extLst>
      <p:ext uri="{BB962C8B-B14F-4D97-AF65-F5344CB8AC3E}">
        <p14:creationId xmlns:p14="http://schemas.microsoft.com/office/powerpoint/2010/main" val="1681422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11E6C30-8089-43C4-A1DB-EE7DF05C2180}"/>
              </a:ext>
            </a:extLst>
          </p:cNvPr>
          <p:cNvSpPr>
            <a:spLocks noGrp="1"/>
          </p:cNvSpPr>
          <p:nvPr>
            <p:ph type="title"/>
          </p:nvPr>
        </p:nvSpPr>
        <p:spPr>
          <a:xfrm>
            <a:off x="0" y="643467"/>
            <a:ext cx="9143999" cy="744836"/>
          </a:xfrm>
          <a:solidFill>
            <a:schemeClr val="accent1">
              <a:lumMod val="75000"/>
            </a:schemeClr>
          </a:solidFill>
        </p:spPr>
        <p:txBody>
          <a:bodyPr vert="horz" lIns="91440" tIns="45720" rIns="91440" bIns="45720" rtlCol="0" anchor="ctr">
            <a:normAutofit/>
          </a:bodyPr>
          <a:lstStyle/>
          <a:p>
            <a:pPr>
              <a:lnSpc>
                <a:spcPct val="90000"/>
              </a:lnSpc>
            </a:pPr>
            <a:r>
              <a:rPr lang="en-US" sz="2800" kern="1200" dirty="0">
                <a:solidFill>
                  <a:schemeClr val="bg1"/>
                </a:solidFill>
                <a:latin typeface="+mj-lt"/>
                <a:ea typeface="+mj-ea"/>
                <a:cs typeface="+mj-cs"/>
              </a:rPr>
              <a:t>Design Plan Checklist </a:t>
            </a:r>
            <a:r>
              <a:rPr lang="en-US" sz="2800" i="1" kern="1200" dirty="0">
                <a:solidFill>
                  <a:schemeClr val="bg1"/>
                </a:solidFill>
                <a:latin typeface="+mj-lt"/>
                <a:ea typeface="+mj-ea"/>
                <a:cs typeface="+mj-cs"/>
              </a:rPr>
              <a:t>Continued</a:t>
            </a:r>
          </a:p>
        </p:txBody>
      </p:sp>
      <p:pic>
        <p:nvPicPr>
          <p:cNvPr id="19" name="Content Placeholder 4">
            <a:extLst>
              <a:ext uri="{FF2B5EF4-FFF2-40B4-BE49-F238E27FC236}">
                <a16:creationId xmlns:a16="http://schemas.microsoft.com/office/drawing/2014/main" id="{A21581BC-6FC2-438F-B4DE-2A78C6AD51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600" y="2103662"/>
            <a:ext cx="8178799" cy="3537328"/>
          </a:xfrm>
          <a:prstGeom prst="rect">
            <a:avLst/>
          </a:prstGeom>
        </p:spPr>
      </p:pic>
    </p:spTree>
    <p:extLst>
      <p:ext uri="{BB962C8B-B14F-4D97-AF65-F5344CB8AC3E}">
        <p14:creationId xmlns:p14="http://schemas.microsoft.com/office/powerpoint/2010/main" val="3581378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F38CA7-C600-744B-BD30-39BB687E485B}"/>
              </a:ext>
            </a:extLst>
          </p:cNvPr>
          <p:cNvPicPr>
            <a:picLocks noChangeAspect="1"/>
          </p:cNvPicPr>
          <p:nvPr/>
        </p:nvPicPr>
        <p:blipFill>
          <a:blip r:embed="rId2"/>
          <a:stretch>
            <a:fillRect/>
          </a:stretch>
        </p:blipFill>
        <p:spPr>
          <a:xfrm>
            <a:off x="330518" y="0"/>
            <a:ext cx="8482964" cy="6813901"/>
          </a:xfrm>
          <a:prstGeom prst="rect">
            <a:avLst/>
          </a:prstGeom>
        </p:spPr>
      </p:pic>
      <p:sp>
        <p:nvSpPr>
          <p:cNvPr id="4" name="Rectangle 3">
            <a:extLst>
              <a:ext uri="{FF2B5EF4-FFF2-40B4-BE49-F238E27FC236}">
                <a16:creationId xmlns:a16="http://schemas.microsoft.com/office/drawing/2014/main" id="{6506DA79-0188-C74A-B61A-D8EECB184FA7}"/>
              </a:ext>
            </a:extLst>
          </p:cNvPr>
          <p:cNvSpPr/>
          <p:nvPr/>
        </p:nvSpPr>
        <p:spPr>
          <a:xfrm>
            <a:off x="2438400" y="44098"/>
            <a:ext cx="2133600" cy="336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4169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52400" y="990600"/>
            <a:ext cx="2698670" cy="3134055"/>
          </a:xfrm>
          <a:prstGeom prst="rect">
            <a:avLst/>
          </a:prstGeom>
        </p:spPr>
      </p:pic>
      <p:graphicFrame>
        <p:nvGraphicFramePr>
          <p:cNvPr id="4" name="Content Placeholder 3"/>
          <p:cNvGraphicFramePr>
            <a:graphicFrameLocks noGrp="1"/>
          </p:cNvGraphicFramePr>
          <p:nvPr>
            <p:ph idx="1"/>
          </p:nvPr>
        </p:nvGraphicFramePr>
        <p:xfrm>
          <a:off x="457200" y="228600"/>
          <a:ext cx="8534400"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66A082D7-567A-43A3-A58A-2FB978A6510E}"/>
              </a:ext>
            </a:extLst>
          </p:cNvPr>
          <p:cNvSpPr txBox="1"/>
          <p:nvPr/>
        </p:nvSpPr>
        <p:spPr>
          <a:xfrm>
            <a:off x="6454814" y="216061"/>
            <a:ext cx="2536785" cy="1569660"/>
          </a:xfrm>
          <a:prstGeom prst="rect">
            <a:avLst/>
          </a:prstGeom>
          <a:noFill/>
        </p:spPr>
        <p:txBody>
          <a:bodyPr wrap="square" rtlCol="0">
            <a:spAutoFit/>
          </a:bodyPr>
          <a:lstStyle/>
          <a:p>
            <a:pPr algn="ctr"/>
            <a:r>
              <a:rPr lang="en-US" sz="3200" b="1" dirty="0">
                <a:solidFill>
                  <a:srgbClr val="002060"/>
                </a:solidFill>
              </a:rPr>
              <a:t>Internal &amp; External Aspects</a:t>
            </a:r>
          </a:p>
        </p:txBody>
      </p:sp>
    </p:spTree>
    <p:extLst>
      <p:ext uri="{BB962C8B-B14F-4D97-AF65-F5344CB8AC3E}">
        <p14:creationId xmlns:p14="http://schemas.microsoft.com/office/powerpoint/2010/main" val="95315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458200" cy="4876799"/>
          </a:xfrm>
        </p:spPr>
        <p:txBody>
          <a:bodyPr>
            <a:noAutofit/>
          </a:bodyPr>
          <a:lstStyle/>
          <a:p>
            <a:endParaRPr lang="en-US" sz="1800" dirty="0">
              <a:solidFill>
                <a:srgbClr val="002060"/>
              </a:solidFill>
            </a:endParaRPr>
          </a:p>
          <a:p>
            <a:pPr lvl="0"/>
            <a:r>
              <a:rPr lang="en-US" sz="2800" b="1" dirty="0">
                <a:solidFill>
                  <a:srgbClr val="002060"/>
                </a:solidFill>
              </a:rPr>
              <a:t>Engage in Learning</a:t>
            </a:r>
            <a:r>
              <a:rPr lang="en-US" sz="2800" dirty="0">
                <a:solidFill>
                  <a:srgbClr val="002060"/>
                </a:solidFill>
              </a:rPr>
              <a:t>: Develop a deeper understanding of the 2Gen/Whole Family Approach (WFA)</a:t>
            </a:r>
          </a:p>
          <a:p>
            <a:pPr marL="0" lvl="0" indent="0">
              <a:buNone/>
            </a:pPr>
            <a:endParaRPr lang="en-US" sz="900" dirty="0">
              <a:solidFill>
                <a:srgbClr val="002060"/>
              </a:solidFill>
            </a:endParaRPr>
          </a:p>
          <a:p>
            <a:pPr marL="0" indent="0">
              <a:buNone/>
            </a:pPr>
            <a:endParaRPr lang="en-US" sz="1400" dirty="0">
              <a:solidFill>
                <a:srgbClr val="002060"/>
              </a:solidFill>
            </a:endParaRPr>
          </a:p>
        </p:txBody>
      </p:sp>
      <p:sp>
        <p:nvSpPr>
          <p:cNvPr id="6" name="Title 1"/>
          <p:cNvSpPr>
            <a:spLocks noGrp="1"/>
          </p:cNvSpPr>
          <p:nvPr>
            <p:ph type="title"/>
          </p:nvPr>
        </p:nvSpPr>
        <p:spPr>
          <a:xfrm>
            <a:off x="342900" y="152400"/>
            <a:ext cx="8458200" cy="1143000"/>
          </a:xfrm>
        </p:spPr>
        <p:txBody>
          <a:bodyPr>
            <a:normAutofit/>
          </a:bodyPr>
          <a:lstStyle/>
          <a:p>
            <a:r>
              <a:rPr lang="en-US" altLang="en-US" b="1" dirty="0">
                <a:solidFill>
                  <a:srgbClr val="002060"/>
                </a:solidFill>
              </a:rPr>
              <a:t>Objective</a:t>
            </a:r>
          </a:p>
        </p:txBody>
      </p:sp>
    </p:spTree>
    <p:extLst>
      <p:ext uri="{BB962C8B-B14F-4D97-AF65-F5344CB8AC3E}">
        <p14:creationId xmlns:p14="http://schemas.microsoft.com/office/powerpoint/2010/main" val="470628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74B83-7049-C240-9BAE-AD2D7448542E}"/>
              </a:ext>
            </a:extLst>
          </p:cNvPr>
          <p:cNvSpPr>
            <a:spLocks noGrp="1"/>
          </p:cNvSpPr>
          <p:nvPr>
            <p:ph type="title"/>
          </p:nvPr>
        </p:nvSpPr>
        <p:spPr/>
        <p:txBody>
          <a:bodyPr>
            <a:normAutofit/>
          </a:bodyPr>
          <a:lstStyle/>
          <a:p>
            <a:r>
              <a:rPr lang="en-US" dirty="0">
                <a:solidFill>
                  <a:srgbClr val="002060"/>
                </a:solidFill>
              </a:rPr>
              <a:t>Building Block Resources</a:t>
            </a:r>
          </a:p>
        </p:txBody>
      </p:sp>
      <p:sp>
        <p:nvSpPr>
          <p:cNvPr id="3" name="Content Placeholder 2">
            <a:extLst>
              <a:ext uri="{FF2B5EF4-FFF2-40B4-BE49-F238E27FC236}">
                <a16:creationId xmlns:a16="http://schemas.microsoft.com/office/drawing/2014/main" id="{674809C4-EBC2-E949-B8E2-C04423BFD9DE}"/>
              </a:ext>
            </a:extLst>
          </p:cNvPr>
          <p:cNvSpPr>
            <a:spLocks noGrp="1"/>
          </p:cNvSpPr>
          <p:nvPr>
            <p:ph idx="1"/>
          </p:nvPr>
        </p:nvSpPr>
        <p:spPr/>
        <p:txBody>
          <a:bodyPr/>
          <a:lstStyle/>
          <a:p>
            <a:r>
              <a:rPr lang="en-US" dirty="0">
                <a:hlinkClick r:id="rId2"/>
              </a:rPr>
              <a:t>Building Blocks for CAAs Shifting to a Whole Family Approach</a:t>
            </a:r>
            <a:endParaRPr lang="en-US" dirty="0"/>
          </a:p>
          <a:p>
            <a:pPr marL="0" indent="0">
              <a:buNone/>
            </a:pPr>
            <a:endParaRPr lang="en-US" dirty="0"/>
          </a:p>
          <a:p>
            <a:pPr marL="0" indent="0">
              <a:buNone/>
            </a:pPr>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FEDCED85-2978-FC45-93C3-F41FE2CA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590800"/>
            <a:ext cx="5867400" cy="3356941"/>
          </a:xfrm>
          <a:prstGeom prst="rect">
            <a:avLst/>
          </a:prstGeom>
        </p:spPr>
      </p:pic>
    </p:spTree>
    <p:extLst>
      <p:ext uri="{BB962C8B-B14F-4D97-AF65-F5344CB8AC3E}">
        <p14:creationId xmlns:p14="http://schemas.microsoft.com/office/powerpoint/2010/main" val="2337024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093D-CF21-C54F-AE96-665B38CA1AB8}"/>
              </a:ext>
            </a:extLst>
          </p:cNvPr>
          <p:cNvSpPr>
            <a:spLocks noGrp="1"/>
          </p:cNvSpPr>
          <p:nvPr>
            <p:ph type="title"/>
          </p:nvPr>
        </p:nvSpPr>
        <p:spPr>
          <a:xfrm>
            <a:off x="228600" y="48260"/>
            <a:ext cx="7886700" cy="1325563"/>
          </a:xfrm>
        </p:spPr>
        <p:txBody>
          <a:bodyPr>
            <a:normAutofit/>
          </a:bodyPr>
          <a:lstStyle/>
          <a:p>
            <a:r>
              <a:rPr lang="en-US" sz="3600" dirty="0">
                <a:solidFill>
                  <a:schemeClr val="bg1"/>
                </a:solidFill>
              </a:rPr>
              <a:t>Systems Change Tactics (Practice, Administration, Policy)</a:t>
            </a:r>
          </a:p>
        </p:txBody>
      </p:sp>
      <p:graphicFrame>
        <p:nvGraphicFramePr>
          <p:cNvPr id="4" name="Content Placeholder 3">
            <a:extLst>
              <a:ext uri="{FF2B5EF4-FFF2-40B4-BE49-F238E27FC236}">
                <a16:creationId xmlns:a16="http://schemas.microsoft.com/office/drawing/2014/main" id="{05A98B2D-962C-C148-BFA2-463E64D76042}"/>
              </a:ext>
            </a:extLst>
          </p:cNvPr>
          <p:cNvGraphicFramePr>
            <a:graphicFrameLocks noGrp="1"/>
          </p:cNvGraphicFramePr>
          <p:nvPr>
            <p:ph idx="1"/>
            <p:extLst>
              <p:ext uri="{D42A27DB-BD31-4B8C-83A1-F6EECF244321}">
                <p14:modId xmlns:p14="http://schemas.microsoft.com/office/powerpoint/2010/main" val="2678641511"/>
              </p:ext>
            </p:extLst>
          </p:nvPr>
        </p:nvGraphicFramePr>
        <p:xfrm>
          <a:off x="0" y="22629"/>
          <a:ext cx="9067801" cy="6835371"/>
        </p:xfrm>
        <a:graphic>
          <a:graphicData uri="http://schemas.openxmlformats.org/drawingml/2006/table">
            <a:tbl>
              <a:tblPr firstRow="1" bandRow="1">
                <a:tableStyleId>{5C22544A-7EE6-4342-B048-85BDC9FD1C3A}</a:tableStyleId>
              </a:tblPr>
              <a:tblGrid>
                <a:gridCol w="2382219">
                  <a:extLst>
                    <a:ext uri="{9D8B030D-6E8A-4147-A177-3AD203B41FA5}">
                      <a16:colId xmlns:a16="http://schemas.microsoft.com/office/drawing/2014/main" val="279836237"/>
                    </a:ext>
                  </a:extLst>
                </a:gridCol>
                <a:gridCol w="3688597">
                  <a:extLst>
                    <a:ext uri="{9D8B030D-6E8A-4147-A177-3AD203B41FA5}">
                      <a16:colId xmlns:a16="http://schemas.microsoft.com/office/drawing/2014/main" val="71400529"/>
                    </a:ext>
                  </a:extLst>
                </a:gridCol>
                <a:gridCol w="2996985">
                  <a:extLst>
                    <a:ext uri="{9D8B030D-6E8A-4147-A177-3AD203B41FA5}">
                      <a16:colId xmlns:a16="http://schemas.microsoft.com/office/drawing/2014/main" val="1311624234"/>
                    </a:ext>
                  </a:extLst>
                </a:gridCol>
              </a:tblGrid>
              <a:tr h="337434">
                <a:tc>
                  <a:txBody>
                    <a:bodyPr/>
                    <a:lstStyle/>
                    <a:p>
                      <a:pPr algn="ctr"/>
                      <a:r>
                        <a:rPr lang="en-US" sz="1600" dirty="0"/>
                        <a:t>Light Lift</a:t>
                      </a:r>
                    </a:p>
                  </a:txBody>
                  <a:tcPr/>
                </a:tc>
                <a:tc>
                  <a:txBody>
                    <a:bodyPr/>
                    <a:lstStyle/>
                    <a:p>
                      <a:pPr algn="ctr"/>
                      <a:r>
                        <a:rPr lang="en-US" sz="1600" dirty="0"/>
                        <a:t>Middle Lift</a:t>
                      </a:r>
                    </a:p>
                  </a:txBody>
                  <a:tcPr/>
                </a:tc>
                <a:tc>
                  <a:txBody>
                    <a:bodyPr/>
                    <a:lstStyle/>
                    <a:p>
                      <a:pPr marL="0" indent="0" algn="ctr">
                        <a:tabLst>
                          <a:tab pos="1474788" algn="l"/>
                        </a:tabLst>
                      </a:pPr>
                      <a:r>
                        <a:rPr lang="en-US" sz="1600" dirty="0"/>
                        <a:t>Heavy Lift</a:t>
                      </a:r>
                    </a:p>
                  </a:txBody>
                  <a:tcPr/>
                </a:tc>
                <a:extLst>
                  <a:ext uri="{0D108BD9-81ED-4DB2-BD59-A6C34878D82A}">
                    <a16:rowId xmlns:a16="http://schemas.microsoft.com/office/drawing/2014/main" val="641889673"/>
                  </a:ext>
                </a:extLst>
              </a:tr>
              <a:tr h="858352">
                <a:tc>
                  <a:txBody>
                    <a:bodyPr/>
                    <a:lstStyle/>
                    <a:p>
                      <a:r>
                        <a:rPr lang="en-US" sz="1800" dirty="0"/>
                        <a:t>Single Family Service Plan (Across Programs)</a:t>
                      </a:r>
                    </a:p>
                  </a:txBody>
                  <a:tcPr/>
                </a:tc>
                <a:tc>
                  <a:txBody>
                    <a:bodyPr/>
                    <a:lstStyle/>
                    <a:p>
                      <a:endParaRPr lang="en-US" sz="1400" dirty="0"/>
                    </a:p>
                  </a:txBody>
                  <a:tcPr/>
                </a:tc>
                <a:tc>
                  <a:txBody>
                    <a:bodyPr/>
                    <a:lstStyle/>
                    <a:p>
                      <a:r>
                        <a:rPr lang="en-US" sz="1800" dirty="0"/>
                        <a:t>Single Family  Service Plan (Across Organizations)</a:t>
                      </a:r>
                    </a:p>
                  </a:txBody>
                  <a:tcPr/>
                </a:tc>
                <a:extLst>
                  <a:ext uri="{0D108BD9-81ED-4DB2-BD59-A6C34878D82A}">
                    <a16:rowId xmlns:a16="http://schemas.microsoft.com/office/drawing/2014/main" val="1494469781"/>
                  </a:ext>
                </a:extLst>
              </a:tr>
              <a:tr h="368110">
                <a:tc>
                  <a:txBody>
                    <a:bodyPr/>
                    <a:lstStyle/>
                    <a:p>
                      <a:endParaRPr lang="en-US" sz="1400" dirty="0"/>
                    </a:p>
                  </a:txBody>
                  <a:tcPr/>
                </a:tc>
                <a:tc>
                  <a:txBody>
                    <a:bodyPr/>
                    <a:lstStyle/>
                    <a:p>
                      <a:r>
                        <a:rPr lang="en-US" sz="1800" dirty="0"/>
                        <a:t>Common Family Assessment</a:t>
                      </a:r>
                    </a:p>
                  </a:txBody>
                  <a:tcPr/>
                </a:tc>
                <a:tc>
                  <a:txBody>
                    <a:bodyPr/>
                    <a:lstStyle/>
                    <a:p>
                      <a:endParaRPr lang="en-US" sz="1400" dirty="0"/>
                    </a:p>
                  </a:txBody>
                  <a:tcPr/>
                </a:tc>
                <a:extLst>
                  <a:ext uri="{0D108BD9-81ED-4DB2-BD59-A6C34878D82A}">
                    <a16:rowId xmlns:a16="http://schemas.microsoft.com/office/drawing/2014/main" val="1128809908"/>
                  </a:ext>
                </a:extLst>
              </a:tr>
              <a:tr h="920275">
                <a:tc>
                  <a:txBody>
                    <a:bodyPr/>
                    <a:lstStyle/>
                    <a:p>
                      <a:r>
                        <a:rPr lang="en-US" sz="1800" dirty="0"/>
                        <a:t>Co-locate Services (Satellite Model)</a:t>
                      </a:r>
                    </a:p>
                  </a:txBody>
                  <a:tcPr/>
                </a:tc>
                <a:tc>
                  <a:txBody>
                    <a:bodyPr/>
                    <a:lstStyle/>
                    <a:p>
                      <a:r>
                        <a:rPr lang="en-US" sz="1800" dirty="0"/>
                        <a:t>Virtual One-Stop Shop and Common Application</a:t>
                      </a:r>
                    </a:p>
                  </a:txBody>
                  <a:tcPr/>
                </a:tc>
                <a:tc>
                  <a:txBody>
                    <a:bodyPr/>
                    <a:lstStyle/>
                    <a:p>
                      <a:r>
                        <a:rPr lang="en-US" sz="1800" dirty="0"/>
                        <a:t>One-Stop Shop (Physically locate distinct programs in same place)</a:t>
                      </a:r>
                    </a:p>
                  </a:txBody>
                  <a:tcPr/>
                </a:tc>
                <a:extLst>
                  <a:ext uri="{0D108BD9-81ED-4DB2-BD59-A6C34878D82A}">
                    <a16:rowId xmlns:a16="http://schemas.microsoft.com/office/drawing/2014/main" val="3179292475"/>
                  </a:ext>
                </a:extLst>
              </a:tr>
              <a:tr h="1265611">
                <a:tc>
                  <a:txBody>
                    <a:bodyPr/>
                    <a:lstStyle/>
                    <a:p>
                      <a:endParaRPr lang="en-US" sz="1400" dirty="0"/>
                    </a:p>
                  </a:txBody>
                  <a:tcPr/>
                </a:tc>
                <a:tc>
                  <a:txBody>
                    <a:bodyPr/>
                    <a:lstStyle/>
                    <a:p>
                      <a:endParaRPr lang="en-US" sz="1400" dirty="0"/>
                    </a:p>
                  </a:txBody>
                  <a:tcPr/>
                </a:tc>
                <a:tc>
                  <a:txBody>
                    <a:bodyPr/>
                    <a:lstStyle/>
                    <a:p>
                      <a:r>
                        <a:rPr lang="en-US" sz="1800" dirty="0"/>
                        <a:t>Realign supervision structures (Common managers and/or jointly managing related programs)</a:t>
                      </a:r>
                    </a:p>
                  </a:txBody>
                  <a:tcPr/>
                </a:tc>
                <a:extLst>
                  <a:ext uri="{0D108BD9-81ED-4DB2-BD59-A6C34878D82A}">
                    <a16:rowId xmlns:a16="http://schemas.microsoft.com/office/drawing/2014/main" val="3686171584"/>
                  </a:ext>
                </a:extLst>
              </a:tr>
              <a:tr h="600846">
                <a:tc>
                  <a:txBody>
                    <a:bodyPr/>
                    <a:lstStyle/>
                    <a:p>
                      <a:r>
                        <a:rPr lang="en-US" sz="1800" dirty="0"/>
                        <a:t>Consolidated Intake</a:t>
                      </a:r>
                    </a:p>
                  </a:txBody>
                  <a:tcPr/>
                </a:tc>
                <a:tc>
                  <a:txBody>
                    <a:bodyPr/>
                    <a:lstStyle/>
                    <a:p>
                      <a:r>
                        <a:rPr lang="en-US" sz="1800" dirty="0"/>
                        <a:t>Consolidated Intake</a:t>
                      </a:r>
                    </a:p>
                  </a:txBody>
                  <a:tcPr/>
                </a:tc>
                <a:tc>
                  <a:txBody>
                    <a:bodyPr/>
                    <a:lstStyle/>
                    <a:p>
                      <a:r>
                        <a:rPr lang="en-US" sz="1800" dirty="0"/>
                        <a:t>Consolidated Intake</a:t>
                      </a:r>
                    </a:p>
                  </a:txBody>
                  <a:tcPr/>
                </a:tc>
                <a:extLst>
                  <a:ext uri="{0D108BD9-81ED-4DB2-BD59-A6C34878D82A}">
                    <a16:rowId xmlns:a16="http://schemas.microsoft.com/office/drawing/2014/main" val="1683420347"/>
                  </a:ext>
                </a:extLst>
              </a:tr>
              <a:tr h="920275">
                <a:tc>
                  <a:txBody>
                    <a:bodyPr/>
                    <a:lstStyle/>
                    <a:p>
                      <a:r>
                        <a:rPr lang="en-US" sz="1800" dirty="0"/>
                        <a:t>Split eligibility and case management functions out of job positions.</a:t>
                      </a:r>
                    </a:p>
                  </a:txBody>
                  <a:tcPr/>
                </a:tc>
                <a:tc>
                  <a:txBody>
                    <a:bodyPr/>
                    <a:lstStyle/>
                    <a:p>
                      <a:r>
                        <a:rPr lang="en-US" sz="1800" dirty="0"/>
                        <a:t>Consolidate job functions- expand expertise of front-line workers</a:t>
                      </a:r>
                    </a:p>
                  </a:txBody>
                  <a:tcPr/>
                </a:tc>
                <a:tc>
                  <a:txBody>
                    <a:bodyPr/>
                    <a:lstStyle/>
                    <a:p>
                      <a:endParaRPr lang="en-US" sz="1800" dirty="0"/>
                    </a:p>
                  </a:txBody>
                  <a:tcPr/>
                </a:tc>
                <a:extLst>
                  <a:ext uri="{0D108BD9-81ED-4DB2-BD59-A6C34878D82A}">
                    <a16:rowId xmlns:a16="http://schemas.microsoft.com/office/drawing/2014/main" val="268320168"/>
                  </a:ext>
                </a:extLst>
              </a:tr>
              <a:tr h="644193">
                <a:tc>
                  <a:txBody>
                    <a:bodyPr/>
                    <a:lstStyle/>
                    <a:p>
                      <a:r>
                        <a:rPr lang="en-US" sz="1800" dirty="0"/>
                        <a:t>Blend/braid funding streams</a:t>
                      </a:r>
                    </a:p>
                  </a:txBody>
                  <a:tcPr/>
                </a:tc>
                <a:tc>
                  <a:txBody>
                    <a:bodyPr/>
                    <a:lstStyle/>
                    <a:p>
                      <a:r>
                        <a:rPr lang="en-US" sz="1800" dirty="0"/>
                        <a:t>Blend/braid funding streams</a:t>
                      </a:r>
                    </a:p>
                  </a:txBody>
                  <a:tcPr/>
                </a:tc>
                <a:tc>
                  <a:txBody>
                    <a:bodyPr/>
                    <a:lstStyle/>
                    <a:p>
                      <a:r>
                        <a:rPr lang="en-US" sz="1800" dirty="0"/>
                        <a:t>Blend/braid funding streams</a:t>
                      </a:r>
                    </a:p>
                  </a:txBody>
                  <a:tcPr/>
                </a:tc>
                <a:extLst>
                  <a:ext uri="{0D108BD9-81ED-4DB2-BD59-A6C34878D82A}">
                    <a16:rowId xmlns:a16="http://schemas.microsoft.com/office/drawing/2014/main" val="4100320085"/>
                  </a:ext>
                </a:extLst>
              </a:tr>
              <a:tr h="920275">
                <a:tc>
                  <a:txBody>
                    <a:bodyPr/>
                    <a:lstStyle/>
                    <a:p>
                      <a:r>
                        <a:rPr lang="en-US" sz="1800" dirty="0"/>
                        <a:t>Coordinated case planning between 2 key programs</a:t>
                      </a:r>
                    </a:p>
                  </a:txBody>
                  <a:tcPr/>
                </a:tc>
                <a:tc>
                  <a:txBody>
                    <a:bodyPr/>
                    <a:lstStyle/>
                    <a:p>
                      <a:r>
                        <a:rPr lang="en-US" sz="1800" dirty="0"/>
                        <a:t>Coordinated case planning across multiple programs</a:t>
                      </a:r>
                    </a:p>
                  </a:txBody>
                  <a:tcPr/>
                </a:tc>
                <a:tc>
                  <a:txBody>
                    <a:bodyPr/>
                    <a:lstStyle/>
                    <a:p>
                      <a:r>
                        <a:rPr lang="en-US" sz="1800" dirty="0"/>
                        <a:t>Coordinated case planning  across multiple organizations.</a:t>
                      </a:r>
                    </a:p>
                  </a:txBody>
                  <a:tcPr/>
                </a:tc>
                <a:extLst>
                  <a:ext uri="{0D108BD9-81ED-4DB2-BD59-A6C34878D82A}">
                    <a16:rowId xmlns:a16="http://schemas.microsoft.com/office/drawing/2014/main" val="1759442618"/>
                  </a:ext>
                </a:extLst>
              </a:tr>
            </a:tbl>
          </a:graphicData>
        </a:graphic>
      </p:graphicFrame>
    </p:spTree>
    <p:extLst>
      <p:ext uri="{BB962C8B-B14F-4D97-AF65-F5344CB8AC3E}">
        <p14:creationId xmlns:p14="http://schemas.microsoft.com/office/powerpoint/2010/main" val="100673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093D-CF21-C54F-AE96-665B38CA1AB8}"/>
              </a:ext>
            </a:extLst>
          </p:cNvPr>
          <p:cNvSpPr>
            <a:spLocks noGrp="1"/>
          </p:cNvSpPr>
          <p:nvPr>
            <p:ph type="title"/>
          </p:nvPr>
        </p:nvSpPr>
        <p:spPr>
          <a:xfrm>
            <a:off x="228600" y="46037"/>
            <a:ext cx="7886700" cy="1325563"/>
          </a:xfrm>
        </p:spPr>
        <p:txBody>
          <a:bodyPr>
            <a:normAutofit fontScale="90000"/>
          </a:bodyPr>
          <a:lstStyle/>
          <a:p>
            <a:r>
              <a:rPr lang="en-US" dirty="0">
                <a:solidFill>
                  <a:schemeClr val="bg1"/>
                </a:solidFill>
              </a:rPr>
              <a:t>Systems Change Tactics (Practice, Administration, Policy)</a:t>
            </a:r>
          </a:p>
        </p:txBody>
      </p:sp>
      <p:graphicFrame>
        <p:nvGraphicFramePr>
          <p:cNvPr id="4" name="Content Placeholder 3">
            <a:extLst>
              <a:ext uri="{FF2B5EF4-FFF2-40B4-BE49-F238E27FC236}">
                <a16:creationId xmlns:a16="http://schemas.microsoft.com/office/drawing/2014/main" id="{05A98B2D-962C-C148-BFA2-463E64D76042}"/>
              </a:ext>
            </a:extLst>
          </p:cNvPr>
          <p:cNvGraphicFramePr>
            <a:graphicFrameLocks noGrp="1"/>
          </p:cNvGraphicFramePr>
          <p:nvPr>
            <p:ph idx="1"/>
            <p:extLst>
              <p:ext uri="{D42A27DB-BD31-4B8C-83A1-F6EECF244321}">
                <p14:modId xmlns:p14="http://schemas.microsoft.com/office/powerpoint/2010/main" val="3050607249"/>
              </p:ext>
            </p:extLst>
          </p:nvPr>
        </p:nvGraphicFramePr>
        <p:xfrm>
          <a:off x="0" y="46038"/>
          <a:ext cx="9144000" cy="681196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9836237"/>
                    </a:ext>
                  </a:extLst>
                </a:gridCol>
                <a:gridCol w="3048000">
                  <a:extLst>
                    <a:ext uri="{9D8B030D-6E8A-4147-A177-3AD203B41FA5}">
                      <a16:colId xmlns:a16="http://schemas.microsoft.com/office/drawing/2014/main" val="71400529"/>
                    </a:ext>
                  </a:extLst>
                </a:gridCol>
                <a:gridCol w="3048000">
                  <a:extLst>
                    <a:ext uri="{9D8B030D-6E8A-4147-A177-3AD203B41FA5}">
                      <a16:colId xmlns:a16="http://schemas.microsoft.com/office/drawing/2014/main" val="1311624234"/>
                    </a:ext>
                  </a:extLst>
                </a:gridCol>
              </a:tblGrid>
              <a:tr h="400059">
                <a:tc>
                  <a:txBody>
                    <a:bodyPr/>
                    <a:lstStyle/>
                    <a:p>
                      <a:pPr algn="ctr"/>
                      <a:r>
                        <a:rPr lang="en-US" dirty="0"/>
                        <a:t>Light Lift</a:t>
                      </a:r>
                    </a:p>
                  </a:txBody>
                  <a:tcPr/>
                </a:tc>
                <a:tc>
                  <a:txBody>
                    <a:bodyPr/>
                    <a:lstStyle/>
                    <a:p>
                      <a:pPr algn="ctr"/>
                      <a:r>
                        <a:rPr lang="en-US" dirty="0"/>
                        <a:t>Middle Lift</a:t>
                      </a:r>
                    </a:p>
                  </a:txBody>
                  <a:tcPr/>
                </a:tc>
                <a:tc>
                  <a:txBody>
                    <a:bodyPr/>
                    <a:lstStyle/>
                    <a:p>
                      <a:pPr algn="ctr"/>
                      <a:r>
                        <a:rPr lang="en-US" dirty="0"/>
                        <a:t>Heavy Lift</a:t>
                      </a:r>
                    </a:p>
                  </a:txBody>
                  <a:tcPr/>
                </a:tc>
                <a:extLst>
                  <a:ext uri="{0D108BD9-81ED-4DB2-BD59-A6C34878D82A}">
                    <a16:rowId xmlns:a16="http://schemas.microsoft.com/office/drawing/2014/main" val="641889673"/>
                  </a:ext>
                </a:extLst>
              </a:tr>
              <a:tr h="986447">
                <a:tc>
                  <a:txBody>
                    <a:bodyPr/>
                    <a:lstStyle/>
                    <a:p>
                      <a:r>
                        <a:rPr lang="en-US" dirty="0"/>
                        <a:t>Set Common/Shared Outcome Measures (small scope)</a:t>
                      </a:r>
                    </a:p>
                  </a:txBody>
                  <a:tcPr/>
                </a:tc>
                <a:tc>
                  <a:txBody>
                    <a:bodyPr/>
                    <a:lstStyle/>
                    <a:p>
                      <a:r>
                        <a:rPr lang="en-US" dirty="0"/>
                        <a:t>Common/Shared Outcome Measures (medium scope)</a:t>
                      </a:r>
                    </a:p>
                  </a:txBody>
                  <a:tcPr/>
                </a:tc>
                <a:tc>
                  <a:txBody>
                    <a:bodyPr/>
                    <a:lstStyle/>
                    <a:p>
                      <a:r>
                        <a:rPr lang="en-US" dirty="0"/>
                        <a:t>Common/Shared Outcome Measures (Community-Wide Scope)</a:t>
                      </a:r>
                    </a:p>
                  </a:txBody>
                  <a:tcPr/>
                </a:tc>
                <a:extLst>
                  <a:ext uri="{0D108BD9-81ED-4DB2-BD59-A6C34878D82A}">
                    <a16:rowId xmlns:a16="http://schemas.microsoft.com/office/drawing/2014/main" val="1494469781"/>
                  </a:ext>
                </a:extLst>
              </a:tr>
              <a:tr h="690513">
                <a:tc>
                  <a:txBody>
                    <a:bodyPr/>
                    <a:lstStyle/>
                    <a:p>
                      <a:endParaRPr lang="en-US" dirty="0"/>
                    </a:p>
                  </a:txBody>
                  <a:tcPr/>
                </a:tc>
                <a:tc>
                  <a:txBody>
                    <a:bodyPr/>
                    <a:lstStyle/>
                    <a:p>
                      <a:r>
                        <a:rPr lang="en-US" dirty="0"/>
                        <a:t>Integrated IT Systems (small scope)</a:t>
                      </a:r>
                    </a:p>
                  </a:txBody>
                  <a:tcPr/>
                </a:tc>
                <a:tc>
                  <a:txBody>
                    <a:bodyPr/>
                    <a:lstStyle/>
                    <a:p>
                      <a:r>
                        <a:rPr lang="en-US" dirty="0"/>
                        <a:t>Integrated IT Systems (Broad Scope)</a:t>
                      </a:r>
                    </a:p>
                  </a:txBody>
                  <a:tcPr/>
                </a:tc>
                <a:extLst>
                  <a:ext uri="{0D108BD9-81ED-4DB2-BD59-A6C34878D82A}">
                    <a16:rowId xmlns:a16="http://schemas.microsoft.com/office/drawing/2014/main" val="1128809908"/>
                  </a:ext>
                </a:extLst>
              </a:tr>
              <a:tr h="690513">
                <a:tc>
                  <a:txBody>
                    <a:bodyPr/>
                    <a:lstStyle/>
                    <a:p>
                      <a:r>
                        <a:rPr lang="en-US" dirty="0"/>
                        <a:t>Co-designing along-side Families</a:t>
                      </a:r>
                    </a:p>
                  </a:txBody>
                  <a:tcPr/>
                </a:tc>
                <a:tc>
                  <a:txBody>
                    <a:bodyPr/>
                    <a:lstStyle/>
                    <a:p>
                      <a:r>
                        <a:rPr lang="en-US" dirty="0"/>
                        <a:t>Co-designing along-side Families</a:t>
                      </a:r>
                    </a:p>
                  </a:txBody>
                  <a:tcPr/>
                </a:tc>
                <a:tc>
                  <a:txBody>
                    <a:bodyPr/>
                    <a:lstStyle/>
                    <a:p>
                      <a:endParaRPr lang="en-US" dirty="0"/>
                    </a:p>
                  </a:txBody>
                  <a:tcPr/>
                </a:tc>
                <a:extLst>
                  <a:ext uri="{0D108BD9-81ED-4DB2-BD59-A6C34878D82A}">
                    <a16:rowId xmlns:a16="http://schemas.microsoft.com/office/drawing/2014/main" val="3179292475"/>
                  </a:ext>
                </a:extLst>
              </a:tr>
              <a:tr h="986447">
                <a:tc>
                  <a:txBody>
                    <a:bodyPr/>
                    <a:lstStyle/>
                    <a:p>
                      <a:endParaRPr lang="en-US" dirty="0"/>
                    </a:p>
                  </a:txBody>
                  <a:tcPr/>
                </a:tc>
                <a:tc>
                  <a:txBody>
                    <a:bodyPr/>
                    <a:lstStyle/>
                    <a:p>
                      <a:r>
                        <a:rPr lang="en-US" dirty="0"/>
                        <a:t>Centering racial equity in all aspects of design and delivery</a:t>
                      </a:r>
                    </a:p>
                  </a:txBody>
                  <a:tcPr/>
                </a:tc>
                <a:tc>
                  <a:txBody>
                    <a:bodyPr/>
                    <a:lstStyle/>
                    <a:p>
                      <a:r>
                        <a:rPr lang="en-US" dirty="0"/>
                        <a:t>Centering racial equity in all aspects of design and delivery</a:t>
                      </a:r>
                    </a:p>
                  </a:txBody>
                  <a:tcPr/>
                </a:tc>
                <a:extLst>
                  <a:ext uri="{0D108BD9-81ED-4DB2-BD59-A6C34878D82A}">
                    <a16:rowId xmlns:a16="http://schemas.microsoft.com/office/drawing/2014/main" val="3686171584"/>
                  </a:ext>
                </a:extLst>
              </a:tr>
              <a:tr h="690513">
                <a:tc>
                  <a:txBody>
                    <a:bodyPr/>
                    <a:lstStyle/>
                    <a:p>
                      <a:endParaRPr lang="en-US" dirty="0"/>
                    </a:p>
                  </a:txBody>
                  <a:tcPr/>
                </a:tc>
                <a:tc>
                  <a:txBody>
                    <a:bodyPr/>
                    <a:lstStyle/>
                    <a:p>
                      <a:r>
                        <a:rPr lang="en-US" dirty="0"/>
                        <a:t>Revise staffing distribution levels and supervision</a:t>
                      </a:r>
                    </a:p>
                  </a:txBody>
                  <a:tcPr/>
                </a:tc>
                <a:tc>
                  <a:txBody>
                    <a:bodyPr/>
                    <a:lstStyle/>
                    <a:p>
                      <a:endParaRPr lang="en-US" dirty="0"/>
                    </a:p>
                  </a:txBody>
                  <a:tcPr/>
                </a:tc>
                <a:extLst>
                  <a:ext uri="{0D108BD9-81ED-4DB2-BD59-A6C34878D82A}">
                    <a16:rowId xmlns:a16="http://schemas.microsoft.com/office/drawing/2014/main" val="1683420347"/>
                  </a:ext>
                </a:extLst>
              </a:tr>
              <a:tr h="690513">
                <a:tc>
                  <a:txBody>
                    <a:bodyPr/>
                    <a:lstStyle/>
                    <a:p>
                      <a:r>
                        <a:rPr lang="en-US" dirty="0"/>
                        <a:t>Including families on agency guiding coalition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8320168"/>
                  </a:ext>
                </a:extLst>
              </a:tr>
              <a:tr h="690513">
                <a:tc>
                  <a:txBody>
                    <a:bodyPr/>
                    <a:lstStyle/>
                    <a:p>
                      <a:r>
                        <a:rPr lang="en-US" dirty="0"/>
                        <a:t>Conducting racial equity assessment</a:t>
                      </a:r>
                    </a:p>
                  </a:txBody>
                  <a:tcPr/>
                </a:tc>
                <a:tc>
                  <a:txBody>
                    <a:bodyPr/>
                    <a:lstStyle/>
                    <a:p>
                      <a:r>
                        <a:rPr lang="en-US" dirty="0"/>
                        <a:t>Baking in racial equity review to all policy discussions.</a:t>
                      </a:r>
                    </a:p>
                  </a:txBody>
                  <a:tcPr/>
                </a:tc>
                <a:tc>
                  <a:txBody>
                    <a:bodyPr/>
                    <a:lstStyle/>
                    <a:p>
                      <a:endParaRPr lang="en-US" dirty="0"/>
                    </a:p>
                  </a:txBody>
                  <a:tcPr/>
                </a:tc>
                <a:extLst>
                  <a:ext uri="{0D108BD9-81ED-4DB2-BD59-A6C34878D82A}">
                    <a16:rowId xmlns:a16="http://schemas.microsoft.com/office/drawing/2014/main" val="4100320085"/>
                  </a:ext>
                </a:extLst>
              </a:tr>
              <a:tr h="986447">
                <a:tc>
                  <a:txBody>
                    <a:bodyPr/>
                    <a:lstStyle/>
                    <a:p>
                      <a:r>
                        <a:rPr lang="en-US" dirty="0"/>
                        <a:t>Adding CQI review of child, parent, and family data quarterly</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59442618"/>
                  </a:ext>
                </a:extLst>
              </a:tr>
            </a:tbl>
          </a:graphicData>
        </a:graphic>
      </p:graphicFrame>
    </p:spTree>
    <p:extLst>
      <p:ext uri="{BB962C8B-B14F-4D97-AF65-F5344CB8AC3E}">
        <p14:creationId xmlns:p14="http://schemas.microsoft.com/office/powerpoint/2010/main" val="2114113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654" y="1295400"/>
            <a:ext cx="8229600" cy="4525963"/>
          </a:xfrm>
        </p:spPr>
        <p:txBody>
          <a:bodyPr>
            <a:normAutofit/>
          </a:bodyPr>
          <a:lstStyle/>
          <a:p>
            <a:pPr marL="0" indent="0" algn="ctr">
              <a:buNone/>
            </a:pPr>
            <a:r>
              <a:rPr lang="en-US" sz="3600" b="1" dirty="0">
                <a:solidFill>
                  <a:srgbClr val="002060"/>
                </a:solidFill>
              </a:rPr>
              <a:t>Aspen Ascend</a:t>
            </a:r>
          </a:p>
          <a:p>
            <a:pPr marL="0" indent="0" algn="ctr">
              <a:buNone/>
            </a:pPr>
            <a:endParaRPr lang="en-US" sz="3600" b="1" dirty="0">
              <a:solidFill>
                <a:srgbClr val="002060"/>
              </a:solidFill>
              <a:hlinkClick r:id="rId2"/>
            </a:endParaRPr>
          </a:p>
          <a:p>
            <a:pPr>
              <a:buFont typeface="Arial"/>
              <a:buChar char="•"/>
            </a:pPr>
            <a:r>
              <a:rPr lang="en-US" sz="2400" dirty="0">
                <a:hlinkClick r:id="rId2"/>
              </a:rPr>
              <a:t>Making Tomorrow Better Together</a:t>
            </a:r>
            <a:endParaRPr lang="en-US" sz="2400" dirty="0">
              <a:hlinkClick r:id="rId3"/>
            </a:endParaRPr>
          </a:p>
          <a:p>
            <a:pPr>
              <a:buFont typeface="Arial"/>
              <a:buChar char="•"/>
            </a:pPr>
            <a:r>
              <a:rPr lang="en-US" sz="2400" dirty="0">
                <a:hlinkClick r:id="rId4"/>
              </a:rPr>
              <a:t>2Gen Outcomes Bank</a:t>
            </a:r>
            <a:endParaRPr lang="en-US" sz="2400" dirty="0"/>
          </a:p>
          <a:p>
            <a:pPr>
              <a:buFont typeface="Arial"/>
              <a:buChar char="•"/>
            </a:pPr>
            <a:r>
              <a:rPr lang="en-US" sz="2400" dirty="0">
                <a:hlinkClick r:id="rId3"/>
              </a:rPr>
              <a:t>2Gen Toolbox</a:t>
            </a:r>
            <a:endParaRPr lang="en-US" sz="2400" dirty="0"/>
          </a:p>
          <a:p>
            <a:pPr>
              <a:buFont typeface="Arial"/>
              <a:buChar char="•"/>
            </a:pPr>
            <a:r>
              <a:rPr lang="en-US" sz="2400" dirty="0">
                <a:hlinkClick r:id="rId5"/>
              </a:rPr>
              <a:t>101 Trying on a 2Gen Approach</a:t>
            </a:r>
            <a:endParaRPr lang="en-US" sz="2400" dirty="0"/>
          </a:p>
          <a:p>
            <a:pPr>
              <a:buFont typeface="Arial"/>
              <a:buChar char="•"/>
            </a:pPr>
            <a:r>
              <a:rPr lang="en-US" sz="2400" dirty="0">
                <a:hlinkClick r:id="rId6"/>
              </a:rPr>
              <a:t>201 2Gen Action Plan</a:t>
            </a:r>
            <a:endParaRPr lang="en-US" sz="2400" dirty="0"/>
          </a:p>
          <a:p>
            <a:pPr>
              <a:buFont typeface="Arial"/>
              <a:buChar char="•"/>
            </a:pPr>
            <a:r>
              <a:rPr lang="en-US" sz="2400" dirty="0">
                <a:hlinkClick r:id="rId7"/>
              </a:rPr>
              <a:t>301 Community Guide to 2Gen Approaches</a:t>
            </a:r>
            <a:endParaRPr lang="en-US" sz="2400" dirty="0"/>
          </a:p>
        </p:txBody>
      </p:sp>
      <p:sp>
        <p:nvSpPr>
          <p:cNvPr id="6"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b="1" dirty="0">
                <a:solidFill>
                  <a:srgbClr val="002060"/>
                </a:solidFill>
              </a:rPr>
              <a:t>2Gen Approach Resources</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62600" y="3657600"/>
            <a:ext cx="3175163" cy="831893"/>
          </a:xfrm>
          <a:prstGeom prst="rect">
            <a:avLst/>
          </a:prstGeom>
        </p:spPr>
      </p:pic>
    </p:spTree>
    <p:extLst>
      <p:ext uri="{BB962C8B-B14F-4D97-AF65-F5344CB8AC3E}">
        <p14:creationId xmlns:p14="http://schemas.microsoft.com/office/powerpoint/2010/main" val="3948756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654" y="1295400"/>
            <a:ext cx="8229600" cy="4525963"/>
          </a:xfrm>
        </p:spPr>
        <p:txBody>
          <a:bodyPr>
            <a:normAutofit/>
          </a:bodyPr>
          <a:lstStyle/>
          <a:p>
            <a:pPr marL="0" indent="0" algn="ctr">
              <a:buNone/>
            </a:pPr>
            <a:r>
              <a:rPr lang="en-US" sz="2400" b="1" dirty="0">
                <a:solidFill>
                  <a:srgbClr val="002060"/>
                </a:solidFill>
              </a:rPr>
              <a:t>Administration for Children and Families,</a:t>
            </a:r>
          </a:p>
          <a:p>
            <a:pPr marL="0" indent="0" algn="ctr">
              <a:buNone/>
            </a:pPr>
            <a:r>
              <a:rPr lang="en-US" sz="2400" b="1" dirty="0">
                <a:solidFill>
                  <a:srgbClr val="002060"/>
                </a:solidFill>
              </a:rPr>
              <a:t> Office of Planning, Research &amp; Evaluation</a:t>
            </a:r>
          </a:p>
          <a:p>
            <a:pPr marL="0" indent="0" algn="ctr">
              <a:buNone/>
            </a:pPr>
            <a:endParaRPr lang="en-US" sz="2000" dirty="0"/>
          </a:p>
          <a:p>
            <a:r>
              <a:rPr lang="en-US" sz="2000" dirty="0">
                <a:hlinkClick r:id="rId2"/>
              </a:rPr>
              <a:t>Conceptual Frameworks for Intentional Approaches to Improving Economic Security and Child Well-being</a:t>
            </a:r>
            <a:endParaRPr lang="en-US" sz="2000" dirty="0"/>
          </a:p>
          <a:p>
            <a:r>
              <a:rPr lang="en-US" sz="2000" dirty="0">
                <a:hlinkClick r:id="rId3"/>
              </a:rPr>
              <a:t>Features of Programs Designed to Help Families Achieve Economic Security and Promote Child Well-being</a:t>
            </a:r>
            <a:endParaRPr lang="en-US" sz="2000" dirty="0"/>
          </a:p>
          <a:p>
            <a:r>
              <a:rPr lang="en-US" sz="2000" dirty="0">
                <a:hlinkClick r:id="rId4"/>
              </a:rPr>
              <a:t>Using Research and Evaluation to Support Programs that Promote Parents’ Economic Security and Children’s Well-being</a:t>
            </a:r>
            <a:endParaRPr lang="en-US" sz="2000" dirty="0"/>
          </a:p>
          <a:p>
            <a:pPr marL="0" indent="0">
              <a:buNone/>
            </a:pPr>
            <a:endParaRPr lang="en-US" sz="2000" dirty="0"/>
          </a:p>
        </p:txBody>
      </p:sp>
      <p:sp>
        <p:nvSpPr>
          <p:cNvPr id="6"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b="1" dirty="0">
                <a:solidFill>
                  <a:srgbClr val="002060"/>
                </a:solidFill>
              </a:rPr>
              <a:t>2Gen Approach Resources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150" y="4953000"/>
            <a:ext cx="8153400" cy="581452"/>
          </a:xfrm>
          <a:prstGeom prst="rect">
            <a:avLst/>
          </a:prstGeom>
        </p:spPr>
      </p:pic>
    </p:spTree>
    <p:extLst>
      <p:ext uri="{BB962C8B-B14F-4D97-AF65-F5344CB8AC3E}">
        <p14:creationId xmlns:p14="http://schemas.microsoft.com/office/powerpoint/2010/main" val="2852135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96" y="349217"/>
            <a:ext cx="8229600" cy="1143000"/>
          </a:xfrm>
        </p:spPr>
        <p:txBody>
          <a:bodyPr/>
          <a:lstStyle/>
          <a:p>
            <a:r>
              <a:rPr lang="en-US" b="1" dirty="0">
                <a:solidFill>
                  <a:srgbClr val="002060"/>
                </a:solidFill>
              </a:rPr>
              <a:t>Contact Info</a:t>
            </a:r>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pPr marL="0" indent="0">
              <a:buNone/>
            </a:pPr>
            <a:endParaRPr lang="en-US" dirty="0"/>
          </a:p>
          <a:p>
            <a:pPr marL="0" indent="0">
              <a:buNone/>
            </a:pPr>
            <a:r>
              <a:rPr lang="en-US" b="1" dirty="0"/>
              <a:t>Tiffney Marley, CCAP, NCRT</a:t>
            </a:r>
          </a:p>
          <a:p>
            <a:pPr marL="0" indent="0">
              <a:buNone/>
            </a:pPr>
            <a:r>
              <a:rPr lang="en-US" i="1" dirty="0">
                <a:solidFill>
                  <a:srgbClr val="B8083A"/>
                </a:solidFill>
              </a:rPr>
              <a:t>Vice President, Practice Transformation</a:t>
            </a:r>
          </a:p>
          <a:p>
            <a:pPr lvl="1"/>
            <a:r>
              <a:rPr lang="en-US" dirty="0">
                <a:hlinkClick r:id="rId2"/>
              </a:rPr>
              <a:t>tmarley@communityactionpartnership.com</a:t>
            </a:r>
            <a:r>
              <a:rPr lang="en-US" dirty="0"/>
              <a:t> </a:t>
            </a:r>
          </a:p>
          <a:p>
            <a:pPr marL="457200" lvl="1" indent="0">
              <a:buNone/>
            </a:pPr>
            <a:endParaRPr lang="en-US" dirty="0"/>
          </a:p>
          <a:p>
            <a:pPr marL="14288" lvl="1" indent="0">
              <a:buNone/>
            </a:pPr>
            <a:r>
              <a:rPr lang="en-US" sz="3200" b="1" dirty="0"/>
              <a:t>Jeannie Chaffin, CCAP</a:t>
            </a:r>
          </a:p>
          <a:p>
            <a:pPr marL="457200" lvl="1" indent="-442913">
              <a:buNone/>
            </a:pPr>
            <a:r>
              <a:rPr lang="en-US" sz="3200" i="1" dirty="0">
                <a:solidFill>
                  <a:srgbClr val="B8083A"/>
                </a:solidFill>
              </a:rPr>
              <a:t>National Partnership WFA Special Advisor</a:t>
            </a:r>
          </a:p>
          <a:p>
            <a:pPr lvl="1"/>
            <a:r>
              <a:rPr lang="en-US" dirty="0">
                <a:hlinkClick r:id="rId3"/>
              </a:rPr>
              <a:t>Chaffin.Jeannie@gmail.com</a:t>
            </a:r>
            <a:endParaRPr lang="en-US" dirty="0"/>
          </a:p>
          <a:p>
            <a:pPr marL="457200" lvl="1" indent="0">
              <a:buNone/>
            </a:pPr>
            <a:r>
              <a:rPr lang="en-US" dirty="0"/>
              <a:t> </a:t>
            </a:r>
          </a:p>
          <a:p>
            <a:pPr marL="471487" lvl="1" indent="-457200"/>
            <a:endParaRPr lang="en-US" dirty="0"/>
          </a:p>
          <a:p>
            <a:pPr marL="457200" lvl="1" indent="0">
              <a:buNone/>
            </a:pPr>
            <a:endParaRPr lang="en-US" dirty="0"/>
          </a:p>
        </p:txBody>
      </p:sp>
    </p:spTree>
    <p:extLst>
      <p:ext uri="{BB962C8B-B14F-4D97-AF65-F5344CB8AC3E}">
        <p14:creationId xmlns:p14="http://schemas.microsoft.com/office/powerpoint/2010/main" val="4267201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a:extLst>
              <a:ext uri="{FF2B5EF4-FFF2-40B4-BE49-F238E27FC236}">
                <a16:creationId xmlns:a16="http://schemas.microsoft.com/office/drawing/2014/main" id="{8BF4E8BC-37C9-8547-812B-1177F2B2405A}"/>
              </a:ext>
            </a:extLst>
          </p:cNvPr>
          <p:cNvSpPr>
            <a:spLocks noGrp="1"/>
          </p:cNvSpPr>
          <p:nvPr>
            <p:ph type="ctrTitle"/>
          </p:nvPr>
        </p:nvSpPr>
        <p:spPr>
          <a:xfrm>
            <a:off x="2281079" y="2911764"/>
            <a:ext cx="4578895" cy="2031055"/>
          </a:xfrm>
        </p:spPr>
        <p:txBody>
          <a:bodyPr>
            <a:normAutofit fontScale="90000"/>
          </a:bodyPr>
          <a:lstStyle/>
          <a:p>
            <a:r>
              <a:rPr lang="en-US" sz="4700" dirty="0">
                <a:solidFill>
                  <a:srgbClr val="FFFFFF"/>
                </a:solidFill>
              </a:rPr>
              <a:t>What do we know about the development of parents and children?</a:t>
            </a:r>
          </a:p>
        </p:txBody>
      </p:sp>
    </p:spTree>
    <p:extLst>
      <p:ext uri="{BB962C8B-B14F-4D97-AF65-F5344CB8AC3E}">
        <p14:creationId xmlns:p14="http://schemas.microsoft.com/office/powerpoint/2010/main" val="310265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23B3FD2-D16B-5341-98E1-FDD1179B40EB}"/>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696" r="1932" b="2"/>
          <a:stretch/>
        </p:blipFill>
        <p:spPr>
          <a:xfrm>
            <a:off x="4471776" y="322217"/>
            <a:ext cx="4672224" cy="5011149"/>
          </a:xfrm>
          <a:prstGeom prst="rect">
            <a:avLst/>
          </a:prstGeom>
        </p:spPr>
      </p:pic>
      <p:sp>
        <p:nvSpPr>
          <p:cNvPr id="4" name="Title 3">
            <a:extLst>
              <a:ext uri="{FF2B5EF4-FFF2-40B4-BE49-F238E27FC236}">
                <a16:creationId xmlns:a16="http://schemas.microsoft.com/office/drawing/2014/main" id="{63F48CC5-EF68-1448-B558-9BDCA132DB04}"/>
              </a:ext>
            </a:extLst>
          </p:cNvPr>
          <p:cNvSpPr>
            <a:spLocks noGrp="1"/>
          </p:cNvSpPr>
          <p:nvPr>
            <p:ph type="title"/>
          </p:nvPr>
        </p:nvSpPr>
        <p:spPr>
          <a:xfrm>
            <a:off x="592861" y="304800"/>
            <a:ext cx="3602727" cy="1633382"/>
          </a:xfrm>
        </p:spPr>
        <p:txBody>
          <a:bodyPr>
            <a:normAutofit/>
          </a:bodyPr>
          <a:lstStyle/>
          <a:p>
            <a:r>
              <a:rPr lang="en-US" sz="4000" b="1" dirty="0">
                <a:solidFill>
                  <a:srgbClr val="002060"/>
                </a:solidFill>
              </a:rPr>
              <a:t>Our Children Are Our Future</a:t>
            </a:r>
          </a:p>
        </p:txBody>
      </p:sp>
      <p:sp>
        <p:nvSpPr>
          <p:cNvPr id="11" name="Content Placeholder 10">
            <a:extLst>
              <a:ext uri="{FF2B5EF4-FFF2-40B4-BE49-F238E27FC236}">
                <a16:creationId xmlns:a16="http://schemas.microsoft.com/office/drawing/2014/main" id="{AF2D7EE3-CECF-4094-8604-98FB519FAEC7}"/>
              </a:ext>
            </a:extLst>
          </p:cNvPr>
          <p:cNvSpPr>
            <a:spLocks noGrp="1"/>
          </p:cNvSpPr>
          <p:nvPr>
            <p:ph idx="1"/>
          </p:nvPr>
        </p:nvSpPr>
        <p:spPr>
          <a:xfrm>
            <a:off x="464016" y="1956124"/>
            <a:ext cx="3602726" cy="3668868"/>
          </a:xfrm>
        </p:spPr>
        <p:txBody>
          <a:bodyPr anchor="ctr">
            <a:noAutofit/>
          </a:bodyPr>
          <a:lstStyle/>
          <a:p>
            <a:r>
              <a:rPr lang="en-US" sz="2000" dirty="0">
                <a:solidFill>
                  <a:srgbClr val="000000"/>
                </a:solidFill>
              </a:rPr>
              <a:t>About 14% or 10 million children live in poverty (SPM)</a:t>
            </a:r>
          </a:p>
          <a:p>
            <a:r>
              <a:rPr lang="en-US" sz="2000" dirty="0">
                <a:solidFill>
                  <a:srgbClr val="000000"/>
                </a:solidFill>
              </a:rPr>
              <a:t>Our youngest children are our poorest</a:t>
            </a:r>
          </a:p>
          <a:p>
            <a:r>
              <a:rPr lang="en-US" sz="2000" dirty="0">
                <a:solidFill>
                  <a:srgbClr val="000000"/>
                </a:solidFill>
              </a:rPr>
              <a:t>8.5 million or 12% of all kids live in areas of concentrated poverty.</a:t>
            </a:r>
          </a:p>
          <a:p>
            <a:r>
              <a:rPr lang="en-US" sz="2000" dirty="0">
                <a:solidFill>
                  <a:srgbClr val="000000"/>
                </a:solidFill>
              </a:rPr>
              <a:t>2 in 3 poor children in related families live with an adult who works</a:t>
            </a:r>
          </a:p>
        </p:txBody>
      </p:sp>
      <p:sp>
        <p:nvSpPr>
          <p:cNvPr id="8" name="TextBox 7">
            <a:extLst>
              <a:ext uri="{FF2B5EF4-FFF2-40B4-BE49-F238E27FC236}">
                <a16:creationId xmlns:a16="http://schemas.microsoft.com/office/drawing/2014/main" id="{458B5884-6DC3-2E40-9DBD-A26E622911E6}"/>
              </a:ext>
            </a:extLst>
          </p:cNvPr>
          <p:cNvSpPr txBox="1"/>
          <p:nvPr/>
        </p:nvSpPr>
        <p:spPr>
          <a:xfrm>
            <a:off x="5026449" y="5417550"/>
            <a:ext cx="3581400" cy="646331"/>
          </a:xfrm>
          <a:prstGeom prst="rect">
            <a:avLst/>
          </a:prstGeom>
          <a:noFill/>
        </p:spPr>
        <p:txBody>
          <a:bodyPr wrap="square" rtlCol="0">
            <a:spAutoFit/>
          </a:bodyPr>
          <a:lstStyle/>
          <a:p>
            <a:r>
              <a:rPr lang="en-US" dirty="0"/>
              <a:t>Children’s Defense Fund, Ending Child Poverty Now</a:t>
            </a:r>
          </a:p>
        </p:txBody>
      </p:sp>
    </p:spTree>
    <p:extLst>
      <p:ext uri="{BB962C8B-B14F-4D97-AF65-F5344CB8AC3E}">
        <p14:creationId xmlns:p14="http://schemas.microsoft.com/office/powerpoint/2010/main" val="127271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800" y="1600200"/>
            <a:ext cx="8229600" cy="4402147"/>
          </a:xfrm>
        </p:spPr>
        <p:txBody>
          <a:bodyPr>
            <a:normAutofit/>
          </a:bodyPr>
          <a:lstStyle/>
          <a:p>
            <a:pPr marL="0" indent="0" algn="ctr">
              <a:buNone/>
            </a:pPr>
            <a:r>
              <a:rPr lang="en-US" sz="3600" dirty="0">
                <a:solidFill>
                  <a:schemeClr val="tx2"/>
                </a:solidFill>
              </a:rPr>
              <a:t>“While projected to be the majority by 2043, children of color are disproportionately impacted by poverty, resulting in the lack of access to the opportunities, resources, and support they need to thrive…”</a:t>
            </a:r>
          </a:p>
          <a:p>
            <a:pPr marL="0" indent="0" algn="ctr">
              <a:buNone/>
            </a:pPr>
            <a:endParaRPr lang="en-US" sz="1800" dirty="0">
              <a:solidFill>
                <a:schemeClr val="tx2"/>
              </a:solidFill>
            </a:endParaRPr>
          </a:p>
        </p:txBody>
      </p:sp>
      <p:sp>
        <p:nvSpPr>
          <p:cNvPr id="4" name="Title 1"/>
          <p:cNvSpPr>
            <a:spLocks noGrp="1"/>
          </p:cNvSpPr>
          <p:nvPr>
            <p:ph type="title"/>
          </p:nvPr>
        </p:nvSpPr>
        <p:spPr/>
        <p:txBody>
          <a:bodyPr>
            <a:normAutofit/>
          </a:bodyPr>
          <a:lstStyle/>
          <a:p>
            <a:r>
              <a:rPr lang="en-US" altLang="en-US" b="1" dirty="0">
                <a:solidFill>
                  <a:schemeClr val="tx2"/>
                </a:solidFill>
                <a:cs typeface="Arial" panose="020B0604020202020204" pitchFamily="34" charset="0"/>
              </a:rPr>
              <a:t>Race and Poverty</a:t>
            </a:r>
            <a:endParaRPr lang="en-US" altLang="en-US" i="1" dirty="0">
              <a:solidFill>
                <a:schemeClr val="tx2"/>
              </a:solidFill>
              <a:cs typeface="Arial" panose="020B0604020202020204" pitchFamily="34" charset="0"/>
            </a:endParaRPr>
          </a:p>
        </p:txBody>
      </p:sp>
    </p:spTree>
    <p:extLst>
      <p:ext uri="{BB962C8B-B14F-4D97-AF65-F5344CB8AC3E}">
        <p14:creationId xmlns:p14="http://schemas.microsoft.com/office/powerpoint/2010/main" val="64760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C068-9001-634A-8804-B659B2BA2011}"/>
              </a:ext>
            </a:extLst>
          </p:cNvPr>
          <p:cNvSpPr>
            <a:spLocks noGrp="1"/>
          </p:cNvSpPr>
          <p:nvPr>
            <p:ph type="title"/>
          </p:nvPr>
        </p:nvSpPr>
        <p:spPr/>
        <p:txBody>
          <a:bodyPr/>
          <a:lstStyle/>
          <a:p>
            <a:r>
              <a:rPr lang="en-US" b="1" dirty="0">
                <a:solidFill>
                  <a:srgbClr val="002060"/>
                </a:solidFill>
              </a:rPr>
              <a:t>High Poverty, Low-Opportunity </a:t>
            </a:r>
          </a:p>
        </p:txBody>
      </p:sp>
      <p:pic>
        <p:nvPicPr>
          <p:cNvPr id="5" name="Content Placeholder 4" descr="A screenshot of a cell phone&#10;&#10;Description automatically generated">
            <a:extLst>
              <a:ext uri="{FF2B5EF4-FFF2-40B4-BE49-F238E27FC236}">
                <a16:creationId xmlns:a16="http://schemas.microsoft.com/office/drawing/2014/main" id="{E7454C93-B229-B544-852D-24895AC9AB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143000"/>
            <a:ext cx="5866627" cy="4840993"/>
          </a:xfrm>
        </p:spPr>
      </p:pic>
    </p:spTree>
    <p:extLst>
      <p:ext uri="{BB962C8B-B14F-4D97-AF65-F5344CB8AC3E}">
        <p14:creationId xmlns:p14="http://schemas.microsoft.com/office/powerpoint/2010/main" val="6732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4B1B-5004-E847-8D42-E90BEE702EF1}"/>
              </a:ext>
            </a:extLst>
          </p:cNvPr>
          <p:cNvSpPr>
            <a:spLocks noGrp="1"/>
          </p:cNvSpPr>
          <p:nvPr>
            <p:ph type="title"/>
          </p:nvPr>
        </p:nvSpPr>
        <p:spPr/>
        <p:txBody>
          <a:bodyPr/>
          <a:lstStyle/>
          <a:p>
            <a:r>
              <a:rPr lang="en-US" b="1" dirty="0">
                <a:solidFill>
                  <a:srgbClr val="002060"/>
                </a:solidFill>
              </a:rPr>
              <a:t>Economic and Socially Dangerous</a:t>
            </a:r>
          </a:p>
        </p:txBody>
      </p:sp>
      <p:sp>
        <p:nvSpPr>
          <p:cNvPr id="3" name="Content Placeholder 2">
            <a:extLst>
              <a:ext uri="{FF2B5EF4-FFF2-40B4-BE49-F238E27FC236}">
                <a16:creationId xmlns:a16="http://schemas.microsoft.com/office/drawing/2014/main" id="{7966C77E-BC0F-0D42-B453-183E82345780}"/>
              </a:ext>
            </a:extLst>
          </p:cNvPr>
          <p:cNvSpPr>
            <a:spLocks noGrp="1"/>
          </p:cNvSpPr>
          <p:nvPr>
            <p:ph idx="1"/>
          </p:nvPr>
        </p:nvSpPr>
        <p:spPr/>
        <p:txBody>
          <a:bodyPr/>
          <a:lstStyle/>
          <a:p>
            <a:r>
              <a:rPr lang="en-US" dirty="0">
                <a:solidFill>
                  <a:srgbClr val="1F497D"/>
                </a:solidFill>
              </a:rPr>
              <a:t>Every year we leave millions of children in poverty, our nation experiences $700 billion in lost productivity and increased health and crime costs</a:t>
            </a:r>
          </a:p>
          <a:p>
            <a:r>
              <a:rPr lang="en-US" dirty="0">
                <a:solidFill>
                  <a:srgbClr val="1F497D"/>
                </a:solidFill>
              </a:rPr>
              <a:t>3 of the richest men in America hold more of our nation’s wealth than the bottom half of our population of 327 million people. </a:t>
            </a:r>
          </a:p>
          <a:p>
            <a:endParaRPr lang="en-US" dirty="0"/>
          </a:p>
        </p:txBody>
      </p:sp>
    </p:spTree>
    <p:extLst>
      <p:ext uri="{BB962C8B-B14F-4D97-AF65-F5344CB8AC3E}">
        <p14:creationId xmlns:p14="http://schemas.microsoft.com/office/powerpoint/2010/main" val="1824380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5560</TotalTime>
  <Words>2338</Words>
  <Application>Microsoft Office PowerPoint</Application>
  <PresentationFormat>On-screen Show (4:3)</PresentationFormat>
  <Paragraphs>291</Paragraphs>
  <Slides>45</Slides>
  <Notes>30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45</vt:i4>
      </vt:variant>
    </vt:vector>
  </HeadingPairs>
  <TitlesOfParts>
    <vt:vector size="52" baseType="lpstr">
      <vt:lpstr>Arial</vt:lpstr>
      <vt:lpstr>Calibri</vt:lpstr>
      <vt:lpstr>Calibri Light</vt:lpstr>
      <vt:lpstr>Noto Sans Symbols</vt:lpstr>
      <vt:lpstr>Office Theme</vt:lpstr>
      <vt:lpstr>2_Office Theme</vt:lpstr>
      <vt:lpstr>1_Office Theme</vt:lpstr>
      <vt:lpstr>Pursuing A  Whole Family Approach     </vt:lpstr>
      <vt:lpstr>Tiffney Marley  </vt:lpstr>
      <vt:lpstr>Jeannie Chaffin  </vt:lpstr>
      <vt:lpstr>Objective</vt:lpstr>
      <vt:lpstr>What do we know about the development of parents and children?</vt:lpstr>
      <vt:lpstr>Our Children Are Our Future</vt:lpstr>
      <vt:lpstr>Race and Poverty</vt:lpstr>
      <vt:lpstr>High Poverty, Low-Opportunity </vt:lpstr>
      <vt:lpstr>Economic and Socially Dangerous</vt:lpstr>
      <vt:lpstr>Growing Up In Poverty</vt:lpstr>
      <vt:lpstr>Our Future</vt:lpstr>
      <vt:lpstr>Vision</vt:lpstr>
      <vt:lpstr>Accelerating Social and Economic Mobility</vt:lpstr>
      <vt:lpstr>Starting with Human Capacity   </vt:lpstr>
      <vt:lpstr>Human Capacity</vt:lpstr>
      <vt:lpstr>Environments and Experiences</vt:lpstr>
      <vt:lpstr>Environments and Experiences</vt:lpstr>
      <vt:lpstr>Human Capacity</vt:lpstr>
      <vt:lpstr>Human Capacity</vt:lpstr>
      <vt:lpstr>Human Capacity</vt:lpstr>
      <vt:lpstr>Improving Outcomes for Children and Families</vt:lpstr>
      <vt:lpstr>The Whole Family Approach Lens</vt:lpstr>
      <vt:lpstr>The Whole Family Approach Lens</vt:lpstr>
      <vt:lpstr>Understanding the 2Gen/WFA    </vt:lpstr>
      <vt:lpstr>PowerPoint Presentation</vt:lpstr>
      <vt:lpstr>Service Integration and 2Gen</vt:lpstr>
      <vt:lpstr>PowerPoint Presentation</vt:lpstr>
      <vt:lpstr>Ascend 2Gen Continuum</vt:lpstr>
      <vt:lpstr>Aspen Ascend Theory of Change</vt:lpstr>
      <vt:lpstr>Aspen Ascend Theory of Change</vt:lpstr>
      <vt:lpstr>2Gen/WF Approach Characteristics </vt:lpstr>
      <vt:lpstr>PowerPoint Presentation</vt:lpstr>
      <vt:lpstr> Ascend 2Gen Guiding Principles </vt:lpstr>
      <vt:lpstr>Tools and Resources</vt:lpstr>
      <vt:lpstr>Design Plan</vt:lpstr>
      <vt:lpstr>PowerPoint Presentation</vt:lpstr>
      <vt:lpstr>Design Plan Checklist Continued</vt:lpstr>
      <vt:lpstr>PowerPoint Presentation</vt:lpstr>
      <vt:lpstr>PowerPoint Presentation</vt:lpstr>
      <vt:lpstr>Building Block Resources</vt:lpstr>
      <vt:lpstr>Systems Change Tactics (Practice, Administration, Policy)</vt:lpstr>
      <vt:lpstr>Systems Change Tactics (Practice, Administration, Policy)</vt:lpstr>
      <vt:lpstr>PowerPoint Presentation</vt:lpstr>
      <vt:lpstr>PowerPoint Presentation</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Securing America’s Future: Two Generation/Whole Family Approaches to Reducing Poverty  Colorado Conference July 16, 2019</dc:title>
  <dc:creator>Jeannie Chaffin</dc:creator>
  <cp:lastModifiedBy>Tiffney Marley</cp:lastModifiedBy>
  <cp:revision>82</cp:revision>
  <cp:lastPrinted>2020-01-09T18:47:17Z</cp:lastPrinted>
  <dcterms:created xsi:type="dcterms:W3CDTF">2019-08-22T22:46:09Z</dcterms:created>
  <dcterms:modified xsi:type="dcterms:W3CDTF">2020-06-24T14:09:36Z</dcterms:modified>
</cp:coreProperties>
</file>