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12"/>
  </p:notesMasterIdLst>
  <p:handoutMasterIdLst>
    <p:handoutMasterId r:id="rId13"/>
  </p:handoutMasterIdLst>
  <p:sldIdLst>
    <p:sldId id="285" r:id="rId5"/>
    <p:sldId id="262" r:id="rId6"/>
    <p:sldId id="261" r:id="rId7"/>
    <p:sldId id="283" r:id="rId8"/>
    <p:sldId id="273" r:id="rId9"/>
    <p:sldId id="257" r:id="rId10"/>
    <p:sldId id="282"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osier" initials="JR" lastIdx="1" clrIdx="0">
    <p:extLst>
      <p:ext uri="{19B8F6BF-5375-455C-9EA6-DF929625EA0E}">
        <p15:presenceInfo xmlns:p15="http://schemas.microsoft.com/office/powerpoint/2012/main" userId="Julie Ros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773"/>
    <a:srgbClr val="6DA9DF"/>
    <a:srgbClr val="2B92EF"/>
    <a:srgbClr val="00FFFF"/>
    <a:srgbClr val="FFFF66"/>
    <a:srgbClr val="FF6600"/>
    <a:srgbClr val="ACC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64186" autoAdjust="0"/>
  </p:normalViewPr>
  <p:slideViewPr>
    <p:cSldViewPr>
      <p:cViewPr varScale="1">
        <p:scale>
          <a:sx n="114" d="100"/>
          <a:sy n="114" d="100"/>
        </p:scale>
        <p:origin x="15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6T13:32:45.442" idx="1">
    <p:pos x="5778" y="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F90B12-502C-42B8-825D-C0C46282DF38}" type="datetimeFigureOut">
              <a:rPr lang="en-US" smtClean="0"/>
              <a:t>6/25/2020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00EC2F-4014-4676-805A-CA65B233966D}" type="slidenum">
              <a:rPr lang="en-US" smtClean="0"/>
              <a:t>‹#›</a:t>
            </a:fld>
            <a:endParaRPr lang="en-US" dirty="0"/>
          </a:p>
        </p:txBody>
      </p:sp>
    </p:spTree>
    <p:extLst>
      <p:ext uri="{BB962C8B-B14F-4D97-AF65-F5344CB8AC3E}">
        <p14:creationId xmlns:p14="http://schemas.microsoft.com/office/powerpoint/2010/main" val="113637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24090BD-9D9F-4F3D-B892-0574EE57BFA4}" type="datetimeFigureOut">
              <a:rPr lang="en-US" smtClean="0"/>
              <a:t>6/25/2020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658753-AB90-4A15-B3AA-3FEB8608687D}" type="slidenum">
              <a:rPr lang="en-US" smtClean="0"/>
              <a:t>‹#›</a:t>
            </a:fld>
            <a:endParaRPr lang="en-US" dirty="0"/>
          </a:p>
        </p:txBody>
      </p:sp>
    </p:spTree>
    <p:extLst>
      <p:ext uri="{BB962C8B-B14F-4D97-AF65-F5344CB8AC3E}">
        <p14:creationId xmlns:p14="http://schemas.microsoft.com/office/powerpoint/2010/main" val="141706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Brochure and outlines of previous meeting</a:t>
            </a:r>
          </a:p>
        </p:txBody>
      </p:sp>
      <p:sp>
        <p:nvSpPr>
          <p:cNvPr id="4" name="Slide Number Placeholder 3"/>
          <p:cNvSpPr>
            <a:spLocks noGrp="1"/>
          </p:cNvSpPr>
          <p:nvPr>
            <p:ph type="sldNum" sz="quarter" idx="10"/>
          </p:nvPr>
        </p:nvSpPr>
        <p:spPr/>
        <p:txBody>
          <a:bodyPr/>
          <a:lstStyle/>
          <a:p>
            <a:fld id="{66658753-AB90-4A15-B3AA-3FEB8608687D}" type="slidenum">
              <a:rPr lang="en-US" smtClean="0"/>
              <a:t>3</a:t>
            </a:fld>
            <a:endParaRPr lang="en-US" dirty="0"/>
          </a:p>
        </p:txBody>
      </p:sp>
    </p:spTree>
    <p:extLst>
      <p:ext uri="{BB962C8B-B14F-4D97-AF65-F5344CB8AC3E}">
        <p14:creationId xmlns:p14="http://schemas.microsoft.com/office/powerpoint/2010/main" val="123411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https://vlipsy.com/vlip/lionel-richie-hello-is-it-me-youre-looking-for-MlX2GUZe</a:t>
            </a:r>
          </a:p>
        </p:txBody>
      </p:sp>
      <p:sp>
        <p:nvSpPr>
          <p:cNvPr id="4" name="Slide Number Placeholder 3"/>
          <p:cNvSpPr>
            <a:spLocks noGrp="1"/>
          </p:cNvSpPr>
          <p:nvPr>
            <p:ph type="sldNum" sz="quarter" idx="10"/>
          </p:nvPr>
        </p:nvSpPr>
        <p:spPr/>
        <p:txBody>
          <a:bodyPr/>
          <a:lstStyle/>
          <a:p>
            <a:fld id="{66658753-AB90-4A15-B3AA-3FEB8608687D}" type="slidenum">
              <a:rPr lang="en-US" smtClean="0"/>
              <a:t>5</a:t>
            </a:fld>
            <a:endParaRPr lang="en-US" dirty="0"/>
          </a:p>
        </p:txBody>
      </p:sp>
    </p:spTree>
    <p:extLst>
      <p:ext uri="{BB962C8B-B14F-4D97-AF65-F5344CB8AC3E}">
        <p14:creationId xmlns:p14="http://schemas.microsoft.com/office/powerpoint/2010/main" val="338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began looking at Community for outreach growth, we had to break it down into two different groups; Expansion and Outreach.</a:t>
            </a:r>
          </a:p>
        </p:txBody>
      </p:sp>
      <p:sp>
        <p:nvSpPr>
          <p:cNvPr id="4" name="Slide Number Placeholder 3"/>
          <p:cNvSpPr>
            <a:spLocks noGrp="1"/>
          </p:cNvSpPr>
          <p:nvPr>
            <p:ph type="sldNum" sz="quarter" idx="10"/>
          </p:nvPr>
        </p:nvSpPr>
        <p:spPr/>
        <p:txBody>
          <a:bodyPr/>
          <a:lstStyle/>
          <a:p>
            <a:fld id="{66658753-AB90-4A15-B3AA-3FEB8608687D}" type="slidenum">
              <a:rPr lang="en-US" smtClean="0"/>
              <a:t>6</a:t>
            </a:fld>
            <a:endParaRPr lang="en-US" dirty="0"/>
          </a:p>
        </p:txBody>
      </p:sp>
    </p:spTree>
    <p:extLst>
      <p:ext uri="{BB962C8B-B14F-4D97-AF65-F5344CB8AC3E}">
        <p14:creationId xmlns:p14="http://schemas.microsoft.com/office/powerpoint/2010/main" val="105791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285538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265498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1173908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CB5EA-C08F-4138-B197-15FE49A9B8BE}"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1002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299822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248623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3614167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215168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409506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340155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313394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11136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62445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292257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358951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146226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527EA3-D8D7-45AD-9158-24788EC5E2CC}" type="datetimeFigureOut">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CB5EA-C08F-4138-B197-15FE49A9B8BE}" type="slidenum">
              <a:rPr lang="en-US" smtClean="0"/>
              <a:t>‹#›</a:t>
            </a:fld>
            <a:endParaRPr lang="en-US" dirty="0"/>
          </a:p>
        </p:txBody>
      </p:sp>
    </p:spTree>
    <p:extLst>
      <p:ext uri="{BB962C8B-B14F-4D97-AF65-F5344CB8AC3E}">
        <p14:creationId xmlns:p14="http://schemas.microsoft.com/office/powerpoint/2010/main" val="52686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5527EA3-D8D7-45AD-9158-24788EC5E2CC}" type="datetimeFigureOut">
              <a:rPr lang="en-US" smtClean="0"/>
              <a:t>6/25/2020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9CB5EA-C08F-4138-B197-15FE49A9B8BE}" type="slidenum">
              <a:rPr lang="en-US" smtClean="0"/>
              <a:t>‹#›</a:t>
            </a:fld>
            <a:endParaRPr lang="en-US" dirty="0"/>
          </a:p>
        </p:txBody>
      </p:sp>
    </p:spTree>
    <p:extLst>
      <p:ext uri="{BB962C8B-B14F-4D97-AF65-F5344CB8AC3E}">
        <p14:creationId xmlns:p14="http://schemas.microsoft.com/office/powerpoint/2010/main" val="1409566894"/>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5DA1E9-B4CC-4B2A-B27A-60232A45621D}"/>
              </a:ext>
            </a:extLst>
          </p:cNvPr>
          <p:cNvSpPr>
            <a:spLocks noGrp="1"/>
          </p:cNvSpPr>
          <p:nvPr>
            <p:ph type="title"/>
          </p:nvPr>
        </p:nvSpPr>
        <p:spPr>
          <a:xfrm>
            <a:off x="480587" y="152400"/>
            <a:ext cx="8001000" cy="1066800"/>
          </a:xfrm>
          <a:ln>
            <a:solidFill>
              <a:schemeClr val="tx2">
                <a:lumMod val="75000"/>
              </a:schemeClr>
            </a:solidFill>
          </a:ln>
          <a:effectLst>
            <a:innerShdw blurRad="63500" dist="50800" dir="13500000">
              <a:prstClr val="black">
                <a:alpha val="50000"/>
              </a:prstClr>
            </a:innerShdw>
          </a:effectLst>
        </p:spPr>
        <p:txBody>
          <a:bodyPr>
            <a:normAutofit/>
          </a:bodyPr>
          <a:lstStyle/>
          <a:p>
            <a:pPr algn="ctr"/>
            <a:r>
              <a:rPr lang="en-US" sz="3200" dirty="0">
                <a:latin typeface="Garamond" panose="02020404030301010803" pitchFamily="18" charset="0"/>
              </a:rPr>
              <a:t>What is Circles and why our agency became a Circles Chapter?</a:t>
            </a:r>
          </a:p>
        </p:txBody>
      </p:sp>
      <p:sp>
        <p:nvSpPr>
          <p:cNvPr id="9" name="Text Placeholder 8">
            <a:extLst>
              <a:ext uri="{FF2B5EF4-FFF2-40B4-BE49-F238E27FC236}">
                <a16:creationId xmlns:a16="http://schemas.microsoft.com/office/drawing/2014/main" id="{A9F2054F-270A-4EBE-B43A-AC39BDBC1AF3}"/>
              </a:ext>
            </a:extLst>
          </p:cNvPr>
          <p:cNvSpPr>
            <a:spLocks noGrp="1"/>
          </p:cNvSpPr>
          <p:nvPr>
            <p:ph type="body" sz="half" idx="2"/>
          </p:nvPr>
        </p:nvSpPr>
        <p:spPr>
          <a:xfrm>
            <a:off x="512745" y="1600200"/>
            <a:ext cx="4495800" cy="4876800"/>
          </a:xfrm>
          <a:noFill/>
          <a:ln w="28575">
            <a:solidFill>
              <a:schemeClr val="tx1">
                <a:lumMod val="50000"/>
              </a:schemeClr>
            </a:solidFill>
          </a:ln>
        </p:spPr>
        <p:txBody>
          <a:bodyPr>
            <a:normAutofit fontScale="92500" lnSpcReduction="20000"/>
          </a:bodyPr>
          <a:lstStyle/>
          <a:p>
            <a:endParaRPr lang="en-US" sz="1800" dirty="0">
              <a:solidFill>
                <a:schemeClr val="bg1">
                  <a:lumMod val="65000"/>
                  <a:lumOff val="35000"/>
                </a:schemeClr>
              </a:solidFill>
              <a:latin typeface="Garamond" panose="02020404030301010803" pitchFamily="18" charset="0"/>
            </a:endParaRPr>
          </a:p>
          <a:p>
            <a:r>
              <a:rPr lang="en-US" sz="1900" dirty="0">
                <a:solidFill>
                  <a:schemeClr val="tx1"/>
                </a:solidFill>
                <a:latin typeface="Garamond" panose="02020404030301010803" pitchFamily="18" charset="0"/>
              </a:rPr>
              <a:t>Circles supports families from poverty to stability by providing the essential tools to get out of poverty including training, social capital, and relationships. </a:t>
            </a:r>
          </a:p>
          <a:p>
            <a:r>
              <a:rPr lang="en-US" sz="1900" dirty="0">
                <a:solidFill>
                  <a:schemeClr val="tx1"/>
                </a:solidFill>
                <a:latin typeface="Garamond" panose="02020404030301010803" pitchFamily="18" charset="0"/>
              </a:rPr>
              <a:t>In 2016 SEUALG learned of a TANF II grant that could bring Circles to Carbon County.  During this time we reached out to Jen Nibley (Circles Utah Director) to learn more about Circles. Jen did a Bridges out of Poverty presentation for our staff and for the first time we understood  the challenges people face daily living in poverty. Our staff attended a weekly Circles meeting at Utah Valley and were very moved at the dedication, and support from community volunteers. Listening to the stories of trials, growth, and milestones that the Circle Leaders had achieved was inspiring. This is the first time we saw a community gathered around to encourage and support families as they worked to emerge from poverty. Circles Carbon County was established in 2016.</a:t>
            </a:r>
          </a:p>
        </p:txBody>
      </p:sp>
      <p:sp>
        <p:nvSpPr>
          <p:cNvPr id="26" name="Rectangle 25">
            <a:extLst>
              <a:ext uri="{FF2B5EF4-FFF2-40B4-BE49-F238E27FC236}">
                <a16:creationId xmlns:a16="http://schemas.microsoft.com/office/drawing/2014/main" id="{84D767D2-0962-4701-A48C-02DB3EFF1A36}"/>
              </a:ext>
            </a:extLst>
          </p:cNvPr>
          <p:cNvSpPr/>
          <p:nvPr/>
        </p:nvSpPr>
        <p:spPr>
          <a:xfrm>
            <a:off x="5334001" y="1488347"/>
            <a:ext cx="3297254" cy="1200329"/>
          </a:xfrm>
          <a:prstGeom prst="rect">
            <a:avLst/>
          </a:prstGeom>
          <a:solidFill>
            <a:schemeClr val="tx1">
              <a:lumMod val="75000"/>
            </a:schemeClr>
          </a:solidFill>
          <a:ln w="28575">
            <a:solidFill>
              <a:schemeClr val="tx1">
                <a:lumMod val="65000"/>
              </a:schemeClr>
            </a:solidFill>
          </a:ln>
        </p:spPr>
        <p:txBody>
          <a:bodyPr wrap="square">
            <a:spAutoFit/>
          </a:bodyPr>
          <a:lstStyle/>
          <a:p>
            <a:pPr algn="ctr"/>
            <a:r>
              <a:rPr lang="en-US" dirty="0">
                <a:solidFill>
                  <a:schemeClr val="bg1"/>
                </a:solidFill>
                <a:latin typeface="Garamond" panose="02020404030301010803" pitchFamily="18" charset="0"/>
              </a:rPr>
              <a:t>One high impact strategy of Circles is to foster intentional friendships that reduce feelings of isolation and despair. </a:t>
            </a:r>
          </a:p>
        </p:txBody>
      </p:sp>
      <p:pic>
        <p:nvPicPr>
          <p:cNvPr id="34" name="Content Placeholder 33" descr="A person in the air&#10;&#10;Description automatically generated">
            <a:extLst>
              <a:ext uri="{FF2B5EF4-FFF2-40B4-BE49-F238E27FC236}">
                <a16:creationId xmlns:a16="http://schemas.microsoft.com/office/drawing/2014/main" id="{FAF2B8AD-C97E-462D-AD15-2B112DA44B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6950" y="2819400"/>
            <a:ext cx="3581400" cy="3429000"/>
          </a:xfrm>
        </p:spPr>
      </p:pic>
    </p:spTree>
    <p:extLst>
      <p:ext uri="{BB962C8B-B14F-4D97-AF65-F5344CB8AC3E}">
        <p14:creationId xmlns:p14="http://schemas.microsoft.com/office/powerpoint/2010/main" val="219338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600200"/>
          </a:xfrm>
        </p:spPr>
        <p:txBody>
          <a:bodyPr/>
          <a:lstStyle/>
          <a:p>
            <a:r>
              <a:rPr lang="en-US" dirty="0"/>
              <a:t> </a:t>
            </a:r>
          </a:p>
        </p:txBody>
      </p:sp>
      <p:sp>
        <p:nvSpPr>
          <p:cNvPr id="3" name="Content Placeholder 2"/>
          <p:cNvSpPr>
            <a:spLocks noGrp="1"/>
          </p:cNvSpPr>
          <p:nvPr>
            <p:ph idx="1"/>
          </p:nvPr>
        </p:nvSpPr>
        <p:spPr>
          <a:xfrm>
            <a:off x="4343401" y="1371600"/>
            <a:ext cx="4572000" cy="5101206"/>
          </a:xfrm>
          <a:ln>
            <a:solidFill>
              <a:schemeClr val="tx1">
                <a:lumMod val="75000"/>
              </a:schemeClr>
            </a:solidFill>
          </a:ln>
        </p:spPr>
        <p:txBody>
          <a:bodyPr>
            <a:normAutofit/>
          </a:bodyPr>
          <a:lstStyle/>
          <a:p>
            <a:pPr marL="0" indent="0">
              <a:buNone/>
            </a:pPr>
            <a:r>
              <a:rPr lang="en-US" sz="2000" dirty="0">
                <a:latin typeface="Palatino Linotype" panose="02040502050505030304" pitchFamily="18" charset="0"/>
              </a:rPr>
              <a:t>Circles encompasses community level work as it gathers individuals who are motivated to move out of poverty and provides the tools and resources for these individuals to reach economic stability. This is accomplished by bringing  community volunteers together to reduce the needle of poverty in our community. </a:t>
            </a:r>
          </a:p>
          <a:p>
            <a:pPr marL="0" indent="0">
              <a:buNone/>
            </a:pPr>
            <a:r>
              <a:rPr lang="en-US" sz="2000" dirty="0">
                <a:latin typeface="Palatino Linotype" panose="02040502050505030304" pitchFamily="18" charset="0"/>
              </a:rPr>
              <a:t>Circles aligns with other CAP agencies as together we provide dedicated services that assist those in need to become self-sufficient through innovative, comprehensive services, and collaborative efforts with local, State, and federal partnerships.  </a:t>
            </a:r>
          </a:p>
          <a:p>
            <a:pPr marL="0" indent="0">
              <a:buNone/>
            </a:pPr>
            <a:endParaRPr lang="en-US" sz="2000" dirty="0"/>
          </a:p>
        </p:txBody>
      </p:sp>
      <p:sp>
        <p:nvSpPr>
          <p:cNvPr id="4" name="Text Placeholder 3">
            <a:extLst>
              <a:ext uri="{FF2B5EF4-FFF2-40B4-BE49-F238E27FC236}">
                <a16:creationId xmlns:a16="http://schemas.microsoft.com/office/drawing/2014/main" id="{A7AFC781-DDB7-4707-9919-5846D390F006}"/>
              </a:ext>
            </a:extLst>
          </p:cNvPr>
          <p:cNvSpPr>
            <a:spLocks noGrp="1"/>
          </p:cNvSpPr>
          <p:nvPr>
            <p:ph type="body" sz="half" idx="2"/>
          </p:nvPr>
        </p:nvSpPr>
        <p:spPr>
          <a:xfrm>
            <a:off x="228600" y="381000"/>
            <a:ext cx="8686800" cy="838200"/>
          </a:xfrm>
          <a:solidFill>
            <a:schemeClr val="accent1">
              <a:lumMod val="40000"/>
              <a:lumOff val="60000"/>
            </a:schemeClr>
          </a:solidFill>
          <a:ln w="28575">
            <a:solidFill>
              <a:schemeClr val="tx1">
                <a:lumMod val="75000"/>
              </a:schemeClr>
            </a:solidFill>
          </a:ln>
        </p:spPr>
        <p:txBody>
          <a:bodyPr>
            <a:normAutofit/>
          </a:bodyPr>
          <a:lstStyle/>
          <a:p>
            <a:pPr algn="ctr"/>
            <a:r>
              <a:rPr lang="en-US" sz="2400" dirty="0">
                <a:solidFill>
                  <a:schemeClr val="bg1"/>
                </a:solidFill>
                <a:latin typeface="Garamond" panose="02020404030301010803" pitchFamily="18" charset="0"/>
              </a:rPr>
              <a:t>How has Circles been a part of Southeastern Utah Associations of Local Governments Community level work and innovations?</a:t>
            </a:r>
            <a:endParaRPr lang="en-US" sz="2400" dirty="0">
              <a:latin typeface="Garamond" panose="02020404030301010803" pitchFamily="18" charset="0"/>
            </a:endParaRPr>
          </a:p>
        </p:txBody>
      </p:sp>
      <p:pic>
        <p:nvPicPr>
          <p:cNvPr id="6" name="Picture 5" descr="A picture containing person, girl, child, young&#10;&#10;Description automatically generated">
            <a:extLst>
              <a:ext uri="{FF2B5EF4-FFF2-40B4-BE49-F238E27FC236}">
                <a16:creationId xmlns:a16="http://schemas.microsoft.com/office/drawing/2014/main" id="{014F6919-B19E-4F2D-8D55-4A1DCBFC8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3810001" cy="3581400"/>
          </a:xfrm>
          <a:prstGeom prst="rect">
            <a:avLst/>
          </a:prstGeom>
          <a:ln w="19050">
            <a:solidFill>
              <a:schemeClr val="accent5">
                <a:lumMod val="40000"/>
                <a:lumOff val="60000"/>
              </a:schemeClr>
            </a:solidFill>
            <a:prstDash val="sysDot"/>
          </a:ln>
        </p:spPr>
      </p:pic>
    </p:spTree>
    <p:extLst>
      <p:ext uri="{BB962C8B-B14F-4D97-AF65-F5344CB8AC3E}">
        <p14:creationId xmlns:p14="http://schemas.microsoft.com/office/powerpoint/2010/main" val="299072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56959" cy="914400"/>
          </a:xfrm>
          <a:ln w="19050">
            <a:solidFill>
              <a:schemeClr val="bg1">
                <a:lumMod val="50000"/>
                <a:lumOff val="50000"/>
              </a:schemeClr>
            </a:solidFill>
          </a:ln>
        </p:spPr>
        <p:txBody>
          <a:bodyPr>
            <a:normAutofit/>
          </a:bodyPr>
          <a:lstStyle/>
          <a:p>
            <a:pPr algn="ctr"/>
            <a:r>
              <a:rPr lang="en-US" dirty="0">
                <a:latin typeface="Garamond" panose="02020404030301010803" pitchFamily="18" charset="0"/>
              </a:rPr>
              <a:t>How has Circles Carbon County supported clients during </a:t>
            </a:r>
            <a:br>
              <a:rPr lang="en-US" dirty="0">
                <a:latin typeface="Garamond" panose="02020404030301010803" pitchFamily="18" charset="0"/>
              </a:rPr>
            </a:br>
            <a:r>
              <a:rPr lang="en-US" dirty="0">
                <a:latin typeface="Garamond" panose="02020404030301010803" pitchFamily="18" charset="0"/>
              </a:rPr>
              <a:t>COVID -19?</a:t>
            </a:r>
          </a:p>
        </p:txBody>
      </p:sp>
      <p:pic>
        <p:nvPicPr>
          <p:cNvPr id="2050" name="Picture 2">
            <a:extLst>
              <a:ext uri="{FF2B5EF4-FFF2-40B4-BE49-F238E27FC236}">
                <a16:creationId xmlns:a16="http://schemas.microsoft.com/office/drawing/2014/main" id="{91E8AB55-3281-4B06-B2CB-29C2BA173D1D}"/>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8339" r="18339"/>
          <a:stretch>
            <a:fillRect/>
          </a:stretch>
        </p:blipFill>
        <p:spPr bwMode="auto">
          <a:xfrm>
            <a:off x="3962400" y="1792287"/>
            <a:ext cx="4629150" cy="48736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840000" y="1676400"/>
            <a:ext cx="2739019" cy="5105400"/>
          </a:xfrm>
          <a:ln w="19050">
            <a:solidFill>
              <a:schemeClr val="bg1">
                <a:lumMod val="50000"/>
                <a:lumOff val="50000"/>
              </a:schemeClr>
            </a:solidFill>
          </a:ln>
        </p:spPr>
        <p:txBody>
          <a:bodyPr>
            <a:noAutofit/>
          </a:bodyPr>
          <a:lstStyle/>
          <a:p>
            <a:r>
              <a:rPr lang="en-US" sz="1800" dirty="0">
                <a:solidFill>
                  <a:schemeClr val="tx2">
                    <a:lumMod val="60000"/>
                    <a:lumOff val="40000"/>
                  </a:schemeClr>
                </a:solidFill>
                <a:latin typeface="Garamond" panose="02020404030301010803" pitchFamily="18" charset="0"/>
              </a:rPr>
              <a:t>Through weekly virtual meetings and follow-ups, Circles staff have reached out to our Circle Leaders to see what we can do for them at this time. Some Circle Leaders have had work hours cut, or now lack childcare due to the pandemic.</a:t>
            </a:r>
          </a:p>
          <a:p>
            <a:r>
              <a:rPr lang="en-US" sz="1800" dirty="0">
                <a:solidFill>
                  <a:schemeClr val="tx2">
                    <a:lumMod val="60000"/>
                    <a:lumOff val="40000"/>
                  </a:schemeClr>
                </a:solidFill>
                <a:latin typeface="Garamond" panose="02020404030301010803" pitchFamily="18" charset="0"/>
              </a:rPr>
              <a:t>Building strong partnerships has helped to assist  many individuals in our community with rental and utility assistance, gas and food vouchers, and other needed community resources during COVID -19. </a:t>
            </a:r>
          </a:p>
        </p:txBody>
      </p:sp>
    </p:spTree>
    <p:extLst>
      <p:ext uri="{BB962C8B-B14F-4D97-AF65-F5344CB8AC3E}">
        <p14:creationId xmlns:p14="http://schemas.microsoft.com/office/powerpoint/2010/main" val="298862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D9EA-89EB-4A6A-B004-054B43BC19F9}"/>
              </a:ext>
            </a:extLst>
          </p:cNvPr>
          <p:cNvSpPr>
            <a:spLocks noGrp="1"/>
          </p:cNvSpPr>
          <p:nvPr>
            <p:ph type="title"/>
          </p:nvPr>
        </p:nvSpPr>
        <p:spPr>
          <a:xfrm>
            <a:off x="628650" y="365127"/>
            <a:ext cx="7886700" cy="1082673"/>
          </a:xfrm>
          <a:solidFill>
            <a:schemeClr val="accent1">
              <a:lumMod val="60000"/>
              <a:lumOff val="40000"/>
            </a:schemeClr>
          </a:solidFill>
          <a:effectLst>
            <a:softEdge rad="31750"/>
          </a:effectLst>
        </p:spPr>
        <p:txBody>
          <a:bodyPr>
            <a:normAutofit/>
          </a:bodyPr>
          <a:lstStyle/>
          <a:p>
            <a:pPr algn="ctr"/>
            <a:r>
              <a:rPr lang="en-US" sz="3200" dirty="0">
                <a:solidFill>
                  <a:schemeClr val="bg1"/>
                </a:solidFill>
                <a:latin typeface="Garamond" panose="02020404030301010803" pitchFamily="18" charset="0"/>
              </a:rPr>
              <a:t>What we want you to know about Circles..</a:t>
            </a:r>
          </a:p>
        </p:txBody>
      </p:sp>
      <p:sp>
        <p:nvSpPr>
          <p:cNvPr id="3" name="Text Placeholder 2">
            <a:extLst>
              <a:ext uri="{FF2B5EF4-FFF2-40B4-BE49-F238E27FC236}">
                <a16:creationId xmlns:a16="http://schemas.microsoft.com/office/drawing/2014/main" id="{BBA5E9BD-8DFB-41A6-BAF5-92064309055D}"/>
              </a:ext>
            </a:extLst>
          </p:cNvPr>
          <p:cNvSpPr>
            <a:spLocks noGrp="1"/>
          </p:cNvSpPr>
          <p:nvPr>
            <p:ph type="body" idx="1"/>
          </p:nvPr>
        </p:nvSpPr>
        <p:spPr>
          <a:xfrm>
            <a:off x="1002961" y="1885950"/>
            <a:ext cx="2210150" cy="576262"/>
          </a:xfrm>
        </p:spPr>
        <p:txBody>
          <a:bodyPr/>
          <a:lstStyle/>
          <a:p>
            <a:pPr algn="ctr"/>
            <a:r>
              <a:rPr lang="en-US" sz="2400" dirty="0">
                <a:latin typeface="Segoe Script" panose="030B0504020000000003" pitchFamily="66" charset="0"/>
              </a:rPr>
              <a:t>one</a:t>
            </a:r>
          </a:p>
        </p:txBody>
      </p:sp>
      <p:sp>
        <p:nvSpPr>
          <p:cNvPr id="4" name="Text Placeholder 3">
            <a:extLst>
              <a:ext uri="{FF2B5EF4-FFF2-40B4-BE49-F238E27FC236}">
                <a16:creationId xmlns:a16="http://schemas.microsoft.com/office/drawing/2014/main" id="{9292757E-DDC2-440A-B931-805D20BA5B39}"/>
              </a:ext>
            </a:extLst>
          </p:cNvPr>
          <p:cNvSpPr>
            <a:spLocks noGrp="1"/>
          </p:cNvSpPr>
          <p:nvPr>
            <p:ph type="body" sz="half" idx="15"/>
          </p:nvPr>
        </p:nvSpPr>
        <p:spPr>
          <a:ln w="12700">
            <a:solidFill>
              <a:schemeClr val="tx1">
                <a:lumMod val="85000"/>
              </a:schemeClr>
            </a:solidFill>
          </a:ln>
        </p:spPr>
        <p:txBody>
          <a:bodyPr/>
          <a:lstStyle/>
          <a:p>
            <a:pPr algn="ctr"/>
            <a:endParaRPr lang="en-US" sz="1800" dirty="0"/>
          </a:p>
          <a:p>
            <a:pPr algn="ctr"/>
            <a:r>
              <a:rPr lang="en-US" sz="1800" dirty="0">
                <a:latin typeface="Garamond" panose="02020404030301010803" pitchFamily="18" charset="0"/>
              </a:rPr>
              <a:t>Circles is a community-based initiative focused on providing the tools and resources for families to achieve financial stability. It takes a community to move the needle on poverty, be part of the change!</a:t>
            </a:r>
          </a:p>
          <a:p>
            <a:endParaRPr lang="en-US" dirty="0"/>
          </a:p>
        </p:txBody>
      </p:sp>
      <p:sp>
        <p:nvSpPr>
          <p:cNvPr id="5" name="Text Placeholder 4">
            <a:extLst>
              <a:ext uri="{FF2B5EF4-FFF2-40B4-BE49-F238E27FC236}">
                <a16:creationId xmlns:a16="http://schemas.microsoft.com/office/drawing/2014/main" id="{31F5FA9F-28D4-42FF-868B-6A0CC898F6FF}"/>
              </a:ext>
            </a:extLst>
          </p:cNvPr>
          <p:cNvSpPr>
            <a:spLocks noGrp="1"/>
          </p:cNvSpPr>
          <p:nvPr>
            <p:ph type="body" sz="quarter" idx="3"/>
          </p:nvPr>
        </p:nvSpPr>
        <p:spPr/>
        <p:txBody>
          <a:bodyPr/>
          <a:lstStyle/>
          <a:p>
            <a:pPr algn="ctr"/>
            <a:r>
              <a:rPr lang="en-US" sz="2400" dirty="0">
                <a:latin typeface="Segoe Script" panose="030B0504020000000003" pitchFamily="66" charset="0"/>
              </a:rPr>
              <a:t>two</a:t>
            </a:r>
          </a:p>
        </p:txBody>
      </p:sp>
      <p:sp>
        <p:nvSpPr>
          <p:cNvPr id="6" name="Text Placeholder 5">
            <a:extLst>
              <a:ext uri="{FF2B5EF4-FFF2-40B4-BE49-F238E27FC236}">
                <a16:creationId xmlns:a16="http://schemas.microsoft.com/office/drawing/2014/main" id="{BD209346-2C57-48E4-9AD7-E412FBB6E732}"/>
              </a:ext>
            </a:extLst>
          </p:cNvPr>
          <p:cNvSpPr>
            <a:spLocks noGrp="1"/>
          </p:cNvSpPr>
          <p:nvPr>
            <p:ph type="body" sz="half" idx="16"/>
          </p:nvPr>
        </p:nvSpPr>
        <p:spPr>
          <a:ln w="12700">
            <a:solidFill>
              <a:schemeClr val="tx1">
                <a:lumMod val="95000"/>
              </a:schemeClr>
            </a:solidFill>
          </a:ln>
        </p:spPr>
        <p:txBody>
          <a:bodyPr/>
          <a:lstStyle/>
          <a:p>
            <a:pPr algn="ctr"/>
            <a:endParaRPr lang="en-US" sz="2000" dirty="0"/>
          </a:p>
          <a:p>
            <a:pPr algn="ctr"/>
            <a:r>
              <a:rPr lang="en-US" sz="2000" dirty="0">
                <a:latin typeface="Garamond" panose="02020404030301010803" pitchFamily="18" charset="0"/>
              </a:rPr>
              <a:t>Circles is not a quick fix or handout. Circles equips individuals with the relationships, skills, and knowledge to be self-sufficient. </a:t>
            </a:r>
          </a:p>
          <a:p>
            <a:endParaRPr lang="en-US" dirty="0"/>
          </a:p>
        </p:txBody>
      </p:sp>
      <p:sp>
        <p:nvSpPr>
          <p:cNvPr id="7" name="Text Placeholder 6">
            <a:extLst>
              <a:ext uri="{FF2B5EF4-FFF2-40B4-BE49-F238E27FC236}">
                <a16:creationId xmlns:a16="http://schemas.microsoft.com/office/drawing/2014/main" id="{625EBB5D-5EF2-4455-A0D7-D50A3284EA91}"/>
              </a:ext>
            </a:extLst>
          </p:cNvPr>
          <p:cNvSpPr>
            <a:spLocks noGrp="1"/>
          </p:cNvSpPr>
          <p:nvPr>
            <p:ph type="body" sz="quarter" idx="13"/>
          </p:nvPr>
        </p:nvSpPr>
        <p:spPr/>
        <p:txBody>
          <a:bodyPr/>
          <a:lstStyle/>
          <a:p>
            <a:pPr algn="ctr"/>
            <a:r>
              <a:rPr lang="en-US" sz="2400" dirty="0">
                <a:latin typeface="Segoe Script" panose="030B0504020000000003" pitchFamily="66" charset="0"/>
              </a:rPr>
              <a:t>three</a:t>
            </a:r>
          </a:p>
        </p:txBody>
      </p:sp>
      <p:sp>
        <p:nvSpPr>
          <p:cNvPr id="8" name="Text Placeholder 7">
            <a:extLst>
              <a:ext uri="{FF2B5EF4-FFF2-40B4-BE49-F238E27FC236}">
                <a16:creationId xmlns:a16="http://schemas.microsoft.com/office/drawing/2014/main" id="{86E19C75-1EA4-44F1-9A03-061C74C5D3CD}"/>
              </a:ext>
            </a:extLst>
          </p:cNvPr>
          <p:cNvSpPr>
            <a:spLocks noGrp="1"/>
          </p:cNvSpPr>
          <p:nvPr>
            <p:ph type="body" sz="half" idx="17"/>
          </p:nvPr>
        </p:nvSpPr>
        <p:spPr>
          <a:ln w="12700">
            <a:solidFill>
              <a:schemeClr val="tx1">
                <a:lumMod val="95000"/>
              </a:schemeClr>
            </a:solidFill>
          </a:ln>
        </p:spPr>
        <p:txBody>
          <a:bodyPr/>
          <a:lstStyle/>
          <a:p>
            <a:endParaRPr lang="en-US" sz="1800" dirty="0"/>
          </a:p>
          <a:p>
            <a:pPr algn="ctr"/>
            <a:r>
              <a:rPr lang="en-US" sz="1800" dirty="0">
                <a:latin typeface="Garamond" panose="02020404030301010803" pitchFamily="18" charset="0"/>
              </a:rPr>
              <a:t>Why manage poverty when we can end it? </a:t>
            </a:r>
          </a:p>
          <a:p>
            <a:pPr algn="ctr"/>
            <a:r>
              <a:rPr lang="en-US" sz="1800" dirty="0">
                <a:latin typeface="Garamond" panose="02020404030301010803" pitchFamily="18" charset="0"/>
              </a:rPr>
              <a:t>Circles is one of the best models for long term poverty reduction. It sets up a new dynamic that puts families who want to become economically stable in the driver's seat. </a:t>
            </a:r>
          </a:p>
        </p:txBody>
      </p:sp>
    </p:spTree>
    <p:extLst>
      <p:ext uri="{BB962C8B-B14F-4D97-AF65-F5344CB8AC3E}">
        <p14:creationId xmlns:p14="http://schemas.microsoft.com/office/powerpoint/2010/main" val="98792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a:solidFill>
            <a:schemeClr val="accent3">
              <a:lumMod val="75000"/>
            </a:schemeClr>
          </a:solidFill>
          <a:ln w="28575">
            <a:solidFill>
              <a:schemeClr val="tx1">
                <a:lumMod val="85000"/>
              </a:schemeClr>
            </a:solidFill>
          </a:ln>
        </p:spPr>
        <p:txBody>
          <a:bodyPr>
            <a:normAutofit/>
          </a:bodyPr>
          <a:lstStyle/>
          <a:p>
            <a:pPr algn="ctr"/>
            <a:r>
              <a:rPr lang="en-US" sz="4000" dirty="0">
                <a:solidFill>
                  <a:schemeClr val="bg1"/>
                </a:solidFill>
                <a:latin typeface="Garamond" panose="02020404030301010803" pitchFamily="18" charset="0"/>
              </a:rPr>
              <a:t>Poverty Reduction Lab</a:t>
            </a:r>
          </a:p>
        </p:txBody>
      </p:sp>
      <p:pic>
        <p:nvPicPr>
          <p:cNvPr id="3074" name="Picture 2" descr="Leading Versus Managing | Circles USA">
            <a:extLst>
              <a:ext uri="{FF2B5EF4-FFF2-40B4-BE49-F238E27FC236}">
                <a16:creationId xmlns:a16="http://schemas.microsoft.com/office/drawing/2014/main" id="{D6FD1518-12AD-460F-B545-5FAE5F21D0D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1752" y="1600200"/>
            <a:ext cx="4194048" cy="2590800"/>
          </a:xfrm>
          <a:prstGeom prst="rect">
            <a:avLst/>
          </a:prstGeom>
          <a:solidFill>
            <a:srgbClr val="FF6600"/>
          </a:solidFill>
          <a:ln w="38100">
            <a:solidFill>
              <a:srgbClr val="FF6600"/>
            </a:solidFill>
          </a:ln>
        </p:spPr>
      </p:pic>
      <p:sp>
        <p:nvSpPr>
          <p:cNvPr id="8" name="Content Placeholder 7">
            <a:extLst>
              <a:ext uri="{FF2B5EF4-FFF2-40B4-BE49-F238E27FC236}">
                <a16:creationId xmlns:a16="http://schemas.microsoft.com/office/drawing/2014/main" id="{F53E0DD0-25F2-4BDD-82DD-167E92E80DED}"/>
              </a:ext>
            </a:extLst>
          </p:cNvPr>
          <p:cNvSpPr>
            <a:spLocks noGrp="1"/>
          </p:cNvSpPr>
          <p:nvPr>
            <p:ph sz="half" idx="2"/>
          </p:nvPr>
        </p:nvSpPr>
        <p:spPr>
          <a:xfrm>
            <a:off x="4739880" y="1825625"/>
            <a:ext cx="3775470" cy="4189603"/>
          </a:xfrm>
          <a:ln w="19050">
            <a:solidFill>
              <a:schemeClr val="accent6">
                <a:lumMod val="40000"/>
                <a:lumOff val="60000"/>
              </a:schemeClr>
            </a:solidFill>
          </a:ln>
        </p:spPr>
        <p:txBody>
          <a:bodyPr/>
          <a:lstStyle/>
          <a:p>
            <a:pPr marL="0" indent="0">
              <a:buNone/>
            </a:pPr>
            <a:endParaRPr lang="en-US" sz="1600" dirty="0"/>
          </a:p>
          <a:p>
            <a:pPr marL="0" indent="0">
              <a:buNone/>
            </a:pPr>
            <a:r>
              <a:rPr lang="en-US" sz="2200" dirty="0">
                <a:latin typeface="Palatino Linotype" panose="02040502050505030304" pitchFamily="18" charset="0"/>
              </a:rPr>
              <a:t>A Poverty Reduction Lab is a strategic task force that convenes community leaders in an environment of radical collaboration.</a:t>
            </a:r>
          </a:p>
          <a:p>
            <a:pPr marL="0" indent="0">
              <a:buNone/>
            </a:pPr>
            <a:r>
              <a:rPr lang="en-US" sz="2200" dirty="0">
                <a:latin typeface="Palatino Linotype" panose="02040502050505030304" pitchFamily="18" charset="0"/>
              </a:rPr>
              <a:t> Community partners identify barriers that individuals face as they attempt to move out of poverty and to propose policies to overcome those barriers</a:t>
            </a:r>
            <a:r>
              <a:rPr lang="en-US" sz="2000" dirty="0"/>
              <a:t>. </a:t>
            </a:r>
          </a:p>
        </p:txBody>
      </p:sp>
      <p:sp>
        <p:nvSpPr>
          <p:cNvPr id="9" name="TextBox 8">
            <a:extLst>
              <a:ext uri="{FF2B5EF4-FFF2-40B4-BE49-F238E27FC236}">
                <a16:creationId xmlns:a16="http://schemas.microsoft.com/office/drawing/2014/main" id="{B65D4AAE-5D0D-400A-9C0E-CD0ACA6C90E2}"/>
              </a:ext>
            </a:extLst>
          </p:cNvPr>
          <p:cNvSpPr txBox="1"/>
          <p:nvPr/>
        </p:nvSpPr>
        <p:spPr>
          <a:xfrm>
            <a:off x="301752" y="4537900"/>
            <a:ext cx="4194048" cy="1477328"/>
          </a:xfrm>
          <a:prstGeom prst="rect">
            <a:avLst/>
          </a:prstGeom>
          <a:noFill/>
          <a:ln w="28575">
            <a:solidFill>
              <a:schemeClr val="bg2">
                <a:lumMod val="50000"/>
              </a:schemeClr>
            </a:solidFill>
            <a:prstDash val="solid"/>
          </a:ln>
        </p:spPr>
        <p:txBody>
          <a:bodyPr wrap="square" rtlCol="0">
            <a:spAutoFit/>
          </a:bodyPr>
          <a:lstStyle/>
          <a:p>
            <a:pPr algn="ctr"/>
            <a:r>
              <a:rPr lang="en-US" dirty="0">
                <a:latin typeface="Palatino Linotype" panose="02040502050505030304" pitchFamily="18" charset="0"/>
              </a:rPr>
              <a:t>Poverty Lab Locations:</a:t>
            </a:r>
          </a:p>
          <a:p>
            <a:pPr algn="ctr"/>
            <a:r>
              <a:rPr lang="en-US" dirty="0">
                <a:latin typeface="Palatino Linotype" panose="02040502050505030304" pitchFamily="18" charset="0"/>
              </a:rPr>
              <a:t>Cambridge, Maryland</a:t>
            </a:r>
          </a:p>
          <a:p>
            <a:pPr algn="ctr"/>
            <a:r>
              <a:rPr lang="en-US" dirty="0">
                <a:latin typeface="Palatino Linotype" panose="02040502050505030304" pitchFamily="18" charset="0"/>
              </a:rPr>
              <a:t>Columbus, Georgia</a:t>
            </a:r>
          </a:p>
          <a:p>
            <a:pPr algn="ctr"/>
            <a:r>
              <a:rPr lang="en-US" dirty="0">
                <a:latin typeface="Palatino Linotype" panose="02040502050505030304" pitchFamily="18" charset="0"/>
              </a:rPr>
              <a:t>Green Bay, Wisconsin</a:t>
            </a:r>
          </a:p>
          <a:p>
            <a:pPr algn="ctr"/>
            <a:r>
              <a:rPr lang="en-US" dirty="0">
                <a:latin typeface="Palatino Linotype" panose="02040502050505030304" pitchFamily="18" charset="0"/>
              </a:rPr>
              <a:t>Price, Utah</a:t>
            </a:r>
          </a:p>
        </p:txBody>
      </p:sp>
    </p:spTree>
    <p:extLst>
      <p:ext uri="{BB962C8B-B14F-4D97-AF65-F5344CB8AC3E}">
        <p14:creationId xmlns:p14="http://schemas.microsoft.com/office/powerpoint/2010/main" val="4010182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2471738"/>
            <a:ext cx="4041775" cy="3817937"/>
          </a:xfrm>
        </p:spPr>
        <p:txBody>
          <a:bodyPr/>
          <a:lstStyle/>
          <a:p>
            <a:pPr>
              <a:buFont typeface="Georgia" panose="02040502050405020303" pitchFamily="18" charset="0"/>
              <a:buChar char="•"/>
            </a:pPr>
            <a:endParaRPr lang="en-US" dirty="0"/>
          </a:p>
          <a:p>
            <a:pPr marL="0" indent="0">
              <a:buNone/>
            </a:pPr>
            <a:r>
              <a:rPr lang="en-US" dirty="0"/>
              <a:t> </a:t>
            </a:r>
          </a:p>
          <a:p>
            <a:pPr marL="0" indent="0">
              <a:buNone/>
            </a:pPr>
            <a:endParaRPr lang="en-US" dirty="0"/>
          </a:p>
          <a:p>
            <a:endParaRPr lang="en-US" dirty="0"/>
          </a:p>
          <a:p>
            <a:endParaRPr lang="en-US" dirty="0"/>
          </a:p>
          <a:p>
            <a:endParaRPr lang="en-US" dirty="0"/>
          </a:p>
        </p:txBody>
      </p:sp>
      <p:pic>
        <p:nvPicPr>
          <p:cNvPr id="10" name="Picture 9" descr="A canyon with a mountain in the background&#10;&#10;Description automatically generated">
            <a:extLst>
              <a:ext uri="{FF2B5EF4-FFF2-40B4-BE49-F238E27FC236}">
                <a16:creationId xmlns:a16="http://schemas.microsoft.com/office/drawing/2014/main" id="{86EA579B-74B3-48C3-9804-59370B120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11" name="TextBox 10">
            <a:extLst>
              <a:ext uri="{FF2B5EF4-FFF2-40B4-BE49-F238E27FC236}">
                <a16:creationId xmlns:a16="http://schemas.microsoft.com/office/drawing/2014/main" id="{E2DFDFCE-24F8-47EB-830F-23C69BB0190F}"/>
              </a:ext>
            </a:extLst>
          </p:cNvPr>
          <p:cNvSpPr txBox="1"/>
          <p:nvPr/>
        </p:nvSpPr>
        <p:spPr>
          <a:xfrm>
            <a:off x="4284784" y="2971800"/>
            <a:ext cx="914400" cy="914400"/>
          </a:xfrm>
          <a:prstGeom prst="rect">
            <a:avLst/>
          </a:prstGeom>
          <a:noFill/>
        </p:spPr>
        <p:txBody>
          <a:bodyPr wrap="square" rtlCol="0">
            <a:spAutoFit/>
          </a:bodyPr>
          <a:lstStyle/>
          <a:p>
            <a:endParaRPr lang="en-US" dirty="0"/>
          </a:p>
        </p:txBody>
      </p:sp>
      <p:cxnSp>
        <p:nvCxnSpPr>
          <p:cNvPr id="13" name="Connector: Elbow 12">
            <a:extLst>
              <a:ext uri="{FF2B5EF4-FFF2-40B4-BE49-F238E27FC236}">
                <a16:creationId xmlns:a16="http://schemas.microsoft.com/office/drawing/2014/main" id="{8078C41F-3F5B-4A7C-9787-E6D3F69F9A90}"/>
              </a:ext>
            </a:extLst>
          </p:cNvPr>
          <p:cNvCxnSpPr/>
          <p:nvPr/>
        </p:nvCxnSpPr>
        <p:spPr>
          <a:xfrm>
            <a:off x="1828800" y="1752600"/>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79F093D-E650-4514-8265-15A68CED9CF8}"/>
              </a:ext>
            </a:extLst>
          </p:cNvPr>
          <p:cNvSpPr txBox="1"/>
          <p:nvPr/>
        </p:nvSpPr>
        <p:spPr>
          <a:xfrm>
            <a:off x="3581400" y="5105400"/>
            <a:ext cx="5334000" cy="1200329"/>
          </a:xfrm>
          <a:prstGeom prst="rect">
            <a:avLst/>
          </a:prstGeom>
          <a:solidFill>
            <a:srgbClr val="00B0F0"/>
          </a:solidFill>
          <a:ln w="28575">
            <a:solidFill>
              <a:schemeClr val="bg1">
                <a:lumMod val="50000"/>
                <a:lumOff val="50000"/>
              </a:schemeClr>
            </a:solidFill>
          </a:ln>
        </p:spPr>
        <p:txBody>
          <a:bodyPr wrap="square" rtlCol="0">
            <a:spAutoFit/>
          </a:bodyPr>
          <a:lstStyle/>
          <a:p>
            <a:pPr algn="ctr"/>
            <a:r>
              <a:rPr lang="en-US" b="1" dirty="0">
                <a:latin typeface="Garamond" panose="02020404030301010803" pitchFamily="18" charset="0"/>
              </a:rPr>
              <a:t>The Carbon County Poverty Reduction Lab is developing an integrative, community-wide poverty reduction system which intentionally assists households to move from poverty to living wages.</a:t>
            </a:r>
          </a:p>
        </p:txBody>
      </p:sp>
    </p:spTree>
    <p:extLst>
      <p:ext uri="{BB962C8B-B14F-4D97-AF65-F5344CB8AC3E}">
        <p14:creationId xmlns:p14="http://schemas.microsoft.com/office/powerpoint/2010/main" val="8993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08EF-1930-41FE-B224-840EF1F02878}"/>
              </a:ext>
            </a:extLst>
          </p:cNvPr>
          <p:cNvSpPr>
            <a:spLocks noGrp="1"/>
          </p:cNvSpPr>
          <p:nvPr>
            <p:ph type="title"/>
          </p:nvPr>
        </p:nvSpPr>
        <p:spPr>
          <a:xfrm>
            <a:off x="629841" y="838200"/>
            <a:ext cx="2949178" cy="1066800"/>
          </a:xfrm>
          <a:ln w="28575">
            <a:solidFill>
              <a:schemeClr val="bg1">
                <a:lumMod val="50000"/>
                <a:lumOff val="50000"/>
              </a:schemeClr>
            </a:solidFill>
          </a:ln>
        </p:spPr>
        <p:txBody>
          <a:bodyPr/>
          <a:lstStyle/>
          <a:p>
            <a:pPr algn="ctr"/>
            <a:r>
              <a:rPr lang="en-US" dirty="0">
                <a:latin typeface="Garamond" panose="02020404030301010803" pitchFamily="18" charset="0"/>
              </a:rPr>
              <a:t>Goal of Poverty Reduction Lab</a:t>
            </a:r>
          </a:p>
        </p:txBody>
      </p:sp>
      <p:pic>
        <p:nvPicPr>
          <p:cNvPr id="14" name="Picture Placeholder 13" descr="A picture containing toy, sign&#10;&#10;Description automatically generated">
            <a:extLst>
              <a:ext uri="{FF2B5EF4-FFF2-40B4-BE49-F238E27FC236}">
                <a16:creationId xmlns:a16="http://schemas.microsoft.com/office/drawing/2014/main" id="{51D3F729-1C37-4F2C-9C90-1BE24C12916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436" r="16436"/>
          <a:stretch>
            <a:fillRect/>
          </a:stretch>
        </p:blipFill>
        <p:spPr>
          <a:xfrm>
            <a:off x="4267200" y="987427"/>
            <a:ext cx="4495799" cy="4498973"/>
          </a:xfrm>
          <a:ln w="28575">
            <a:solidFill>
              <a:schemeClr val="tx1"/>
            </a:solidFill>
          </a:ln>
        </p:spPr>
      </p:pic>
      <p:sp>
        <p:nvSpPr>
          <p:cNvPr id="6" name="Text Placeholder 5">
            <a:extLst>
              <a:ext uri="{FF2B5EF4-FFF2-40B4-BE49-F238E27FC236}">
                <a16:creationId xmlns:a16="http://schemas.microsoft.com/office/drawing/2014/main" id="{F05067ED-3866-4ADC-976F-39701D5D0D94}"/>
              </a:ext>
            </a:extLst>
          </p:cNvPr>
          <p:cNvSpPr>
            <a:spLocks noGrp="1"/>
          </p:cNvSpPr>
          <p:nvPr>
            <p:ph type="body" sz="half" idx="2"/>
          </p:nvPr>
        </p:nvSpPr>
        <p:spPr>
          <a:xfrm>
            <a:off x="627459" y="2514600"/>
            <a:ext cx="2951560" cy="2743200"/>
          </a:xfrm>
          <a:ln w="19050">
            <a:solidFill>
              <a:schemeClr val="accent1">
                <a:lumMod val="40000"/>
                <a:lumOff val="60000"/>
              </a:schemeClr>
            </a:solidFill>
          </a:ln>
        </p:spPr>
        <p:txBody>
          <a:bodyPr>
            <a:normAutofit fontScale="25000" lnSpcReduction="20000"/>
          </a:bodyPr>
          <a:lstStyle/>
          <a:p>
            <a:endParaRPr lang="en-US" sz="1800" dirty="0"/>
          </a:p>
          <a:p>
            <a:pPr algn="ctr"/>
            <a:r>
              <a:rPr lang="en-US" sz="8000" dirty="0">
                <a:latin typeface="Garamond" panose="02020404030301010803" pitchFamily="18" charset="0"/>
              </a:rPr>
              <a:t>The current goal of the Poverty Reduction Lab is to pilot a cohort of families (2-3 from each partnering agency). Together they commit to helping those families move through the continuum to a living wage (needing no financial and basic-needs assistance).</a:t>
            </a:r>
          </a:p>
          <a:p>
            <a:r>
              <a:rPr lang="en-US" sz="8000" dirty="0">
                <a:latin typeface="Garamond" panose="02020404030301010803" pitchFamily="18" charset="0"/>
              </a:rPr>
              <a:t> </a:t>
            </a:r>
          </a:p>
          <a:p>
            <a:br>
              <a:rPr lang="en-US" sz="4400" dirty="0"/>
            </a:br>
            <a:endParaRPr lang="en-US" sz="4400" dirty="0"/>
          </a:p>
        </p:txBody>
      </p:sp>
    </p:spTree>
    <p:extLst>
      <p:ext uri="{BB962C8B-B14F-4D97-AF65-F5344CB8AC3E}">
        <p14:creationId xmlns:p14="http://schemas.microsoft.com/office/powerpoint/2010/main" val="330607498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64500C00D0174DA148B5A70E19E197" ma:contentTypeVersion="13" ma:contentTypeDescription="Create a new document." ma:contentTypeScope="" ma:versionID="663c2a898ad873a602809d7ad4e07952">
  <xsd:schema xmlns:xsd="http://www.w3.org/2001/XMLSchema" xmlns:xs="http://www.w3.org/2001/XMLSchema" xmlns:p="http://schemas.microsoft.com/office/2006/metadata/properties" xmlns:ns3="66b409a3-ac2b-4aec-bd98-32e802de5382" xmlns:ns4="c0e2e87a-42a9-4f14-b1e9-0bcc8c386f5e" targetNamespace="http://schemas.microsoft.com/office/2006/metadata/properties" ma:root="true" ma:fieldsID="58d0224e7578e9cedf2e01d1ee225e92" ns3:_="" ns4:_="">
    <xsd:import namespace="66b409a3-ac2b-4aec-bd98-32e802de5382"/>
    <xsd:import namespace="c0e2e87a-42a9-4f14-b1e9-0bcc8c386f5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409a3-ac2b-4aec-bd98-32e802de53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e2e87a-42a9-4f14-b1e9-0bcc8c386f5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176AFA-4800-4F59-8559-23EA6B2012AA}">
  <ds:schemaRefs>
    <ds:schemaRef ds:uri="66b409a3-ac2b-4aec-bd98-32e802de5382"/>
    <ds:schemaRef ds:uri="c0e2e87a-42a9-4f14-b1e9-0bcc8c386f5e"/>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14B26C3-2BCA-4229-9993-6079A935E38A}">
  <ds:schemaRefs>
    <ds:schemaRef ds:uri="http://schemas.microsoft.com/sharepoint/v3/contenttype/forms"/>
  </ds:schemaRefs>
</ds:datastoreItem>
</file>

<file path=customXml/itemProps3.xml><?xml version="1.0" encoding="utf-8"?>
<ds:datastoreItem xmlns:ds="http://schemas.openxmlformats.org/officeDocument/2006/customXml" ds:itemID="{EF8030B6-D364-46ED-853B-BEB2908F2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409a3-ac2b-4aec-bd98-32e802de5382"/>
    <ds:schemaRef ds:uri="c0e2e87a-42a9-4f14-b1e9-0bcc8c386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TM04033923[[fn=Depth]]</Template>
  <TotalTime>14536</TotalTime>
  <Words>699</Words>
  <Application>Microsoft Office PowerPoint</Application>
  <PresentationFormat>On-screen Show (4:3)</PresentationFormat>
  <Paragraphs>48</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Corbel</vt:lpstr>
      <vt:lpstr>Garamond</vt:lpstr>
      <vt:lpstr>Georgia</vt:lpstr>
      <vt:lpstr>Palatino Linotype</vt:lpstr>
      <vt:lpstr>Segoe Script</vt:lpstr>
      <vt:lpstr>Depth</vt:lpstr>
      <vt:lpstr>What is Circles and why our agency became a Circles Chapter?</vt:lpstr>
      <vt:lpstr> </vt:lpstr>
      <vt:lpstr>How has Circles Carbon County supported clients during  COVID -19?</vt:lpstr>
      <vt:lpstr>What we want you to know about Circles..</vt:lpstr>
      <vt:lpstr>Poverty Reduction Lab</vt:lpstr>
      <vt:lpstr>PowerPoint Presentation</vt:lpstr>
      <vt:lpstr>Goal of Poverty Reduction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Geri Gamber</dc:creator>
  <cp:lastModifiedBy>Andrea Olson</cp:lastModifiedBy>
  <cp:revision>120</cp:revision>
  <cp:lastPrinted>2018-07-25T22:15:39Z</cp:lastPrinted>
  <dcterms:created xsi:type="dcterms:W3CDTF">2018-07-25T21:47:49Z</dcterms:created>
  <dcterms:modified xsi:type="dcterms:W3CDTF">2020-06-25T17:49:01Z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0x0101004F64500C00D0174DA148B5A70E19E197</vt:lpwstr>
  </property>
  <property fmtid="{D5CDD505-2E9C-101B-9397-08002B2CF9AE}" pid="3" name="TaxKeyword">
    <vt:lpwstr/>
  </property>
</Properties>
</file>