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4" r:id="rId6"/>
  </p:sldMasterIdLst>
  <p:notesMasterIdLst>
    <p:notesMasterId r:id="rId32"/>
  </p:notesMasterIdLst>
  <p:handoutMasterIdLst>
    <p:handoutMasterId r:id="rId33"/>
  </p:handoutMasterIdLst>
  <p:sldIdLst>
    <p:sldId id="876" r:id="rId7"/>
    <p:sldId id="417" r:id="rId8"/>
    <p:sldId id="920" r:id="rId9"/>
    <p:sldId id="919" r:id="rId10"/>
    <p:sldId id="924" r:id="rId11"/>
    <p:sldId id="923" r:id="rId12"/>
    <p:sldId id="921" r:id="rId13"/>
    <p:sldId id="922" r:id="rId14"/>
    <p:sldId id="894" r:id="rId15"/>
    <p:sldId id="893" r:id="rId16"/>
    <p:sldId id="896" r:id="rId17"/>
    <p:sldId id="909" r:id="rId18"/>
    <p:sldId id="910" r:id="rId19"/>
    <p:sldId id="911" r:id="rId20"/>
    <p:sldId id="912" r:id="rId21"/>
    <p:sldId id="914" r:id="rId22"/>
    <p:sldId id="915" r:id="rId23"/>
    <p:sldId id="916" r:id="rId24"/>
    <p:sldId id="917" r:id="rId25"/>
    <p:sldId id="918" r:id="rId26"/>
    <p:sldId id="898" r:id="rId27"/>
    <p:sldId id="908" r:id="rId28"/>
    <p:sldId id="868" r:id="rId29"/>
    <p:sldId id="899" r:id="rId30"/>
    <p:sldId id="8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50"/>
    <a:srgbClr val="006699"/>
    <a:srgbClr val="1F5287"/>
    <a:srgbClr val="025CBE"/>
    <a:srgbClr val="729963"/>
    <a:srgbClr val="871E2E"/>
    <a:srgbClr val="616567"/>
    <a:srgbClr val="E37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60" autoAdjust="0"/>
    <p:restoredTop sz="96547" autoAdjust="0"/>
  </p:normalViewPr>
  <p:slideViewPr>
    <p:cSldViewPr snapToGrid="0" snapToObjects="1">
      <p:cViewPr varScale="1">
        <p:scale>
          <a:sx n="122" d="100"/>
          <a:sy n="122" d="100"/>
        </p:scale>
        <p:origin x="312" y="12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9" d="100"/>
          <a:sy n="69" d="100"/>
        </p:scale>
        <p:origin x="326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States </a:t>
            </a:r>
            <a:r>
              <a:rPr lang="en-US" sz="2128" b="1" i="0" u="none" strike="noStrike" baseline="0" dirty="0">
                <a:effectLst/>
              </a:rPr>
              <a:t>CARES Funds </a:t>
            </a:r>
            <a:r>
              <a:rPr lang="en-US" dirty="0"/>
              <a:t>Remaining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States Remaining CARES Funds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solidFill>
                <a:srgbClr val="FFFFFF"/>
              </a:solidFill>
              <a:ln>
                <a:solidFill>
                  <a:srgbClr val="333F50"/>
                </a:solidFill>
              </a:ln>
              <a:effectLst>
                <a:outerShdw blurRad="50800" dist="50800" dir="600000" algn="ctr" rotWithShape="0">
                  <a:srgbClr val="000000">
                    <a:alpha val="43137"/>
                  </a:srgbClr>
                </a:outerShdw>
                <a:softEdge rad="0"/>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As of January 2022</c:v>
                </c:pt>
                <c:pt idx="1">
                  <c:v>As of February 2022</c:v>
                </c:pt>
                <c:pt idx="2">
                  <c:v>As of March 2022</c:v>
                </c:pt>
                <c:pt idx="3">
                  <c:v>As of April 2022 </c:v>
                </c:pt>
              </c:strCache>
            </c:strRef>
          </c:cat>
          <c:val>
            <c:numRef>
              <c:f>Sheet1!$B$2:$B$5</c:f>
              <c:numCache>
                <c:formatCode>_("$"* #,##0.00_);_("$"* \(#,##0.00\);_("$"* "-"??_);_(@_)</c:formatCode>
                <c:ptCount val="4"/>
                <c:pt idx="0" formatCode="&quot;$&quot;#,##0.00">
                  <c:v>434048469.38000005</c:v>
                </c:pt>
                <c:pt idx="1">
                  <c:v>373154086.25000012</c:v>
                </c:pt>
                <c:pt idx="2">
                  <c:v>348530150.36000007</c:v>
                </c:pt>
                <c:pt idx="3">
                  <c:v>322555145.93000001</c:v>
                </c:pt>
              </c:numCache>
            </c:numRef>
          </c:val>
          <c:extLst>
            <c:ext xmlns:c16="http://schemas.microsoft.com/office/drawing/2014/chart" uri="{C3380CC4-5D6E-409C-BE32-E72D297353CC}">
              <c16:uniqueId val="{00000000-34BA-4873-A949-DB5C6FB2289F}"/>
            </c:ext>
          </c:extLst>
        </c:ser>
        <c:dLbls>
          <c:showLegendKey val="0"/>
          <c:showVal val="0"/>
          <c:showCatName val="0"/>
          <c:showSerName val="0"/>
          <c:showPercent val="0"/>
          <c:showBubbleSize val="0"/>
        </c:dLbls>
        <c:gapWidth val="100"/>
        <c:overlap val="-24"/>
        <c:axId val="480084312"/>
        <c:axId val="480084968"/>
      </c:barChart>
      <c:catAx>
        <c:axId val="480084312"/>
        <c:scaling>
          <c:orientation val="minMax"/>
        </c:scaling>
        <c:delete val="0"/>
        <c:axPos val="b"/>
        <c:numFmt formatCode="General" sourceLinked="1"/>
        <c:majorTickMark val="none"/>
        <c:minorTickMark val="none"/>
        <c:tickLblPos val="nextTo"/>
        <c:spPr>
          <a:noFill/>
          <a:ln w="2857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effectLst>
                  <a:outerShdw blurRad="50800" dist="50800" dir="5400000" sx="1000" sy="1000" algn="ctr" rotWithShape="0">
                    <a:srgbClr val="000000">
                      <a:alpha val="43137"/>
                    </a:srgbClr>
                  </a:outerShdw>
                </a:effectLst>
                <a:latin typeface="+mn-lt"/>
                <a:ea typeface="+mn-ea"/>
                <a:cs typeface="+mn-cs"/>
              </a:defRPr>
            </a:pPr>
            <a:endParaRPr lang="en-US"/>
          </a:p>
        </c:txPr>
        <c:crossAx val="480084968"/>
        <c:crosses val="autoZero"/>
        <c:auto val="0"/>
        <c:lblAlgn val="ctr"/>
        <c:lblOffset val="100"/>
        <c:noMultiLvlLbl val="0"/>
      </c:catAx>
      <c:valAx>
        <c:axId val="4800849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80084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Tribal </a:t>
            </a:r>
            <a:r>
              <a:rPr lang="en-US" sz="2128" b="1" i="0" u="none" strike="noStrike" baseline="0" dirty="0">
                <a:effectLst/>
              </a:rPr>
              <a:t>CARES Funds </a:t>
            </a:r>
            <a:r>
              <a:rPr lang="en-US" dirty="0"/>
              <a:t>Remaining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Tribal Remaining CARES Funds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solidFill>
                <a:srgbClr val="FFFFFF"/>
              </a:solidFill>
              <a:ln>
                <a:solidFill>
                  <a:srgbClr val="333F50"/>
                </a:solidFill>
              </a:ln>
              <a:effectLst>
                <a:outerShdw blurRad="50800" dist="50800" dir="600000" algn="ctr" rotWithShape="0">
                  <a:srgbClr val="000000">
                    <a:alpha val="43137"/>
                  </a:srgbClr>
                </a:outerShdw>
                <a:softEdge rad="0"/>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As of January 2022</c:v>
                </c:pt>
                <c:pt idx="1">
                  <c:v>As of February 2022</c:v>
                </c:pt>
                <c:pt idx="2">
                  <c:v>As of March 2022</c:v>
                </c:pt>
                <c:pt idx="3">
                  <c:v>As of April 2022 </c:v>
                </c:pt>
              </c:strCache>
            </c:strRef>
          </c:cat>
          <c:val>
            <c:numRef>
              <c:f>Sheet1!$B$2:$B$5</c:f>
              <c:numCache>
                <c:formatCode>_("$"* #,##0.00_);_("$"* \(#,##0.00\);_("$"* "-"??_);_(@_)</c:formatCode>
                <c:ptCount val="4"/>
                <c:pt idx="0" formatCode="&quot;$&quot;#,##0.00">
                  <c:v>3688836.22</c:v>
                </c:pt>
                <c:pt idx="1">
                  <c:v>3677389.31</c:v>
                </c:pt>
                <c:pt idx="2">
                  <c:v>3657006.4</c:v>
                </c:pt>
                <c:pt idx="3">
                  <c:v>3608206.72</c:v>
                </c:pt>
              </c:numCache>
            </c:numRef>
          </c:val>
          <c:extLst>
            <c:ext xmlns:c16="http://schemas.microsoft.com/office/drawing/2014/chart" uri="{C3380CC4-5D6E-409C-BE32-E72D297353CC}">
              <c16:uniqueId val="{00000000-34BA-4873-A949-DB5C6FB2289F}"/>
            </c:ext>
          </c:extLst>
        </c:ser>
        <c:dLbls>
          <c:showLegendKey val="0"/>
          <c:showVal val="0"/>
          <c:showCatName val="0"/>
          <c:showSerName val="0"/>
          <c:showPercent val="0"/>
          <c:showBubbleSize val="0"/>
        </c:dLbls>
        <c:gapWidth val="100"/>
        <c:overlap val="-24"/>
        <c:axId val="480084312"/>
        <c:axId val="480084968"/>
      </c:barChart>
      <c:catAx>
        <c:axId val="480084312"/>
        <c:scaling>
          <c:orientation val="minMax"/>
        </c:scaling>
        <c:delete val="0"/>
        <c:axPos val="b"/>
        <c:numFmt formatCode="General" sourceLinked="1"/>
        <c:majorTickMark val="none"/>
        <c:minorTickMark val="none"/>
        <c:tickLblPos val="nextTo"/>
        <c:spPr>
          <a:noFill/>
          <a:ln w="2857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effectLst>
                  <a:outerShdw blurRad="50800" dist="50800" dir="5400000" sx="1000" sy="1000" algn="ctr" rotWithShape="0">
                    <a:srgbClr val="000000">
                      <a:alpha val="43137"/>
                    </a:srgbClr>
                  </a:outerShdw>
                </a:effectLst>
                <a:latin typeface="+mn-lt"/>
                <a:ea typeface="+mn-ea"/>
                <a:cs typeface="+mn-cs"/>
              </a:defRPr>
            </a:pPr>
            <a:endParaRPr lang="en-US"/>
          </a:p>
        </c:txPr>
        <c:crossAx val="480084968"/>
        <c:crosses val="autoZero"/>
        <c:auto val="0"/>
        <c:lblAlgn val="ctr"/>
        <c:lblOffset val="100"/>
        <c:noMultiLvlLbl val="0"/>
      </c:catAx>
      <c:valAx>
        <c:axId val="48008496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80084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0D65B-0AFE-4E70-BA5D-8DA4BB40A59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C460006-242C-47E5-B0F9-362B5640B7E7}">
      <dgm:prSet custT="1"/>
      <dgm:spPr/>
      <dgm:t>
        <a:bodyPr/>
        <a:lstStyle/>
        <a:p>
          <a:r>
            <a:rPr lang="en-US" sz="3600" dirty="0"/>
            <a:t>Denise Harlow, NCAP</a:t>
          </a:r>
        </a:p>
      </dgm:t>
    </dgm:pt>
    <dgm:pt modelId="{C6AE001A-BCC2-4F77-A571-4836CF92DF74}" type="parTrans" cxnId="{58EF9FA9-002E-4B30-A9A2-5597F91FB7AE}">
      <dgm:prSet/>
      <dgm:spPr/>
      <dgm:t>
        <a:bodyPr/>
        <a:lstStyle/>
        <a:p>
          <a:endParaRPr lang="en-US"/>
        </a:p>
      </dgm:t>
    </dgm:pt>
    <dgm:pt modelId="{98037243-02FC-42FA-AFF4-4362B358A3E3}" type="sibTrans" cxnId="{58EF9FA9-002E-4B30-A9A2-5597F91FB7AE}">
      <dgm:prSet/>
      <dgm:spPr/>
      <dgm:t>
        <a:bodyPr/>
        <a:lstStyle/>
        <a:p>
          <a:endParaRPr lang="en-US"/>
        </a:p>
      </dgm:t>
    </dgm:pt>
    <dgm:pt modelId="{28441C86-BFDD-45A4-A8D6-D34614925902}">
      <dgm:prSet custT="1"/>
      <dgm:spPr/>
      <dgm:t>
        <a:bodyPr/>
        <a:lstStyle/>
        <a:p>
          <a:r>
            <a:rPr lang="en-US" sz="3600" b="0" i="0" dirty="0"/>
            <a:t>Charisse Johnson, OCS</a:t>
          </a:r>
          <a:endParaRPr lang="en-US" sz="3600" dirty="0"/>
        </a:p>
      </dgm:t>
    </dgm:pt>
    <dgm:pt modelId="{FB95D291-7380-42B9-93A8-AC7780D9DEDD}" type="parTrans" cxnId="{20406BE7-F034-4463-88B0-5E7442244073}">
      <dgm:prSet/>
      <dgm:spPr/>
      <dgm:t>
        <a:bodyPr/>
        <a:lstStyle/>
        <a:p>
          <a:endParaRPr lang="en-US"/>
        </a:p>
      </dgm:t>
    </dgm:pt>
    <dgm:pt modelId="{7A74FE0F-39CF-4D5E-A374-DCD7D5340E0B}" type="sibTrans" cxnId="{20406BE7-F034-4463-88B0-5E7442244073}">
      <dgm:prSet/>
      <dgm:spPr/>
      <dgm:t>
        <a:bodyPr/>
        <a:lstStyle/>
        <a:p>
          <a:endParaRPr lang="en-US"/>
        </a:p>
      </dgm:t>
    </dgm:pt>
    <dgm:pt modelId="{E0AD283E-927F-4854-A167-48BAF90A9482}">
      <dgm:prSet custT="1"/>
      <dgm:spPr/>
      <dgm:t>
        <a:bodyPr/>
        <a:lstStyle/>
        <a:p>
          <a:r>
            <a:rPr lang="en-US" sz="3600" b="0" i="0" dirty="0"/>
            <a:t>David Bradley, </a:t>
          </a:r>
          <a:r>
            <a:rPr lang="en-US" sz="3600" b="0" i="0" dirty="0" err="1"/>
            <a:t>NCAF</a:t>
          </a:r>
          <a:endParaRPr lang="en-US" sz="3600" dirty="0"/>
        </a:p>
      </dgm:t>
    </dgm:pt>
    <dgm:pt modelId="{198629ED-E30F-40CB-B057-E5EF6884160A}" type="parTrans" cxnId="{B735FF02-1D8C-4F19-B2C7-0021E0A5E0F2}">
      <dgm:prSet/>
      <dgm:spPr/>
      <dgm:t>
        <a:bodyPr/>
        <a:lstStyle/>
        <a:p>
          <a:endParaRPr lang="en-US"/>
        </a:p>
      </dgm:t>
    </dgm:pt>
    <dgm:pt modelId="{04D2DBB7-2871-4F53-AA57-06FB2BBDE001}" type="sibTrans" cxnId="{B735FF02-1D8C-4F19-B2C7-0021E0A5E0F2}">
      <dgm:prSet/>
      <dgm:spPr/>
      <dgm:t>
        <a:bodyPr/>
        <a:lstStyle/>
        <a:p>
          <a:endParaRPr lang="en-US"/>
        </a:p>
      </dgm:t>
    </dgm:pt>
    <dgm:pt modelId="{D220A2F2-2180-43FE-86EC-EC2885E92DFC}">
      <dgm:prSet custT="1"/>
      <dgm:spPr/>
      <dgm:t>
        <a:bodyPr/>
        <a:lstStyle/>
        <a:p>
          <a:r>
            <a:rPr lang="en-US" sz="3600" b="0" i="0" dirty="0"/>
            <a:t>Allison Ma’luf, CAPLAW</a:t>
          </a:r>
          <a:endParaRPr lang="en-US" sz="3600" dirty="0"/>
        </a:p>
      </dgm:t>
    </dgm:pt>
    <dgm:pt modelId="{E9808572-6AB5-4D00-AA5C-A59F8BA5B6D2}" type="parTrans" cxnId="{611E429A-9B2F-44D0-9E5D-D179A71729CE}">
      <dgm:prSet/>
      <dgm:spPr/>
      <dgm:t>
        <a:bodyPr/>
        <a:lstStyle/>
        <a:p>
          <a:endParaRPr lang="en-US"/>
        </a:p>
      </dgm:t>
    </dgm:pt>
    <dgm:pt modelId="{2829A4A2-979C-4270-9CE8-930AAA7B135A}" type="sibTrans" cxnId="{611E429A-9B2F-44D0-9E5D-D179A71729CE}">
      <dgm:prSet/>
      <dgm:spPr/>
      <dgm:t>
        <a:bodyPr/>
        <a:lstStyle/>
        <a:p>
          <a:endParaRPr lang="en-US"/>
        </a:p>
      </dgm:t>
    </dgm:pt>
    <dgm:pt modelId="{9674E8F2-2D12-4004-92A5-17947AEAD199}">
      <dgm:prSet custT="1"/>
      <dgm:spPr/>
      <dgm:t>
        <a:bodyPr/>
        <a:lstStyle/>
        <a:p>
          <a:r>
            <a:rPr lang="en-US" sz="3600" b="0" i="0" dirty="0"/>
            <a:t>Jeannie Chaffin, </a:t>
          </a:r>
          <a:r>
            <a:rPr lang="en-US" sz="3600" b="0" i="0" dirty="0" err="1"/>
            <a:t>NACSCP</a:t>
          </a:r>
          <a:endParaRPr lang="en-US" sz="3600" dirty="0"/>
        </a:p>
      </dgm:t>
    </dgm:pt>
    <dgm:pt modelId="{EC735E61-960C-4CAA-84A0-F3474AC8B1BE}" type="parTrans" cxnId="{FBB539ED-19CB-4D98-93C2-1F0B53BE5717}">
      <dgm:prSet/>
      <dgm:spPr/>
      <dgm:t>
        <a:bodyPr/>
        <a:lstStyle/>
        <a:p>
          <a:endParaRPr lang="en-US"/>
        </a:p>
      </dgm:t>
    </dgm:pt>
    <dgm:pt modelId="{06DC2DFB-02B1-4526-B953-3228878AAB56}" type="sibTrans" cxnId="{FBB539ED-19CB-4D98-93C2-1F0B53BE5717}">
      <dgm:prSet/>
      <dgm:spPr/>
      <dgm:t>
        <a:bodyPr/>
        <a:lstStyle/>
        <a:p>
          <a:endParaRPr lang="en-US"/>
        </a:p>
      </dgm:t>
    </dgm:pt>
    <dgm:pt modelId="{C712DF12-62AC-4B69-B22E-04DA6436CB98}">
      <dgm:prSet custT="1"/>
      <dgm:spPr/>
      <dgm:t>
        <a:bodyPr/>
        <a:lstStyle/>
        <a:p>
          <a:r>
            <a:rPr lang="en-US" sz="3600" b="0" i="0" dirty="0"/>
            <a:t>Lana Shope, NCAP</a:t>
          </a:r>
          <a:endParaRPr lang="en-US" sz="3600" dirty="0"/>
        </a:p>
      </dgm:t>
    </dgm:pt>
    <dgm:pt modelId="{561B1D39-768F-4717-9D68-F1ECCA2424DB}" type="parTrans" cxnId="{F89821EA-3D00-4317-8CC6-C2B6ED2C4FB5}">
      <dgm:prSet/>
      <dgm:spPr/>
      <dgm:t>
        <a:bodyPr/>
        <a:lstStyle/>
        <a:p>
          <a:endParaRPr lang="en-US"/>
        </a:p>
      </dgm:t>
    </dgm:pt>
    <dgm:pt modelId="{0546219A-5C92-4BA4-930F-DAC5A334C647}" type="sibTrans" cxnId="{F89821EA-3D00-4317-8CC6-C2B6ED2C4FB5}">
      <dgm:prSet/>
      <dgm:spPr/>
      <dgm:t>
        <a:bodyPr/>
        <a:lstStyle/>
        <a:p>
          <a:endParaRPr lang="en-US"/>
        </a:p>
      </dgm:t>
    </dgm:pt>
    <dgm:pt modelId="{57D9C1A4-4A6F-4C4F-839F-0CB122D87E34}" type="pres">
      <dgm:prSet presAssocID="{B240D65B-0AFE-4E70-BA5D-8DA4BB40A597}" presName="Name0" presStyleCnt="0">
        <dgm:presLayoutVars>
          <dgm:chMax val="7"/>
          <dgm:chPref val="7"/>
          <dgm:dir/>
        </dgm:presLayoutVars>
      </dgm:prSet>
      <dgm:spPr/>
    </dgm:pt>
    <dgm:pt modelId="{D95899FC-02AF-41B8-985A-706C2A759801}" type="pres">
      <dgm:prSet presAssocID="{B240D65B-0AFE-4E70-BA5D-8DA4BB40A597}" presName="Name1" presStyleCnt="0"/>
      <dgm:spPr/>
    </dgm:pt>
    <dgm:pt modelId="{B71CA957-21A3-40F9-8607-97E10E2CCFC2}" type="pres">
      <dgm:prSet presAssocID="{B240D65B-0AFE-4E70-BA5D-8DA4BB40A597}" presName="cycle" presStyleCnt="0"/>
      <dgm:spPr/>
    </dgm:pt>
    <dgm:pt modelId="{78975590-C8C5-4DEA-801D-8099824B5C72}" type="pres">
      <dgm:prSet presAssocID="{B240D65B-0AFE-4E70-BA5D-8DA4BB40A597}" presName="srcNode" presStyleLbl="node1" presStyleIdx="0" presStyleCnt="6"/>
      <dgm:spPr/>
    </dgm:pt>
    <dgm:pt modelId="{41AD7738-6B17-46C4-878B-37BF98B2F7AB}" type="pres">
      <dgm:prSet presAssocID="{B240D65B-0AFE-4E70-BA5D-8DA4BB40A597}" presName="conn" presStyleLbl="parChTrans1D2" presStyleIdx="0" presStyleCnt="1"/>
      <dgm:spPr/>
    </dgm:pt>
    <dgm:pt modelId="{7B64AFAA-52D5-4930-A9B1-CA2A37FD4B1A}" type="pres">
      <dgm:prSet presAssocID="{B240D65B-0AFE-4E70-BA5D-8DA4BB40A597}" presName="extraNode" presStyleLbl="node1" presStyleIdx="0" presStyleCnt="6"/>
      <dgm:spPr/>
    </dgm:pt>
    <dgm:pt modelId="{A79CF971-20E3-4FFE-8231-3E3EE698B53D}" type="pres">
      <dgm:prSet presAssocID="{B240D65B-0AFE-4E70-BA5D-8DA4BB40A597}" presName="dstNode" presStyleLbl="node1" presStyleIdx="0" presStyleCnt="6"/>
      <dgm:spPr/>
    </dgm:pt>
    <dgm:pt modelId="{2DDBE4ED-C0EF-46C8-A723-F3BFCE9C0C43}" type="pres">
      <dgm:prSet presAssocID="{0C460006-242C-47E5-B0F9-362B5640B7E7}" presName="text_1" presStyleLbl="node1" presStyleIdx="0" presStyleCnt="6">
        <dgm:presLayoutVars>
          <dgm:bulletEnabled val="1"/>
        </dgm:presLayoutVars>
      </dgm:prSet>
      <dgm:spPr/>
    </dgm:pt>
    <dgm:pt modelId="{58FC34DC-8D55-4D89-8464-BC12ED0D898F}" type="pres">
      <dgm:prSet presAssocID="{0C460006-242C-47E5-B0F9-362B5640B7E7}" presName="accent_1" presStyleCnt="0"/>
      <dgm:spPr/>
    </dgm:pt>
    <dgm:pt modelId="{EB26BCFF-0E9A-46EB-9F19-523602F4740F}" type="pres">
      <dgm:prSet presAssocID="{0C460006-242C-47E5-B0F9-362B5640B7E7}" presName="accentRepeatNode" presStyleLbl="solidFgAcc1" presStyleIdx="0" presStyleCnt="6"/>
      <dgm:spPr>
        <a:blipFill dpi="0" rotWithShape="0">
          <a:blip xmlns:r="http://schemas.openxmlformats.org/officeDocument/2006/relationships" r:embed="rId1"/>
          <a:srcRect/>
          <a:stretch>
            <a:fillRect l="-37121" t="1346" r="-12879" b="-1346"/>
          </a:stretch>
        </a:blipFill>
      </dgm:spPr>
    </dgm:pt>
    <dgm:pt modelId="{99FBFB0E-EE8C-42E3-8DCA-5713B49DA099}" type="pres">
      <dgm:prSet presAssocID="{28441C86-BFDD-45A4-A8D6-D34614925902}" presName="text_2" presStyleLbl="node1" presStyleIdx="1" presStyleCnt="6">
        <dgm:presLayoutVars>
          <dgm:bulletEnabled val="1"/>
        </dgm:presLayoutVars>
      </dgm:prSet>
      <dgm:spPr/>
    </dgm:pt>
    <dgm:pt modelId="{942A9DF8-95FD-4C5C-8FD8-CDF23235783F}" type="pres">
      <dgm:prSet presAssocID="{28441C86-BFDD-45A4-A8D6-D34614925902}" presName="accent_2" presStyleCnt="0"/>
      <dgm:spPr/>
    </dgm:pt>
    <dgm:pt modelId="{5C4C27F6-73D6-4C08-A957-9A699A4EA3C3}" type="pres">
      <dgm:prSet presAssocID="{28441C86-BFDD-45A4-A8D6-D34614925902}" presName="accentRepeatNode" presStyleLbl="solidFgAcc1" presStyleIdx="1" presStyleCnt="6"/>
      <dgm:spPr>
        <a:blipFill rotWithShape="0">
          <a:blip xmlns:r="http://schemas.openxmlformats.org/officeDocument/2006/relationships" r:embed="rId2"/>
          <a:srcRect/>
          <a:stretch>
            <a:fillRect t="-12000" b="-12000"/>
          </a:stretch>
        </a:blipFill>
      </dgm:spPr>
    </dgm:pt>
    <dgm:pt modelId="{CDE24BAF-B636-420E-BECE-CC2EBCB9FCB4}" type="pres">
      <dgm:prSet presAssocID="{E0AD283E-927F-4854-A167-48BAF90A9482}" presName="text_3" presStyleLbl="node1" presStyleIdx="2" presStyleCnt="6">
        <dgm:presLayoutVars>
          <dgm:bulletEnabled val="1"/>
        </dgm:presLayoutVars>
      </dgm:prSet>
      <dgm:spPr/>
    </dgm:pt>
    <dgm:pt modelId="{763F75AF-28B0-4538-8EAF-6E44CA19787D}" type="pres">
      <dgm:prSet presAssocID="{E0AD283E-927F-4854-A167-48BAF90A9482}" presName="accent_3" presStyleCnt="0"/>
      <dgm:spPr/>
    </dgm:pt>
    <dgm:pt modelId="{F28FEB9A-4321-4DF3-8766-1CAB22E8583D}" type="pres">
      <dgm:prSet presAssocID="{E0AD283E-927F-4854-A167-48BAF90A9482}" presName="accentRepeatNode" presStyleLbl="solidFgAcc1" presStyleIdx="2" presStyleCnt="6"/>
      <dgm:spPr>
        <a:blipFill rotWithShape="0">
          <a:blip xmlns:r="http://schemas.openxmlformats.org/officeDocument/2006/relationships" r:embed="rId3"/>
          <a:srcRect/>
          <a:stretch>
            <a:fillRect/>
          </a:stretch>
        </a:blipFill>
      </dgm:spPr>
    </dgm:pt>
    <dgm:pt modelId="{B034E4AE-1BA2-40CA-8165-8AC0A2B1D092}" type="pres">
      <dgm:prSet presAssocID="{D220A2F2-2180-43FE-86EC-EC2885E92DFC}" presName="text_4" presStyleLbl="node1" presStyleIdx="3" presStyleCnt="6">
        <dgm:presLayoutVars>
          <dgm:bulletEnabled val="1"/>
        </dgm:presLayoutVars>
      </dgm:prSet>
      <dgm:spPr/>
    </dgm:pt>
    <dgm:pt modelId="{A14757E5-CC36-4AA6-BD55-FADEF82AD034}" type="pres">
      <dgm:prSet presAssocID="{D220A2F2-2180-43FE-86EC-EC2885E92DFC}" presName="accent_4" presStyleCnt="0"/>
      <dgm:spPr/>
    </dgm:pt>
    <dgm:pt modelId="{5A27A4A6-CCF1-4C83-BE28-37B0A64D5D2B}" type="pres">
      <dgm:prSet presAssocID="{D220A2F2-2180-43FE-86EC-EC2885E92DFC}" presName="accentRepeatNode" presStyleLbl="solidFgAcc1" presStyleIdx="3" presStyleCnt="6"/>
      <dgm:spPr>
        <a:blipFill rotWithShape="0">
          <a:blip xmlns:r="http://schemas.openxmlformats.org/officeDocument/2006/relationships" r:embed="rId4"/>
          <a:srcRect/>
          <a:stretch>
            <a:fillRect t="-3000" b="-3000"/>
          </a:stretch>
        </a:blipFill>
      </dgm:spPr>
    </dgm:pt>
    <dgm:pt modelId="{59658377-33CD-4A00-BF6B-1F24A5C3C560}" type="pres">
      <dgm:prSet presAssocID="{9674E8F2-2D12-4004-92A5-17947AEAD199}" presName="text_5" presStyleLbl="node1" presStyleIdx="4" presStyleCnt="6">
        <dgm:presLayoutVars>
          <dgm:bulletEnabled val="1"/>
        </dgm:presLayoutVars>
      </dgm:prSet>
      <dgm:spPr/>
    </dgm:pt>
    <dgm:pt modelId="{E5476398-EA76-4436-9CD8-1B65258F21C2}" type="pres">
      <dgm:prSet presAssocID="{9674E8F2-2D12-4004-92A5-17947AEAD199}" presName="accent_5" presStyleCnt="0"/>
      <dgm:spPr/>
    </dgm:pt>
    <dgm:pt modelId="{C4D079E4-6BA1-4533-AD7D-FC0C79D603A8}" type="pres">
      <dgm:prSet presAssocID="{9674E8F2-2D12-4004-92A5-17947AEAD199}" presName="accentRepeatNode" presStyleLbl="solidFgAcc1" presStyleIdx="4" presStyleCnt="6"/>
      <dgm:spPr>
        <a:blipFill rotWithShape="0">
          <a:blip xmlns:r="http://schemas.openxmlformats.org/officeDocument/2006/relationships" r:embed="rId5"/>
          <a:srcRect/>
          <a:stretch>
            <a:fillRect t="-1000" b="-1000"/>
          </a:stretch>
        </a:blipFill>
      </dgm:spPr>
    </dgm:pt>
    <dgm:pt modelId="{D05222B2-2784-4725-953D-894531B39628}" type="pres">
      <dgm:prSet presAssocID="{C712DF12-62AC-4B69-B22E-04DA6436CB98}" presName="text_6" presStyleLbl="node1" presStyleIdx="5" presStyleCnt="6">
        <dgm:presLayoutVars>
          <dgm:bulletEnabled val="1"/>
        </dgm:presLayoutVars>
      </dgm:prSet>
      <dgm:spPr/>
    </dgm:pt>
    <dgm:pt modelId="{135BCE4E-BCED-4C91-ABAD-CFB6E2B1FCBB}" type="pres">
      <dgm:prSet presAssocID="{C712DF12-62AC-4B69-B22E-04DA6436CB98}" presName="accent_6" presStyleCnt="0"/>
      <dgm:spPr/>
    </dgm:pt>
    <dgm:pt modelId="{8A332EB9-8A4F-4B47-B7BB-BF2FFCCDE816}" type="pres">
      <dgm:prSet presAssocID="{C712DF12-62AC-4B69-B22E-04DA6436CB98}" presName="accentRepeatNode" presStyleLbl="solidFgAcc1" presStyleIdx="5" presStyleCnt="6"/>
      <dgm:spPr>
        <a:blipFill rotWithShape="0">
          <a:blip xmlns:r="http://schemas.openxmlformats.org/officeDocument/2006/relationships" r:embed="rId6"/>
          <a:srcRect/>
          <a:stretch>
            <a:fillRect l="-31000" r="-31000"/>
          </a:stretch>
        </a:blipFill>
      </dgm:spPr>
    </dgm:pt>
  </dgm:ptLst>
  <dgm:cxnLst>
    <dgm:cxn modelId="{B735FF02-1D8C-4F19-B2C7-0021E0A5E0F2}" srcId="{B240D65B-0AFE-4E70-BA5D-8DA4BB40A597}" destId="{E0AD283E-927F-4854-A167-48BAF90A9482}" srcOrd="2" destOrd="0" parTransId="{198629ED-E30F-40CB-B057-E5EF6884160A}" sibTransId="{04D2DBB7-2871-4F53-AA57-06FB2BBDE001}"/>
    <dgm:cxn modelId="{ACFBD40B-9340-40C2-9B94-B1AD56727790}" type="presOf" srcId="{E0AD283E-927F-4854-A167-48BAF90A9482}" destId="{CDE24BAF-B636-420E-BECE-CC2EBCB9FCB4}" srcOrd="0" destOrd="0" presId="urn:microsoft.com/office/officeart/2008/layout/VerticalCurvedList"/>
    <dgm:cxn modelId="{A2804616-1566-42D6-A5BE-F1C3F164D59A}" type="presOf" srcId="{98037243-02FC-42FA-AFF4-4362B358A3E3}" destId="{41AD7738-6B17-46C4-878B-37BF98B2F7AB}" srcOrd="0" destOrd="0" presId="urn:microsoft.com/office/officeart/2008/layout/VerticalCurvedList"/>
    <dgm:cxn modelId="{544BC64D-AE17-4BAB-8AC4-724A5F391E2B}" type="presOf" srcId="{D220A2F2-2180-43FE-86EC-EC2885E92DFC}" destId="{B034E4AE-1BA2-40CA-8165-8AC0A2B1D092}" srcOrd="0" destOrd="0" presId="urn:microsoft.com/office/officeart/2008/layout/VerticalCurvedList"/>
    <dgm:cxn modelId="{0AD3C76D-EFD0-42A4-B528-B62CF730F034}" type="presOf" srcId="{0C460006-242C-47E5-B0F9-362B5640B7E7}" destId="{2DDBE4ED-C0EF-46C8-A723-F3BFCE9C0C43}" srcOrd="0" destOrd="0" presId="urn:microsoft.com/office/officeart/2008/layout/VerticalCurvedList"/>
    <dgm:cxn modelId="{32611583-C7A6-4E47-BCDA-60CFA3C1BB83}" type="presOf" srcId="{B240D65B-0AFE-4E70-BA5D-8DA4BB40A597}" destId="{57D9C1A4-4A6F-4C4F-839F-0CB122D87E34}" srcOrd="0" destOrd="0" presId="urn:microsoft.com/office/officeart/2008/layout/VerticalCurvedList"/>
    <dgm:cxn modelId="{611E429A-9B2F-44D0-9E5D-D179A71729CE}" srcId="{B240D65B-0AFE-4E70-BA5D-8DA4BB40A597}" destId="{D220A2F2-2180-43FE-86EC-EC2885E92DFC}" srcOrd="3" destOrd="0" parTransId="{E9808572-6AB5-4D00-AA5C-A59F8BA5B6D2}" sibTransId="{2829A4A2-979C-4270-9CE8-930AAA7B135A}"/>
    <dgm:cxn modelId="{58EF9FA9-002E-4B30-A9A2-5597F91FB7AE}" srcId="{B240D65B-0AFE-4E70-BA5D-8DA4BB40A597}" destId="{0C460006-242C-47E5-B0F9-362B5640B7E7}" srcOrd="0" destOrd="0" parTransId="{C6AE001A-BCC2-4F77-A571-4836CF92DF74}" sibTransId="{98037243-02FC-42FA-AFF4-4362B358A3E3}"/>
    <dgm:cxn modelId="{20855CB8-165F-43B0-AB0F-B20BAAB817CD}" type="presOf" srcId="{9674E8F2-2D12-4004-92A5-17947AEAD199}" destId="{59658377-33CD-4A00-BF6B-1F24A5C3C560}" srcOrd="0" destOrd="0" presId="urn:microsoft.com/office/officeart/2008/layout/VerticalCurvedList"/>
    <dgm:cxn modelId="{20406BE7-F034-4463-88B0-5E7442244073}" srcId="{B240D65B-0AFE-4E70-BA5D-8DA4BB40A597}" destId="{28441C86-BFDD-45A4-A8D6-D34614925902}" srcOrd="1" destOrd="0" parTransId="{FB95D291-7380-42B9-93A8-AC7780D9DEDD}" sibTransId="{7A74FE0F-39CF-4D5E-A374-DCD7D5340E0B}"/>
    <dgm:cxn modelId="{F89821EA-3D00-4317-8CC6-C2B6ED2C4FB5}" srcId="{B240D65B-0AFE-4E70-BA5D-8DA4BB40A597}" destId="{C712DF12-62AC-4B69-B22E-04DA6436CB98}" srcOrd="5" destOrd="0" parTransId="{561B1D39-768F-4717-9D68-F1ECCA2424DB}" sibTransId="{0546219A-5C92-4BA4-930F-DAC5A334C647}"/>
    <dgm:cxn modelId="{FBB539ED-19CB-4D98-93C2-1F0B53BE5717}" srcId="{B240D65B-0AFE-4E70-BA5D-8DA4BB40A597}" destId="{9674E8F2-2D12-4004-92A5-17947AEAD199}" srcOrd="4" destOrd="0" parTransId="{EC735E61-960C-4CAA-84A0-F3474AC8B1BE}" sibTransId="{06DC2DFB-02B1-4526-B953-3228878AAB56}"/>
    <dgm:cxn modelId="{F01518F8-A667-4B38-8E42-9FAB18856A28}" type="presOf" srcId="{C712DF12-62AC-4B69-B22E-04DA6436CB98}" destId="{D05222B2-2784-4725-953D-894531B39628}" srcOrd="0" destOrd="0" presId="urn:microsoft.com/office/officeart/2008/layout/VerticalCurvedList"/>
    <dgm:cxn modelId="{F68D9CF8-358C-4B78-8C7E-0E5AA8594DBD}" type="presOf" srcId="{28441C86-BFDD-45A4-A8D6-D34614925902}" destId="{99FBFB0E-EE8C-42E3-8DCA-5713B49DA099}" srcOrd="0" destOrd="0" presId="urn:microsoft.com/office/officeart/2008/layout/VerticalCurvedList"/>
    <dgm:cxn modelId="{51947398-B6F1-4DFE-B2B1-159A830AD9B7}" type="presParOf" srcId="{57D9C1A4-4A6F-4C4F-839F-0CB122D87E34}" destId="{D95899FC-02AF-41B8-985A-706C2A759801}" srcOrd="0" destOrd="0" presId="urn:microsoft.com/office/officeart/2008/layout/VerticalCurvedList"/>
    <dgm:cxn modelId="{226F82FF-C14E-4BF7-9BB8-BD8998E553A9}" type="presParOf" srcId="{D95899FC-02AF-41B8-985A-706C2A759801}" destId="{B71CA957-21A3-40F9-8607-97E10E2CCFC2}" srcOrd="0" destOrd="0" presId="urn:microsoft.com/office/officeart/2008/layout/VerticalCurvedList"/>
    <dgm:cxn modelId="{520C8484-62DA-40D1-BB3B-023D520D0A67}" type="presParOf" srcId="{B71CA957-21A3-40F9-8607-97E10E2CCFC2}" destId="{78975590-C8C5-4DEA-801D-8099824B5C72}" srcOrd="0" destOrd="0" presId="urn:microsoft.com/office/officeart/2008/layout/VerticalCurvedList"/>
    <dgm:cxn modelId="{F26FE5A1-427C-4403-92F6-9AD07BFD962F}" type="presParOf" srcId="{B71CA957-21A3-40F9-8607-97E10E2CCFC2}" destId="{41AD7738-6B17-46C4-878B-37BF98B2F7AB}" srcOrd="1" destOrd="0" presId="urn:microsoft.com/office/officeart/2008/layout/VerticalCurvedList"/>
    <dgm:cxn modelId="{F6ADE1CB-91A0-4445-9817-5DCEC322FD22}" type="presParOf" srcId="{B71CA957-21A3-40F9-8607-97E10E2CCFC2}" destId="{7B64AFAA-52D5-4930-A9B1-CA2A37FD4B1A}" srcOrd="2" destOrd="0" presId="urn:microsoft.com/office/officeart/2008/layout/VerticalCurvedList"/>
    <dgm:cxn modelId="{9D66162C-86FD-4F3B-A6E6-C5B9BA9D79B6}" type="presParOf" srcId="{B71CA957-21A3-40F9-8607-97E10E2CCFC2}" destId="{A79CF971-20E3-4FFE-8231-3E3EE698B53D}" srcOrd="3" destOrd="0" presId="urn:microsoft.com/office/officeart/2008/layout/VerticalCurvedList"/>
    <dgm:cxn modelId="{89199028-FE26-44FE-AB0C-D13B5801B167}" type="presParOf" srcId="{D95899FC-02AF-41B8-985A-706C2A759801}" destId="{2DDBE4ED-C0EF-46C8-A723-F3BFCE9C0C43}" srcOrd="1" destOrd="0" presId="urn:microsoft.com/office/officeart/2008/layout/VerticalCurvedList"/>
    <dgm:cxn modelId="{6F1A9BA5-2D0F-4064-88A7-715305B83381}" type="presParOf" srcId="{D95899FC-02AF-41B8-985A-706C2A759801}" destId="{58FC34DC-8D55-4D89-8464-BC12ED0D898F}" srcOrd="2" destOrd="0" presId="urn:microsoft.com/office/officeart/2008/layout/VerticalCurvedList"/>
    <dgm:cxn modelId="{55D040D5-C683-4FE1-9471-91653D73A6A7}" type="presParOf" srcId="{58FC34DC-8D55-4D89-8464-BC12ED0D898F}" destId="{EB26BCFF-0E9A-46EB-9F19-523602F4740F}" srcOrd="0" destOrd="0" presId="urn:microsoft.com/office/officeart/2008/layout/VerticalCurvedList"/>
    <dgm:cxn modelId="{F79146C7-097F-487E-A7E1-F850466A5DDE}" type="presParOf" srcId="{D95899FC-02AF-41B8-985A-706C2A759801}" destId="{99FBFB0E-EE8C-42E3-8DCA-5713B49DA099}" srcOrd="3" destOrd="0" presId="urn:microsoft.com/office/officeart/2008/layout/VerticalCurvedList"/>
    <dgm:cxn modelId="{39661455-8E32-49EC-B3C6-4235CAA6FCDB}" type="presParOf" srcId="{D95899FC-02AF-41B8-985A-706C2A759801}" destId="{942A9DF8-95FD-4C5C-8FD8-CDF23235783F}" srcOrd="4" destOrd="0" presId="urn:microsoft.com/office/officeart/2008/layout/VerticalCurvedList"/>
    <dgm:cxn modelId="{307C83BB-172E-4A98-9284-5100B696F5A0}" type="presParOf" srcId="{942A9DF8-95FD-4C5C-8FD8-CDF23235783F}" destId="{5C4C27F6-73D6-4C08-A957-9A699A4EA3C3}" srcOrd="0" destOrd="0" presId="urn:microsoft.com/office/officeart/2008/layout/VerticalCurvedList"/>
    <dgm:cxn modelId="{95F4228B-A5CC-4DD1-B947-12FECB4F09CD}" type="presParOf" srcId="{D95899FC-02AF-41B8-985A-706C2A759801}" destId="{CDE24BAF-B636-420E-BECE-CC2EBCB9FCB4}" srcOrd="5" destOrd="0" presId="urn:microsoft.com/office/officeart/2008/layout/VerticalCurvedList"/>
    <dgm:cxn modelId="{9A5A2F1A-CD3A-450D-BBEA-E9816998CE88}" type="presParOf" srcId="{D95899FC-02AF-41B8-985A-706C2A759801}" destId="{763F75AF-28B0-4538-8EAF-6E44CA19787D}" srcOrd="6" destOrd="0" presId="urn:microsoft.com/office/officeart/2008/layout/VerticalCurvedList"/>
    <dgm:cxn modelId="{DB08BF7A-E34E-4660-8B59-DB94514792D7}" type="presParOf" srcId="{763F75AF-28B0-4538-8EAF-6E44CA19787D}" destId="{F28FEB9A-4321-4DF3-8766-1CAB22E8583D}" srcOrd="0" destOrd="0" presId="urn:microsoft.com/office/officeart/2008/layout/VerticalCurvedList"/>
    <dgm:cxn modelId="{E3F2D242-F4E2-4522-9CAC-4A5BCC0BFADB}" type="presParOf" srcId="{D95899FC-02AF-41B8-985A-706C2A759801}" destId="{B034E4AE-1BA2-40CA-8165-8AC0A2B1D092}" srcOrd="7" destOrd="0" presId="urn:microsoft.com/office/officeart/2008/layout/VerticalCurvedList"/>
    <dgm:cxn modelId="{3258ADE7-54BF-40D0-B240-630E11A08FBA}" type="presParOf" srcId="{D95899FC-02AF-41B8-985A-706C2A759801}" destId="{A14757E5-CC36-4AA6-BD55-FADEF82AD034}" srcOrd="8" destOrd="0" presId="urn:microsoft.com/office/officeart/2008/layout/VerticalCurvedList"/>
    <dgm:cxn modelId="{B3829020-3F53-457E-8807-4CEDC00A5547}" type="presParOf" srcId="{A14757E5-CC36-4AA6-BD55-FADEF82AD034}" destId="{5A27A4A6-CCF1-4C83-BE28-37B0A64D5D2B}" srcOrd="0" destOrd="0" presId="urn:microsoft.com/office/officeart/2008/layout/VerticalCurvedList"/>
    <dgm:cxn modelId="{6931952E-99C0-400C-B3C2-B8AA3889534D}" type="presParOf" srcId="{D95899FC-02AF-41B8-985A-706C2A759801}" destId="{59658377-33CD-4A00-BF6B-1F24A5C3C560}" srcOrd="9" destOrd="0" presId="urn:microsoft.com/office/officeart/2008/layout/VerticalCurvedList"/>
    <dgm:cxn modelId="{7C0B475A-2323-44C2-87DC-D2AA6AE8C83C}" type="presParOf" srcId="{D95899FC-02AF-41B8-985A-706C2A759801}" destId="{E5476398-EA76-4436-9CD8-1B65258F21C2}" srcOrd="10" destOrd="0" presId="urn:microsoft.com/office/officeart/2008/layout/VerticalCurvedList"/>
    <dgm:cxn modelId="{2AE70796-B8D2-43DE-BB01-B6D851CD315C}" type="presParOf" srcId="{E5476398-EA76-4436-9CD8-1B65258F21C2}" destId="{C4D079E4-6BA1-4533-AD7D-FC0C79D603A8}" srcOrd="0" destOrd="0" presId="urn:microsoft.com/office/officeart/2008/layout/VerticalCurvedList"/>
    <dgm:cxn modelId="{B9E23625-40E1-419D-90AE-110215E0DEBF}" type="presParOf" srcId="{D95899FC-02AF-41B8-985A-706C2A759801}" destId="{D05222B2-2784-4725-953D-894531B39628}" srcOrd="11" destOrd="0" presId="urn:microsoft.com/office/officeart/2008/layout/VerticalCurvedList"/>
    <dgm:cxn modelId="{0BDC63F2-A2A4-4FC6-966C-067912F4EC4E}" type="presParOf" srcId="{D95899FC-02AF-41B8-985A-706C2A759801}" destId="{135BCE4E-BCED-4C91-ABAD-CFB6E2B1FCBB}" srcOrd="12" destOrd="0" presId="urn:microsoft.com/office/officeart/2008/layout/VerticalCurvedList"/>
    <dgm:cxn modelId="{14ABBE2F-51C9-4AFF-B810-E131D91A63C4}" type="presParOf" srcId="{135BCE4E-BCED-4C91-ABAD-CFB6E2B1FCBB}" destId="{8A332EB9-8A4F-4B47-B7BB-BF2FFCCDE81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8E9C86-78BF-4454-B21B-29600FA70BB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516F6D8-5F93-48F2-B798-DEEE61DDEED2}">
      <dgm:prSet custT="1"/>
      <dgm:spPr/>
      <dgm:t>
        <a:bodyPr/>
        <a:lstStyle/>
        <a:p>
          <a:pPr algn="l"/>
          <a:r>
            <a:rPr lang="en-US" sz="4000">
              <a:solidFill>
                <a:schemeClr val="tx2"/>
              </a:solidFill>
            </a:rPr>
            <a:t>To Prevent </a:t>
          </a:r>
        </a:p>
      </dgm:t>
    </dgm:pt>
    <dgm:pt modelId="{28305556-855A-4C20-A6ED-34CECA4724D0}" type="parTrans" cxnId="{B68E7F03-9405-41F7-8078-221243DB8EAD}">
      <dgm:prSet/>
      <dgm:spPr/>
      <dgm:t>
        <a:bodyPr/>
        <a:lstStyle/>
        <a:p>
          <a:pPr algn="l"/>
          <a:endParaRPr lang="en-US" sz="3200">
            <a:solidFill>
              <a:schemeClr val="tx2"/>
            </a:solidFill>
          </a:endParaRPr>
        </a:p>
      </dgm:t>
    </dgm:pt>
    <dgm:pt modelId="{5F3CD808-9EB4-4E58-8012-A4842B896D36}" type="sibTrans" cxnId="{B68E7F03-9405-41F7-8078-221243DB8EAD}">
      <dgm:prSet/>
      <dgm:spPr/>
      <dgm:t>
        <a:bodyPr/>
        <a:lstStyle/>
        <a:p>
          <a:pPr algn="l"/>
          <a:endParaRPr lang="en-US" sz="3200">
            <a:solidFill>
              <a:schemeClr val="tx2"/>
            </a:solidFill>
          </a:endParaRPr>
        </a:p>
      </dgm:t>
    </dgm:pt>
    <dgm:pt modelId="{66576FBF-55FB-4DE3-ADD0-FB77297334D9}">
      <dgm:prSet custT="1"/>
      <dgm:spPr/>
      <dgm:t>
        <a:bodyPr/>
        <a:lstStyle/>
        <a:p>
          <a:pPr algn="l"/>
          <a:r>
            <a:rPr lang="en-US" sz="4000">
              <a:solidFill>
                <a:schemeClr val="tx2"/>
              </a:solidFill>
            </a:rPr>
            <a:t>Prepare for</a:t>
          </a:r>
        </a:p>
      </dgm:t>
    </dgm:pt>
    <dgm:pt modelId="{07AC75B3-5002-4953-9781-A87E2905EB50}" type="parTrans" cxnId="{88410FB6-1E32-447A-90FA-5E915488C3EC}">
      <dgm:prSet/>
      <dgm:spPr/>
      <dgm:t>
        <a:bodyPr/>
        <a:lstStyle/>
        <a:p>
          <a:pPr algn="l"/>
          <a:endParaRPr lang="en-US" sz="3200">
            <a:solidFill>
              <a:schemeClr val="tx2"/>
            </a:solidFill>
          </a:endParaRPr>
        </a:p>
      </dgm:t>
    </dgm:pt>
    <dgm:pt modelId="{90301355-2E5A-4392-8CC6-5849F3627706}" type="sibTrans" cxnId="{88410FB6-1E32-447A-90FA-5E915488C3EC}">
      <dgm:prSet/>
      <dgm:spPr/>
      <dgm:t>
        <a:bodyPr/>
        <a:lstStyle/>
        <a:p>
          <a:pPr algn="l"/>
          <a:endParaRPr lang="en-US" sz="3200">
            <a:solidFill>
              <a:schemeClr val="tx2"/>
            </a:solidFill>
          </a:endParaRPr>
        </a:p>
      </dgm:t>
    </dgm:pt>
    <dgm:pt modelId="{059F71E7-1F5A-48A7-9BCA-1048D04C84EE}">
      <dgm:prSet custT="1"/>
      <dgm:spPr/>
      <dgm:t>
        <a:bodyPr/>
        <a:lstStyle/>
        <a:p>
          <a:pPr algn="l"/>
          <a:r>
            <a:rPr lang="en-US" sz="4000" dirty="0">
              <a:solidFill>
                <a:schemeClr val="tx2"/>
              </a:solidFill>
            </a:rPr>
            <a:t>Respond to COVID-19</a:t>
          </a:r>
        </a:p>
      </dgm:t>
    </dgm:pt>
    <dgm:pt modelId="{BB19E149-DD65-4E7F-BD12-8ABC884FB13F}" type="parTrans" cxnId="{C89CE257-B2CB-4496-8265-9B2A5352FF9C}">
      <dgm:prSet/>
      <dgm:spPr/>
      <dgm:t>
        <a:bodyPr/>
        <a:lstStyle/>
        <a:p>
          <a:pPr algn="l"/>
          <a:endParaRPr lang="en-US" sz="3200">
            <a:solidFill>
              <a:schemeClr val="tx2"/>
            </a:solidFill>
          </a:endParaRPr>
        </a:p>
      </dgm:t>
    </dgm:pt>
    <dgm:pt modelId="{AB0CA181-5379-4BC5-8B4E-9261593D4494}" type="sibTrans" cxnId="{C89CE257-B2CB-4496-8265-9B2A5352FF9C}">
      <dgm:prSet/>
      <dgm:spPr/>
      <dgm:t>
        <a:bodyPr/>
        <a:lstStyle/>
        <a:p>
          <a:pPr algn="l"/>
          <a:endParaRPr lang="en-US" sz="3200">
            <a:solidFill>
              <a:schemeClr val="tx2"/>
            </a:solidFill>
          </a:endParaRPr>
        </a:p>
      </dgm:t>
    </dgm:pt>
    <dgm:pt modelId="{2AF7F6AD-B4F2-4B01-9502-B702FB651723}" type="pres">
      <dgm:prSet presAssocID="{1C8E9C86-78BF-4454-B21B-29600FA70BBB}" presName="root" presStyleCnt="0">
        <dgm:presLayoutVars>
          <dgm:dir/>
          <dgm:resizeHandles val="exact"/>
        </dgm:presLayoutVars>
      </dgm:prSet>
      <dgm:spPr/>
    </dgm:pt>
    <dgm:pt modelId="{3AFDA38E-72B5-4B6F-88BA-FAA97DFE2810}" type="pres">
      <dgm:prSet presAssocID="{1516F6D8-5F93-48F2-B798-DEEE61DDEED2}" presName="compNode" presStyleCnt="0"/>
      <dgm:spPr/>
    </dgm:pt>
    <dgm:pt modelId="{2F19705B-8583-41B9-90A9-A8638E5F9217}" type="pres">
      <dgm:prSet presAssocID="{1516F6D8-5F93-48F2-B798-DEEE61DDEED2}" presName="bgRect" presStyleLbl="bgShp" presStyleIdx="0" presStyleCnt="3"/>
      <dgm:spPr>
        <a:noFill/>
      </dgm:spPr>
    </dgm:pt>
    <dgm:pt modelId="{DBB1636D-FC7B-4176-874D-CC591D010701}" type="pres">
      <dgm:prSet presAssocID="{1516F6D8-5F93-48F2-B798-DEEE61DDEED2}" presName="iconRect" presStyleLbl="node1" presStyleIdx="0" presStyleCnt="3" custScaleX="133760" custScaleY="13376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1B78B29A-27F1-487C-B95E-9C353DC227A6}" type="pres">
      <dgm:prSet presAssocID="{1516F6D8-5F93-48F2-B798-DEEE61DDEED2}" presName="spaceRect" presStyleCnt="0"/>
      <dgm:spPr/>
    </dgm:pt>
    <dgm:pt modelId="{76009292-8014-47FB-A835-298FF5901880}" type="pres">
      <dgm:prSet presAssocID="{1516F6D8-5F93-48F2-B798-DEEE61DDEED2}" presName="parTx" presStyleLbl="revTx" presStyleIdx="0" presStyleCnt="3">
        <dgm:presLayoutVars>
          <dgm:chMax val="0"/>
          <dgm:chPref val="0"/>
        </dgm:presLayoutVars>
      </dgm:prSet>
      <dgm:spPr/>
    </dgm:pt>
    <dgm:pt modelId="{C37335C0-5693-4DC6-8518-D62FE9E60560}" type="pres">
      <dgm:prSet presAssocID="{5F3CD808-9EB4-4E58-8012-A4842B896D36}" presName="sibTrans" presStyleCnt="0"/>
      <dgm:spPr/>
    </dgm:pt>
    <dgm:pt modelId="{9C1D9A57-B5E4-42CD-8037-D2254F03BFB6}" type="pres">
      <dgm:prSet presAssocID="{66576FBF-55FB-4DE3-ADD0-FB77297334D9}" presName="compNode" presStyleCnt="0"/>
      <dgm:spPr/>
    </dgm:pt>
    <dgm:pt modelId="{36F53C69-729C-41F5-96F3-0AEC3E2782F9}" type="pres">
      <dgm:prSet presAssocID="{66576FBF-55FB-4DE3-ADD0-FB77297334D9}" presName="bgRect" presStyleLbl="bgShp" presStyleIdx="1" presStyleCnt="3"/>
      <dgm:spPr>
        <a:noFill/>
      </dgm:spPr>
    </dgm:pt>
    <dgm:pt modelId="{70108C49-6FDE-4382-B50F-DBB27AA4E98D}" type="pres">
      <dgm:prSet presAssocID="{66576FBF-55FB-4DE3-ADD0-FB77297334D9}" presName="iconRect" presStyleLbl="node1" presStyleIdx="1" presStyleCnt="3" custScaleX="133760" custScaleY="13376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95 mask with solid fill"/>
        </a:ext>
      </dgm:extLst>
    </dgm:pt>
    <dgm:pt modelId="{473D4231-1091-4268-B2FD-080C29CF9884}" type="pres">
      <dgm:prSet presAssocID="{66576FBF-55FB-4DE3-ADD0-FB77297334D9}" presName="spaceRect" presStyleCnt="0"/>
      <dgm:spPr/>
    </dgm:pt>
    <dgm:pt modelId="{0B980491-A678-4D82-8D5F-555284C2B539}" type="pres">
      <dgm:prSet presAssocID="{66576FBF-55FB-4DE3-ADD0-FB77297334D9}" presName="parTx" presStyleLbl="revTx" presStyleIdx="1" presStyleCnt="3">
        <dgm:presLayoutVars>
          <dgm:chMax val="0"/>
          <dgm:chPref val="0"/>
        </dgm:presLayoutVars>
      </dgm:prSet>
      <dgm:spPr/>
    </dgm:pt>
    <dgm:pt modelId="{79CE452F-B7C5-4653-A205-34AAE934E9D1}" type="pres">
      <dgm:prSet presAssocID="{90301355-2E5A-4392-8CC6-5849F3627706}" presName="sibTrans" presStyleCnt="0"/>
      <dgm:spPr/>
    </dgm:pt>
    <dgm:pt modelId="{83A42880-1E5E-48D6-BD93-F3282768DA0C}" type="pres">
      <dgm:prSet presAssocID="{059F71E7-1F5A-48A7-9BCA-1048D04C84EE}" presName="compNode" presStyleCnt="0"/>
      <dgm:spPr/>
    </dgm:pt>
    <dgm:pt modelId="{85170AF9-480F-425E-8F14-360477AD9FD2}" type="pres">
      <dgm:prSet presAssocID="{059F71E7-1F5A-48A7-9BCA-1048D04C84EE}" presName="bgRect" presStyleLbl="bgShp" presStyleIdx="2" presStyleCnt="3"/>
      <dgm:spPr>
        <a:noFill/>
      </dgm:spPr>
    </dgm:pt>
    <dgm:pt modelId="{642F263B-C1D3-4675-846A-98F2E71997D7}" type="pres">
      <dgm:prSet presAssocID="{059F71E7-1F5A-48A7-9BCA-1048D04C84EE}" presName="iconRect" presStyleLbl="node1" presStyleIdx="2" presStyleCnt="3" custScaleX="133760" custScaleY="13376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mmunity with solid fill"/>
        </a:ext>
      </dgm:extLst>
    </dgm:pt>
    <dgm:pt modelId="{115EDCCF-4827-4556-BED0-69212048CE1F}" type="pres">
      <dgm:prSet presAssocID="{059F71E7-1F5A-48A7-9BCA-1048D04C84EE}" presName="spaceRect" presStyleCnt="0"/>
      <dgm:spPr/>
    </dgm:pt>
    <dgm:pt modelId="{FC15FC79-1594-4DC9-88F3-285B6ECE08B0}" type="pres">
      <dgm:prSet presAssocID="{059F71E7-1F5A-48A7-9BCA-1048D04C84EE}" presName="parTx" presStyleLbl="revTx" presStyleIdx="2" presStyleCnt="3">
        <dgm:presLayoutVars>
          <dgm:chMax val="0"/>
          <dgm:chPref val="0"/>
        </dgm:presLayoutVars>
      </dgm:prSet>
      <dgm:spPr/>
    </dgm:pt>
  </dgm:ptLst>
  <dgm:cxnLst>
    <dgm:cxn modelId="{B68E7F03-9405-41F7-8078-221243DB8EAD}" srcId="{1C8E9C86-78BF-4454-B21B-29600FA70BBB}" destId="{1516F6D8-5F93-48F2-B798-DEEE61DDEED2}" srcOrd="0" destOrd="0" parTransId="{28305556-855A-4C20-A6ED-34CECA4724D0}" sibTransId="{5F3CD808-9EB4-4E58-8012-A4842B896D36}"/>
    <dgm:cxn modelId="{71746C0A-450A-4A60-B3E7-56E0D564C1AE}" type="presOf" srcId="{059F71E7-1F5A-48A7-9BCA-1048D04C84EE}" destId="{FC15FC79-1594-4DC9-88F3-285B6ECE08B0}" srcOrd="0" destOrd="0" presId="urn:microsoft.com/office/officeart/2018/2/layout/IconVerticalSolidList"/>
    <dgm:cxn modelId="{62996A1E-D1A4-438A-8BE2-ACF12905FEE9}" type="presOf" srcId="{1516F6D8-5F93-48F2-B798-DEEE61DDEED2}" destId="{76009292-8014-47FB-A835-298FF5901880}" srcOrd="0" destOrd="0" presId="urn:microsoft.com/office/officeart/2018/2/layout/IconVerticalSolidList"/>
    <dgm:cxn modelId="{9EFE6767-1311-44E7-9180-CF9809901178}" type="presOf" srcId="{1C8E9C86-78BF-4454-B21B-29600FA70BBB}" destId="{2AF7F6AD-B4F2-4B01-9502-B702FB651723}" srcOrd="0" destOrd="0" presId="urn:microsoft.com/office/officeart/2018/2/layout/IconVerticalSolidList"/>
    <dgm:cxn modelId="{E811FC50-8A9C-4FC7-AD6D-3824CE0958C8}" type="presOf" srcId="{66576FBF-55FB-4DE3-ADD0-FB77297334D9}" destId="{0B980491-A678-4D82-8D5F-555284C2B539}" srcOrd="0" destOrd="0" presId="urn:microsoft.com/office/officeart/2018/2/layout/IconVerticalSolidList"/>
    <dgm:cxn modelId="{C89CE257-B2CB-4496-8265-9B2A5352FF9C}" srcId="{1C8E9C86-78BF-4454-B21B-29600FA70BBB}" destId="{059F71E7-1F5A-48A7-9BCA-1048D04C84EE}" srcOrd="2" destOrd="0" parTransId="{BB19E149-DD65-4E7F-BD12-8ABC884FB13F}" sibTransId="{AB0CA181-5379-4BC5-8B4E-9261593D4494}"/>
    <dgm:cxn modelId="{88410FB6-1E32-447A-90FA-5E915488C3EC}" srcId="{1C8E9C86-78BF-4454-B21B-29600FA70BBB}" destId="{66576FBF-55FB-4DE3-ADD0-FB77297334D9}" srcOrd="1" destOrd="0" parTransId="{07AC75B3-5002-4953-9781-A87E2905EB50}" sibTransId="{90301355-2E5A-4392-8CC6-5849F3627706}"/>
    <dgm:cxn modelId="{FF84605F-AC42-4670-A98B-52C728A4F497}" type="presParOf" srcId="{2AF7F6AD-B4F2-4B01-9502-B702FB651723}" destId="{3AFDA38E-72B5-4B6F-88BA-FAA97DFE2810}" srcOrd="0" destOrd="0" presId="urn:microsoft.com/office/officeart/2018/2/layout/IconVerticalSolidList"/>
    <dgm:cxn modelId="{30F8B541-FB1C-42E6-B2E8-A560CD5DD84D}" type="presParOf" srcId="{3AFDA38E-72B5-4B6F-88BA-FAA97DFE2810}" destId="{2F19705B-8583-41B9-90A9-A8638E5F9217}" srcOrd="0" destOrd="0" presId="urn:microsoft.com/office/officeart/2018/2/layout/IconVerticalSolidList"/>
    <dgm:cxn modelId="{B745B7F2-A3EF-4BB0-8A11-7E5C4B3C7157}" type="presParOf" srcId="{3AFDA38E-72B5-4B6F-88BA-FAA97DFE2810}" destId="{DBB1636D-FC7B-4176-874D-CC591D010701}" srcOrd="1" destOrd="0" presId="urn:microsoft.com/office/officeart/2018/2/layout/IconVerticalSolidList"/>
    <dgm:cxn modelId="{F5180635-5422-4E06-9789-D7CC2356147F}" type="presParOf" srcId="{3AFDA38E-72B5-4B6F-88BA-FAA97DFE2810}" destId="{1B78B29A-27F1-487C-B95E-9C353DC227A6}" srcOrd="2" destOrd="0" presId="urn:microsoft.com/office/officeart/2018/2/layout/IconVerticalSolidList"/>
    <dgm:cxn modelId="{9FF95F75-1C5A-46C2-989D-843442539FB2}" type="presParOf" srcId="{3AFDA38E-72B5-4B6F-88BA-FAA97DFE2810}" destId="{76009292-8014-47FB-A835-298FF5901880}" srcOrd="3" destOrd="0" presId="urn:microsoft.com/office/officeart/2018/2/layout/IconVerticalSolidList"/>
    <dgm:cxn modelId="{E8A09D07-EA95-4608-BE6C-24251EB1BF1C}" type="presParOf" srcId="{2AF7F6AD-B4F2-4B01-9502-B702FB651723}" destId="{C37335C0-5693-4DC6-8518-D62FE9E60560}" srcOrd="1" destOrd="0" presId="urn:microsoft.com/office/officeart/2018/2/layout/IconVerticalSolidList"/>
    <dgm:cxn modelId="{4FF474DB-23D1-4810-85DE-BD3A11AEE875}" type="presParOf" srcId="{2AF7F6AD-B4F2-4B01-9502-B702FB651723}" destId="{9C1D9A57-B5E4-42CD-8037-D2254F03BFB6}" srcOrd="2" destOrd="0" presId="urn:microsoft.com/office/officeart/2018/2/layout/IconVerticalSolidList"/>
    <dgm:cxn modelId="{9CB4B83D-FFC0-4C19-92A3-E153AA024653}" type="presParOf" srcId="{9C1D9A57-B5E4-42CD-8037-D2254F03BFB6}" destId="{36F53C69-729C-41F5-96F3-0AEC3E2782F9}" srcOrd="0" destOrd="0" presId="urn:microsoft.com/office/officeart/2018/2/layout/IconVerticalSolidList"/>
    <dgm:cxn modelId="{9B313E17-DE3B-43AC-8990-54FCF498AF4F}" type="presParOf" srcId="{9C1D9A57-B5E4-42CD-8037-D2254F03BFB6}" destId="{70108C49-6FDE-4382-B50F-DBB27AA4E98D}" srcOrd="1" destOrd="0" presId="urn:microsoft.com/office/officeart/2018/2/layout/IconVerticalSolidList"/>
    <dgm:cxn modelId="{AA2CF346-05FD-4571-B31E-244889E145E8}" type="presParOf" srcId="{9C1D9A57-B5E4-42CD-8037-D2254F03BFB6}" destId="{473D4231-1091-4268-B2FD-080C29CF9884}" srcOrd="2" destOrd="0" presId="urn:microsoft.com/office/officeart/2018/2/layout/IconVerticalSolidList"/>
    <dgm:cxn modelId="{D1B74649-50B2-455F-99F4-3DD070F4B794}" type="presParOf" srcId="{9C1D9A57-B5E4-42CD-8037-D2254F03BFB6}" destId="{0B980491-A678-4D82-8D5F-555284C2B539}" srcOrd="3" destOrd="0" presId="urn:microsoft.com/office/officeart/2018/2/layout/IconVerticalSolidList"/>
    <dgm:cxn modelId="{6C7525A0-E309-4C02-8CBA-AF97E2A296D3}" type="presParOf" srcId="{2AF7F6AD-B4F2-4B01-9502-B702FB651723}" destId="{79CE452F-B7C5-4653-A205-34AAE934E9D1}" srcOrd="3" destOrd="0" presId="urn:microsoft.com/office/officeart/2018/2/layout/IconVerticalSolidList"/>
    <dgm:cxn modelId="{A223F903-D422-410E-8C11-1354FF490960}" type="presParOf" srcId="{2AF7F6AD-B4F2-4B01-9502-B702FB651723}" destId="{83A42880-1E5E-48D6-BD93-F3282768DA0C}" srcOrd="4" destOrd="0" presId="urn:microsoft.com/office/officeart/2018/2/layout/IconVerticalSolidList"/>
    <dgm:cxn modelId="{1CFDA0CE-F2CF-4461-B022-19735ACF1C5C}" type="presParOf" srcId="{83A42880-1E5E-48D6-BD93-F3282768DA0C}" destId="{85170AF9-480F-425E-8F14-360477AD9FD2}" srcOrd="0" destOrd="0" presId="urn:microsoft.com/office/officeart/2018/2/layout/IconVerticalSolidList"/>
    <dgm:cxn modelId="{688E8DEF-95FA-4AFF-A3DA-C49EB71C2A46}" type="presParOf" srcId="{83A42880-1E5E-48D6-BD93-F3282768DA0C}" destId="{642F263B-C1D3-4675-846A-98F2E71997D7}" srcOrd="1" destOrd="0" presId="urn:microsoft.com/office/officeart/2018/2/layout/IconVerticalSolidList"/>
    <dgm:cxn modelId="{D74E8BD4-0E42-4063-8854-96894C0A4D8E}" type="presParOf" srcId="{83A42880-1E5E-48D6-BD93-F3282768DA0C}" destId="{115EDCCF-4827-4556-BED0-69212048CE1F}" srcOrd="2" destOrd="0" presId="urn:microsoft.com/office/officeart/2018/2/layout/IconVerticalSolidList"/>
    <dgm:cxn modelId="{8FDD0D4A-9850-4CC5-821C-390DC0A03E3A}" type="presParOf" srcId="{83A42880-1E5E-48D6-BD93-F3282768DA0C}" destId="{FC15FC79-1594-4DC9-88F3-285B6ECE08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D7738-6B17-46C4-878B-37BF98B2F7AB}">
      <dsp:nvSpPr>
        <dsp:cNvPr id="0" name=""/>
        <dsp:cNvSpPr/>
      </dsp:nvSpPr>
      <dsp:spPr>
        <a:xfrm>
          <a:off x="-5555139" y="-850475"/>
          <a:ext cx="6614181" cy="6614181"/>
        </a:xfrm>
        <a:prstGeom prst="blockArc">
          <a:avLst>
            <a:gd name="adj1" fmla="val 18900000"/>
            <a:gd name="adj2" fmla="val 2700000"/>
            <a:gd name="adj3" fmla="val 32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DBE4ED-C0EF-46C8-A723-F3BFCE9C0C43}">
      <dsp:nvSpPr>
        <dsp:cNvPr id="0" name=""/>
        <dsp:cNvSpPr/>
      </dsp:nvSpPr>
      <dsp:spPr>
        <a:xfrm>
          <a:off x="394718" y="258730"/>
          <a:ext cx="10280882" cy="5172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57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Denise Harlow, NCAP</a:t>
          </a:r>
        </a:p>
      </dsp:txBody>
      <dsp:txXfrm>
        <a:off x="394718" y="258730"/>
        <a:ext cx="10280882" cy="517264"/>
      </dsp:txXfrm>
    </dsp:sp>
    <dsp:sp modelId="{EB26BCFF-0E9A-46EB-9F19-523602F4740F}">
      <dsp:nvSpPr>
        <dsp:cNvPr id="0" name=""/>
        <dsp:cNvSpPr/>
      </dsp:nvSpPr>
      <dsp:spPr>
        <a:xfrm>
          <a:off x="71427" y="194072"/>
          <a:ext cx="646581" cy="646581"/>
        </a:xfrm>
        <a:prstGeom prst="ellipse">
          <a:avLst/>
        </a:prstGeom>
        <a:blipFill dpi="0" rotWithShape="0">
          <a:blip xmlns:r="http://schemas.openxmlformats.org/officeDocument/2006/relationships" r:embed="rId1"/>
          <a:srcRect/>
          <a:stretch>
            <a:fillRect l="-37121" t="1346" r="-12879" b="-1346"/>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FBFB0E-EE8C-42E3-8DCA-5713B49DA099}">
      <dsp:nvSpPr>
        <dsp:cNvPr id="0" name=""/>
        <dsp:cNvSpPr/>
      </dsp:nvSpPr>
      <dsp:spPr>
        <a:xfrm>
          <a:off x="820204" y="1034529"/>
          <a:ext cx="9855396" cy="5172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57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i="0" kern="1200" dirty="0"/>
            <a:t>Charisse Johnson, OCS</a:t>
          </a:r>
          <a:endParaRPr lang="en-US" sz="3600" kern="1200" dirty="0"/>
        </a:p>
      </dsp:txBody>
      <dsp:txXfrm>
        <a:off x="820204" y="1034529"/>
        <a:ext cx="9855396" cy="517264"/>
      </dsp:txXfrm>
    </dsp:sp>
    <dsp:sp modelId="{5C4C27F6-73D6-4C08-A957-9A699A4EA3C3}">
      <dsp:nvSpPr>
        <dsp:cNvPr id="0" name=""/>
        <dsp:cNvSpPr/>
      </dsp:nvSpPr>
      <dsp:spPr>
        <a:xfrm>
          <a:off x="496913" y="969871"/>
          <a:ext cx="646581" cy="646581"/>
        </a:xfrm>
        <a:prstGeom prst="ellipse">
          <a:avLst/>
        </a:prstGeom>
        <a:blipFill rotWithShape="0">
          <a:blip xmlns:r="http://schemas.openxmlformats.org/officeDocument/2006/relationships" r:embed="rId2"/>
          <a:srcRect/>
          <a:stretch>
            <a:fillRect t="-12000" b="-1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24BAF-B636-420E-BECE-CC2EBCB9FCB4}">
      <dsp:nvSpPr>
        <dsp:cNvPr id="0" name=""/>
        <dsp:cNvSpPr/>
      </dsp:nvSpPr>
      <dsp:spPr>
        <a:xfrm>
          <a:off x="1014767" y="1810328"/>
          <a:ext cx="9660832" cy="5172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57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i="0" kern="1200" dirty="0"/>
            <a:t>David Bradley, </a:t>
          </a:r>
          <a:r>
            <a:rPr lang="en-US" sz="3600" b="0" i="0" kern="1200" dirty="0" err="1"/>
            <a:t>NCAF</a:t>
          </a:r>
          <a:endParaRPr lang="en-US" sz="3600" kern="1200" dirty="0"/>
        </a:p>
      </dsp:txBody>
      <dsp:txXfrm>
        <a:off x="1014767" y="1810328"/>
        <a:ext cx="9660832" cy="517264"/>
      </dsp:txXfrm>
    </dsp:sp>
    <dsp:sp modelId="{F28FEB9A-4321-4DF3-8766-1CAB22E8583D}">
      <dsp:nvSpPr>
        <dsp:cNvPr id="0" name=""/>
        <dsp:cNvSpPr/>
      </dsp:nvSpPr>
      <dsp:spPr>
        <a:xfrm>
          <a:off x="691477" y="1745670"/>
          <a:ext cx="646581" cy="646581"/>
        </a:xfrm>
        <a:prstGeom prst="ellipse">
          <a:avLst/>
        </a:prstGeom>
        <a:blipFill rotWithShape="0">
          <a:blip xmlns:r="http://schemas.openxmlformats.org/officeDocument/2006/relationships" r:embed="rId3"/>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4E4AE-1BA2-40CA-8165-8AC0A2B1D092}">
      <dsp:nvSpPr>
        <dsp:cNvPr id="0" name=""/>
        <dsp:cNvSpPr/>
      </dsp:nvSpPr>
      <dsp:spPr>
        <a:xfrm>
          <a:off x="1014767" y="2585636"/>
          <a:ext cx="9660832" cy="5172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57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i="0" kern="1200" dirty="0"/>
            <a:t>Allison Ma’luf, CAPLAW</a:t>
          </a:r>
          <a:endParaRPr lang="en-US" sz="3600" kern="1200" dirty="0"/>
        </a:p>
      </dsp:txBody>
      <dsp:txXfrm>
        <a:off x="1014767" y="2585636"/>
        <a:ext cx="9660832" cy="517264"/>
      </dsp:txXfrm>
    </dsp:sp>
    <dsp:sp modelId="{5A27A4A6-CCF1-4C83-BE28-37B0A64D5D2B}">
      <dsp:nvSpPr>
        <dsp:cNvPr id="0" name=""/>
        <dsp:cNvSpPr/>
      </dsp:nvSpPr>
      <dsp:spPr>
        <a:xfrm>
          <a:off x="691477" y="2520978"/>
          <a:ext cx="646581" cy="646581"/>
        </a:xfrm>
        <a:prstGeom prst="ellipse">
          <a:avLst/>
        </a:prstGeom>
        <a:blipFill rotWithShape="0">
          <a:blip xmlns:r="http://schemas.openxmlformats.org/officeDocument/2006/relationships" r:embed="rId4"/>
          <a:srcRect/>
          <a:stretch>
            <a:fillRect t="-3000" b="-3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658377-33CD-4A00-BF6B-1F24A5C3C560}">
      <dsp:nvSpPr>
        <dsp:cNvPr id="0" name=""/>
        <dsp:cNvSpPr/>
      </dsp:nvSpPr>
      <dsp:spPr>
        <a:xfrm>
          <a:off x="820204" y="3361435"/>
          <a:ext cx="9855396" cy="5172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57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i="0" kern="1200" dirty="0"/>
            <a:t>Jeannie Chaffin, </a:t>
          </a:r>
          <a:r>
            <a:rPr lang="en-US" sz="3600" b="0" i="0" kern="1200" dirty="0" err="1"/>
            <a:t>NACSCP</a:t>
          </a:r>
          <a:endParaRPr lang="en-US" sz="3600" kern="1200" dirty="0"/>
        </a:p>
      </dsp:txBody>
      <dsp:txXfrm>
        <a:off x="820204" y="3361435"/>
        <a:ext cx="9855396" cy="517264"/>
      </dsp:txXfrm>
    </dsp:sp>
    <dsp:sp modelId="{C4D079E4-6BA1-4533-AD7D-FC0C79D603A8}">
      <dsp:nvSpPr>
        <dsp:cNvPr id="0" name=""/>
        <dsp:cNvSpPr/>
      </dsp:nvSpPr>
      <dsp:spPr>
        <a:xfrm>
          <a:off x="496913" y="3296777"/>
          <a:ext cx="646581" cy="646581"/>
        </a:xfrm>
        <a:prstGeom prst="ellipse">
          <a:avLst/>
        </a:prstGeom>
        <a:blipFill rotWithShape="0">
          <a:blip xmlns:r="http://schemas.openxmlformats.org/officeDocument/2006/relationships" r:embed="rId5"/>
          <a:srcRect/>
          <a:stretch>
            <a:fillRect t="-1000" b="-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5222B2-2784-4725-953D-894531B39628}">
      <dsp:nvSpPr>
        <dsp:cNvPr id="0" name=""/>
        <dsp:cNvSpPr/>
      </dsp:nvSpPr>
      <dsp:spPr>
        <a:xfrm>
          <a:off x="394718" y="4137234"/>
          <a:ext cx="10280882" cy="5172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57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i="0" kern="1200" dirty="0"/>
            <a:t>Lana Shope, NCAP</a:t>
          </a:r>
          <a:endParaRPr lang="en-US" sz="3600" kern="1200" dirty="0"/>
        </a:p>
      </dsp:txBody>
      <dsp:txXfrm>
        <a:off x="394718" y="4137234"/>
        <a:ext cx="10280882" cy="517264"/>
      </dsp:txXfrm>
    </dsp:sp>
    <dsp:sp modelId="{8A332EB9-8A4F-4B47-B7BB-BF2FFCCDE816}">
      <dsp:nvSpPr>
        <dsp:cNvPr id="0" name=""/>
        <dsp:cNvSpPr/>
      </dsp:nvSpPr>
      <dsp:spPr>
        <a:xfrm>
          <a:off x="71427" y="4072576"/>
          <a:ext cx="646581" cy="646581"/>
        </a:xfrm>
        <a:prstGeom prst="ellipse">
          <a:avLst/>
        </a:prstGeom>
        <a:blipFill rotWithShape="0">
          <a:blip xmlns:r="http://schemas.openxmlformats.org/officeDocument/2006/relationships" r:embed="rId6"/>
          <a:srcRect/>
          <a:stretch>
            <a:fillRect l="-31000" r="-3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9705B-8583-41B9-90A9-A8638E5F9217}">
      <dsp:nvSpPr>
        <dsp:cNvPr id="0" name=""/>
        <dsp:cNvSpPr/>
      </dsp:nvSpPr>
      <dsp:spPr>
        <a:xfrm>
          <a:off x="0" y="531"/>
          <a:ext cx="7131231" cy="124293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BB1636D-FC7B-4176-874D-CC591D010701}">
      <dsp:nvSpPr>
        <dsp:cNvPr id="0" name=""/>
        <dsp:cNvSpPr/>
      </dsp:nvSpPr>
      <dsp:spPr>
        <a:xfrm>
          <a:off x="260593" y="164797"/>
          <a:ext cx="914403" cy="9144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09292-8014-47FB-A835-298FF5901880}">
      <dsp:nvSpPr>
        <dsp:cNvPr id="0" name=""/>
        <dsp:cNvSpPr/>
      </dsp:nvSpPr>
      <dsp:spPr>
        <a:xfrm>
          <a:off x="1435590" y="531"/>
          <a:ext cx="569564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2"/>
              </a:solidFill>
            </a:rPr>
            <a:t>To Prevent </a:t>
          </a:r>
        </a:p>
      </dsp:txBody>
      <dsp:txXfrm>
        <a:off x="1435590" y="531"/>
        <a:ext cx="5695640" cy="1242935"/>
      </dsp:txXfrm>
    </dsp:sp>
    <dsp:sp modelId="{36F53C69-729C-41F5-96F3-0AEC3E2782F9}">
      <dsp:nvSpPr>
        <dsp:cNvPr id="0" name=""/>
        <dsp:cNvSpPr/>
      </dsp:nvSpPr>
      <dsp:spPr>
        <a:xfrm>
          <a:off x="0" y="1554201"/>
          <a:ext cx="7131231" cy="124293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0108C49-6FDE-4382-B50F-DBB27AA4E98D}">
      <dsp:nvSpPr>
        <dsp:cNvPr id="0" name=""/>
        <dsp:cNvSpPr/>
      </dsp:nvSpPr>
      <dsp:spPr>
        <a:xfrm>
          <a:off x="260593" y="1718467"/>
          <a:ext cx="914403" cy="91440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980491-A678-4D82-8D5F-555284C2B539}">
      <dsp:nvSpPr>
        <dsp:cNvPr id="0" name=""/>
        <dsp:cNvSpPr/>
      </dsp:nvSpPr>
      <dsp:spPr>
        <a:xfrm>
          <a:off x="1435590" y="1554201"/>
          <a:ext cx="569564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2"/>
              </a:solidFill>
            </a:rPr>
            <a:t>Prepare for</a:t>
          </a:r>
        </a:p>
      </dsp:txBody>
      <dsp:txXfrm>
        <a:off x="1435590" y="1554201"/>
        <a:ext cx="5695640" cy="1242935"/>
      </dsp:txXfrm>
    </dsp:sp>
    <dsp:sp modelId="{85170AF9-480F-425E-8F14-360477AD9FD2}">
      <dsp:nvSpPr>
        <dsp:cNvPr id="0" name=""/>
        <dsp:cNvSpPr/>
      </dsp:nvSpPr>
      <dsp:spPr>
        <a:xfrm>
          <a:off x="0" y="3107870"/>
          <a:ext cx="7131231" cy="124293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642F263B-C1D3-4675-846A-98F2E71997D7}">
      <dsp:nvSpPr>
        <dsp:cNvPr id="0" name=""/>
        <dsp:cNvSpPr/>
      </dsp:nvSpPr>
      <dsp:spPr>
        <a:xfrm>
          <a:off x="260593" y="3272137"/>
          <a:ext cx="914403" cy="91440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5FC79-1594-4DC9-88F3-285B6ECE08B0}">
      <dsp:nvSpPr>
        <dsp:cNvPr id="0" name=""/>
        <dsp:cNvSpPr/>
      </dsp:nvSpPr>
      <dsp:spPr>
        <a:xfrm>
          <a:off x="1435590" y="3107870"/>
          <a:ext cx="569564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778000">
            <a:lnSpc>
              <a:spcPct val="90000"/>
            </a:lnSpc>
            <a:spcBef>
              <a:spcPct val="0"/>
            </a:spcBef>
            <a:spcAft>
              <a:spcPct val="35000"/>
            </a:spcAft>
            <a:buNone/>
          </a:pPr>
          <a:r>
            <a:rPr lang="en-US" sz="4000" kern="1200" dirty="0">
              <a:solidFill>
                <a:schemeClr val="tx2"/>
              </a:solidFill>
            </a:rPr>
            <a:t>Respond to COVID-19</a:t>
          </a:r>
        </a:p>
      </dsp:txBody>
      <dsp:txXfrm>
        <a:off x="1435590" y="3107870"/>
        <a:ext cx="5695640" cy="124293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D5A896-7F5E-4FC6-ACBF-C3EC8AC3F6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2AB160-410B-490E-A3ED-DC7E3CEB6D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342508-6128-4580-9ABB-D77CC9245506}" type="datetimeFigureOut">
              <a:rPr lang="en-US" smtClean="0"/>
              <a:t>5/8/2022</a:t>
            </a:fld>
            <a:endParaRPr lang="en-US"/>
          </a:p>
        </p:txBody>
      </p:sp>
      <p:sp>
        <p:nvSpPr>
          <p:cNvPr id="4" name="Footer Placeholder 3">
            <a:extLst>
              <a:ext uri="{FF2B5EF4-FFF2-40B4-BE49-F238E27FC236}">
                <a16:creationId xmlns:a16="http://schemas.microsoft.com/office/drawing/2014/main" id="{5C5988E4-FE92-4684-AE60-58677459D3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DA9395-9078-4E15-94EC-8532775CD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143D2F-38C6-4F8B-BBDE-6BE07D544FBC}" type="slidenum">
              <a:rPr lang="en-US" smtClean="0"/>
              <a:t>‹#›</a:t>
            </a:fld>
            <a:endParaRPr lang="en-US"/>
          </a:p>
        </p:txBody>
      </p:sp>
    </p:spTree>
    <p:extLst>
      <p:ext uri="{BB962C8B-B14F-4D97-AF65-F5344CB8AC3E}">
        <p14:creationId xmlns:p14="http://schemas.microsoft.com/office/powerpoint/2010/main" val="15169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A97FFC-1309-594A-A760-42368B47FD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BEDFFB-482C-5D49-9B08-3B4C0E3DA8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A6C71-4083-5E41-ADAD-2847AF85528B}" type="datetimeFigureOut">
              <a:rPr lang="en-US" smtClean="0"/>
              <a:t>5/8/2022</a:t>
            </a:fld>
            <a:endParaRPr lang="en-US"/>
          </a:p>
        </p:txBody>
      </p:sp>
      <p:sp>
        <p:nvSpPr>
          <p:cNvPr id="4" name="Slide Image Placeholder 3">
            <a:extLst>
              <a:ext uri="{FF2B5EF4-FFF2-40B4-BE49-F238E27FC236}">
                <a16:creationId xmlns:a16="http://schemas.microsoft.com/office/drawing/2014/main" id="{7FA0B7B4-751B-A449-882D-21204DC34E9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6E2B364C-08DE-1047-89A4-DB9F3B176B2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BA51187-C825-C94A-A7D2-4ED715588B3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7261761-F531-944F-996F-73CA436921B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6CC9F-B560-5944-8161-9798C9415C8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D7984D-25EB-4D7E-A6C8-9249238ED08E}" type="slidenum">
              <a:rPr lang="en-US" smtClean="0"/>
              <a:t>1</a:t>
            </a:fld>
            <a:endParaRPr lang="en-US"/>
          </a:p>
        </p:txBody>
      </p:sp>
    </p:spTree>
    <p:extLst>
      <p:ext uri="{BB962C8B-B14F-4D97-AF65-F5344CB8AC3E}">
        <p14:creationId xmlns:p14="http://schemas.microsoft.com/office/powerpoint/2010/main" val="188501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D7984D-25EB-4D7E-A6C8-9249238ED08E}" type="slidenum">
              <a:rPr lang="en-US" smtClean="0"/>
              <a:t>2</a:t>
            </a:fld>
            <a:endParaRPr lang="en-US"/>
          </a:p>
        </p:txBody>
      </p:sp>
    </p:spTree>
    <p:extLst>
      <p:ext uri="{BB962C8B-B14F-4D97-AF65-F5344CB8AC3E}">
        <p14:creationId xmlns:p14="http://schemas.microsoft.com/office/powerpoint/2010/main" val="188501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56CC9F-B560-5944-8161-9798C9415C83}" type="slidenum">
              <a:rPr lang="en-US" smtClean="0"/>
              <a:t>19</a:t>
            </a:fld>
            <a:endParaRPr lang="en-US"/>
          </a:p>
        </p:txBody>
      </p:sp>
    </p:spTree>
    <p:extLst>
      <p:ext uri="{BB962C8B-B14F-4D97-AF65-F5344CB8AC3E}">
        <p14:creationId xmlns:p14="http://schemas.microsoft.com/office/powerpoint/2010/main" val="254485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D7984D-25EB-4D7E-A6C8-9249238ED08E}" type="slidenum">
              <a:rPr lang="en-US" smtClean="0"/>
              <a:t>23</a:t>
            </a:fld>
            <a:endParaRPr lang="en-US"/>
          </a:p>
        </p:txBody>
      </p:sp>
    </p:spTree>
    <p:extLst>
      <p:ext uri="{BB962C8B-B14F-4D97-AF65-F5344CB8AC3E}">
        <p14:creationId xmlns:p14="http://schemas.microsoft.com/office/powerpoint/2010/main" val="367883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195CC9-857B-48EE-87FE-93760A088EF4}" type="datetimeFigureOut">
              <a:rPr lang="en-US" smtClean="0">
                <a:solidFill>
                  <a:prstClr val="black">
                    <a:tint val="75000"/>
                  </a:prstClr>
                </a:solidFill>
              </a:rPr>
              <a:pPr/>
              <a:t>5/8/2022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E498EB-79F8-4DF7-ABF5-FFB879D4AB46}"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46791"/>
            <a:ext cx="121920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172D99AA-B979-4C0F-9CF8-6681893F19B0}"/>
              </a:ext>
            </a:extLst>
          </p:cNvPr>
          <p:cNvPicPr>
            <a:picLocks noChangeAspect="1"/>
          </p:cNvPicPr>
          <p:nvPr userDrawn="1"/>
        </p:nvPicPr>
        <p:blipFill>
          <a:blip r:embed="rId3"/>
          <a:stretch>
            <a:fillRect/>
          </a:stretch>
        </p:blipFill>
        <p:spPr>
          <a:xfrm>
            <a:off x="10612582" y="6046791"/>
            <a:ext cx="1579418" cy="814387"/>
          </a:xfrm>
          <a:prstGeom prst="rect">
            <a:avLst/>
          </a:prstGeom>
        </p:spPr>
      </p:pic>
    </p:spTree>
    <p:extLst>
      <p:ext uri="{BB962C8B-B14F-4D97-AF65-F5344CB8AC3E}">
        <p14:creationId xmlns:p14="http://schemas.microsoft.com/office/powerpoint/2010/main" val="380192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5625"/>
            <a:ext cx="121920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E6EC0BC-6056-4B59-AAD3-805923FDBDF5}"/>
              </a:ext>
            </a:extLst>
          </p:cNvPr>
          <p:cNvPicPr>
            <a:picLocks noChangeAspect="1"/>
          </p:cNvPicPr>
          <p:nvPr userDrawn="1"/>
        </p:nvPicPr>
        <p:blipFill>
          <a:blip r:embed="rId3"/>
          <a:stretch>
            <a:fillRect/>
          </a:stretch>
        </p:blipFill>
        <p:spPr>
          <a:xfrm>
            <a:off x="10612582" y="6024843"/>
            <a:ext cx="1579418" cy="814387"/>
          </a:xfrm>
          <a:prstGeom prst="rect">
            <a:avLst/>
          </a:prstGeom>
        </p:spPr>
      </p:pic>
    </p:spTree>
    <p:extLst>
      <p:ext uri="{BB962C8B-B14F-4D97-AF65-F5344CB8AC3E}">
        <p14:creationId xmlns:p14="http://schemas.microsoft.com/office/powerpoint/2010/main" val="93887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F4CC2-7994-F94E-A201-9BF3414A92A2}"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EE26E-EB1D-FA4B-A754-AB70E58E35A2}" type="slidenum">
              <a:rPr lang="en-US" smtClean="0"/>
              <a:t>‹#›</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6790"/>
            <a:ext cx="121920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81CA1D8-83F1-4A9E-9227-6F29F5F87F9F}"/>
              </a:ext>
            </a:extLst>
          </p:cNvPr>
          <p:cNvPicPr>
            <a:picLocks noChangeAspect="1"/>
          </p:cNvPicPr>
          <p:nvPr userDrawn="1"/>
        </p:nvPicPr>
        <p:blipFill>
          <a:blip r:embed="rId3"/>
          <a:stretch>
            <a:fillRect/>
          </a:stretch>
        </p:blipFill>
        <p:spPr>
          <a:xfrm>
            <a:off x="10612582" y="6046791"/>
            <a:ext cx="1579418" cy="814387"/>
          </a:xfrm>
          <a:prstGeom prst="rect">
            <a:avLst/>
          </a:prstGeom>
        </p:spPr>
      </p:pic>
    </p:spTree>
    <p:extLst>
      <p:ext uri="{BB962C8B-B14F-4D97-AF65-F5344CB8AC3E}">
        <p14:creationId xmlns:p14="http://schemas.microsoft.com/office/powerpoint/2010/main" val="18500839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57BE8-A5F8-514E-ADEB-89243C41AE27}"/>
              </a:ext>
            </a:extLst>
          </p:cNvPr>
          <p:cNvPicPr>
            <a:picLocks noChangeAspect="1"/>
          </p:cNvPicPr>
          <p:nvPr userDrawn="1"/>
        </p:nvPicPr>
        <p:blipFill>
          <a:blip r:embed="rId3"/>
          <a:stretch>
            <a:fillRect/>
          </a:stretch>
        </p:blipFill>
        <p:spPr>
          <a:xfrm>
            <a:off x="2" y="-12653"/>
            <a:ext cx="12191994" cy="6883302"/>
          </a:xfrm>
          <a:prstGeom prst="rect">
            <a:avLst/>
          </a:prstGeom>
        </p:spPr>
      </p:pic>
    </p:spTree>
    <p:extLst>
      <p:ext uri="{BB962C8B-B14F-4D97-AF65-F5344CB8AC3E}">
        <p14:creationId xmlns:p14="http://schemas.microsoft.com/office/powerpoint/2010/main" val="425179702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165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165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165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165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165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609398"/>
            <a:ext cx="12192000" cy="978729"/>
          </a:xfrm>
          <a:prstGeom prst="rect">
            <a:avLst/>
          </a:prstGeom>
          <a:noFill/>
        </p:spPr>
        <p:txBody>
          <a:bodyPr vert="horz" lIns="731520" tIns="182880" rIns="731520" bIns="182880" rtlCol="0" anchor="b" anchorCtr="0">
            <a:spAutoFit/>
          </a:bodyPr>
          <a:lstStyle/>
          <a:p>
            <a:r>
              <a:rPr lang="en-US" dirty="0"/>
              <a:t>Click to Add Title</a:t>
            </a:r>
          </a:p>
        </p:txBody>
      </p:sp>
      <p:sp>
        <p:nvSpPr>
          <p:cNvPr id="3" name="Text Placeholder 2"/>
          <p:cNvSpPr>
            <a:spLocks noGrp="1"/>
          </p:cNvSpPr>
          <p:nvPr>
            <p:ph type="body" idx="1"/>
          </p:nvPr>
        </p:nvSpPr>
        <p:spPr>
          <a:xfrm>
            <a:off x="723900" y="1842052"/>
            <a:ext cx="10744200" cy="4351338"/>
          </a:xfrm>
          <a:prstGeom prst="rect">
            <a:avLst/>
          </a:prstGeom>
        </p:spPr>
        <p:txBody>
          <a:bodyPr vert="horz" lIns="91440" tIns="45720" rIns="91440" bIns="45720" rtlCol="0">
            <a:normAutofit/>
          </a:bodyPr>
          <a:lstStyle/>
          <a:p>
            <a:pPr lvl="0"/>
            <a:r>
              <a:rPr lang="en-US" dirty="0"/>
              <a:t>First Bullet. Click and delete bullet if you prefer a paragraph. May reduce text size to 24px for paragraph.</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98425" y="6354931"/>
            <a:ext cx="2223911" cy="365125"/>
          </a:xfrm>
          <a:prstGeom prst="rect">
            <a:avLst/>
          </a:prstGeom>
        </p:spPr>
        <p:txBody>
          <a:bodyPr vert="horz" lIns="91440" tIns="45720" rIns="0" bIns="45720" rtlCol="0" anchor="ctr"/>
          <a:lstStyle>
            <a:lvl1pPr algn="r">
              <a:defRPr sz="1200" b="0" i="0">
                <a:solidFill>
                  <a:schemeClr val="tx1">
                    <a:tint val="75000"/>
                  </a:schemeClr>
                </a:solidFill>
                <a:latin typeface="Arial" panose="020B0604020202020204" pitchFamily="34" charset="0"/>
              </a:defRPr>
            </a:lvl1pPr>
          </a:lstStyle>
          <a:p>
            <a:fld id="{FC2E8EFA-7BE2-7546-A892-25F09CC6CA1E}" type="datetime4">
              <a:rPr lang="en-US" smtClean="0"/>
              <a:pPr/>
              <a:t>May 8, 2022</a:t>
            </a:fld>
            <a:endParaRPr lang="en-US" dirty="0"/>
          </a:p>
        </p:txBody>
      </p:sp>
      <p:sp>
        <p:nvSpPr>
          <p:cNvPr id="6" name="Slide Number Placeholder 5"/>
          <p:cNvSpPr>
            <a:spLocks noGrp="1"/>
          </p:cNvSpPr>
          <p:nvPr>
            <p:ph type="sldNum" sz="quarter" idx="4"/>
          </p:nvPr>
        </p:nvSpPr>
        <p:spPr>
          <a:xfrm>
            <a:off x="10940526" y="6356350"/>
            <a:ext cx="527573" cy="365125"/>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rPr>
              <a:t>|    </a:t>
            </a:r>
            <a:fld id="{8B34FF1C-7971-C246-B9E0-694788023E85}" type="slidenum">
              <a:rPr lang="en-US" smtClean="0">
                <a:latin typeface="Arial" panose="020B0604020202020204" pitchFamily="34" charset="0"/>
              </a:rPr>
              <a:pPr/>
              <a:t>‹#›</a:t>
            </a:fld>
            <a:endParaRPr lang="en-US" dirty="0">
              <a:latin typeface="Arial" panose="020B0604020202020204" pitchFamily="34" charset="0"/>
            </a:endParaRPr>
          </a:p>
        </p:txBody>
      </p:sp>
      <p:sp>
        <p:nvSpPr>
          <p:cNvPr id="7" name="Footer Placeholder 6">
            <a:extLst>
              <a:ext uri="{FF2B5EF4-FFF2-40B4-BE49-F238E27FC236}">
                <a16:creationId xmlns:a16="http://schemas.microsoft.com/office/drawing/2014/main" id="{41A84D8D-A710-A542-9EE2-9E4F84EC1B65}"/>
              </a:ext>
            </a:extLst>
          </p:cNvPr>
          <p:cNvSpPr>
            <a:spLocks noGrp="1"/>
          </p:cNvSpPr>
          <p:nvPr>
            <p:ph type="ftr" sz="quarter" idx="3"/>
          </p:nvPr>
        </p:nvSpPr>
        <p:spPr>
          <a:xfrm>
            <a:off x="723900" y="6356350"/>
            <a:ext cx="7550855"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r>
              <a:rPr lang="en-US" dirty="0"/>
              <a:t>Tagline, Client Name, Presentation Title</a:t>
            </a:r>
          </a:p>
        </p:txBody>
      </p:sp>
    </p:spTree>
    <p:extLst>
      <p:ext uri="{BB962C8B-B14F-4D97-AF65-F5344CB8AC3E}">
        <p14:creationId xmlns:p14="http://schemas.microsoft.com/office/powerpoint/2010/main" val="3409309945"/>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92100" indent="-292100" algn="l" defTabSz="914400" rtl="0" eaLnBrk="1" latinLnBrk="0" hangingPunct="1">
        <a:lnSpc>
          <a:spcPct val="100000"/>
        </a:lnSpc>
        <a:spcBef>
          <a:spcPts val="1000"/>
        </a:spcBef>
        <a:buClr>
          <a:schemeClr val="accent2"/>
        </a:buClr>
        <a:buSzPct val="100000"/>
        <a:buFont typeface="Wingdings" pitchFamily="2" charset="2"/>
        <a:buChar char="§"/>
        <a:tabLst/>
        <a:defRPr sz="2800" b="0" i="0" kern="1200">
          <a:solidFill>
            <a:schemeClr val="tx1"/>
          </a:solidFill>
          <a:latin typeface="Arial" panose="020B0604020202020204" pitchFamily="34" charset="0"/>
          <a:ea typeface="+mn-ea"/>
          <a:cs typeface="+mn-cs"/>
        </a:defRPr>
      </a:lvl1pPr>
      <a:lvl2pPr marL="695325" indent="-292100" algn="l" defTabSz="914400" rtl="0" eaLnBrk="1" latinLnBrk="0" hangingPunct="1">
        <a:lnSpc>
          <a:spcPct val="90000"/>
        </a:lnSpc>
        <a:spcBef>
          <a:spcPts val="500"/>
        </a:spcBef>
        <a:buClr>
          <a:schemeClr val="accent3"/>
        </a:buClr>
        <a:buFont typeface="Wingdings" pitchFamily="2" charset="2"/>
        <a:buChar char="§"/>
        <a:tabLst/>
        <a:defRPr sz="2400" b="0" i="0" kern="1200">
          <a:solidFill>
            <a:schemeClr val="tx1"/>
          </a:solidFill>
          <a:latin typeface="Arial" panose="020B0604020202020204" pitchFamily="34" charset="0"/>
          <a:ea typeface="+mn-ea"/>
          <a:cs typeface="+mn-cs"/>
        </a:defRPr>
      </a:lvl2pPr>
      <a:lvl3pPr marL="1033463" indent="-230188" algn="l" defTabSz="914400" rtl="0" eaLnBrk="1" latinLnBrk="0" hangingPunct="1">
        <a:lnSpc>
          <a:spcPct val="90000"/>
        </a:lnSpc>
        <a:spcBef>
          <a:spcPts val="500"/>
        </a:spcBef>
        <a:buClr>
          <a:schemeClr val="accent6"/>
        </a:buClr>
        <a:buFont typeface="Wingdings" pitchFamily="2" charset="2"/>
        <a:buChar char="§"/>
        <a:tabLst/>
        <a:defRPr sz="2000" b="0" i="0" kern="1200">
          <a:solidFill>
            <a:schemeClr val="tx1"/>
          </a:solidFill>
          <a:latin typeface="Arial" panose="020B0604020202020204" pitchFamily="34" charset="0"/>
          <a:ea typeface="+mn-ea"/>
          <a:cs typeface="+mn-cs"/>
        </a:defRPr>
      </a:lvl3pPr>
      <a:lvl4pPr marL="1381125" indent="-223838" algn="l" defTabSz="914400" rtl="0" eaLnBrk="1" latinLnBrk="0" hangingPunct="1">
        <a:lnSpc>
          <a:spcPct val="90000"/>
        </a:lnSpc>
        <a:spcBef>
          <a:spcPts val="500"/>
        </a:spcBef>
        <a:buClr>
          <a:schemeClr val="accent5"/>
        </a:buClr>
        <a:buFont typeface="Wingdings" pitchFamily="2" charset="2"/>
        <a:buChar char="§"/>
        <a:tabLst/>
        <a:defRPr sz="1800" b="0" i="0" kern="1200">
          <a:solidFill>
            <a:schemeClr val="tx1"/>
          </a:solidFill>
          <a:latin typeface="Arial" panose="020B0604020202020204" pitchFamily="34" charset="0"/>
          <a:ea typeface="+mn-ea"/>
          <a:cs typeface="+mn-cs"/>
        </a:defRPr>
      </a:lvl4pPr>
      <a:lvl5pPr marL="1835150" indent="-228600" algn="l" defTabSz="914400" rtl="0" eaLnBrk="1" latinLnBrk="0" hangingPunct="1">
        <a:lnSpc>
          <a:spcPct val="90000"/>
        </a:lnSpc>
        <a:spcBef>
          <a:spcPts val="500"/>
        </a:spcBef>
        <a:buClr>
          <a:schemeClr val="accent5"/>
        </a:buClr>
        <a:buFont typeface="Wingdings" pitchFamily="2" charset="2"/>
        <a:buChar char="§"/>
        <a:tabLst/>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
          <p15:clr>
            <a:srgbClr val="F26B43"/>
          </p15:clr>
        </p15:guide>
        <p15:guide id="2" pos="7608">
          <p15:clr>
            <a:srgbClr val="F26B43"/>
          </p15:clr>
        </p15:guide>
        <p15:guide id="3" pos="72">
          <p15:clr>
            <a:srgbClr val="F26B43"/>
          </p15:clr>
        </p15:guide>
        <p15:guide id="4" orient="horz" pos="4248">
          <p15:clr>
            <a:srgbClr val="F26B43"/>
          </p15:clr>
        </p15:guide>
        <p15:guide id="5" orient="horz" pos="1008">
          <p15:clr>
            <a:srgbClr val="F26B43"/>
          </p15:clr>
        </p15:guide>
        <p15:guide id="6" pos="456">
          <p15:clr>
            <a:srgbClr val="F26B43"/>
          </p15:clr>
        </p15:guide>
        <p15:guide id="7" pos="7224">
          <p15:clr>
            <a:srgbClr val="F26B43"/>
          </p15:clr>
        </p15:guide>
        <p15:guide id="8" orient="horz" pos="1152">
          <p15:clr>
            <a:srgbClr val="F26B43"/>
          </p15:clr>
        </p15:guide>
        <p15:guide id="9" orient="horz" pos="400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s://torange.biz/money-your-favorite-16737" TargetMode="External"/><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ngall.com/healthy-food-png" TargetMode="External"/><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hyperlink" Target="http://www.swankypointofview.com/2014/07/back-school-giveaway-supplies-gift-cards-computers-ends-july-31.html" TargetMode="Externa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photo/boy-wearing-blue-and-white-3-jersey-about-to-pitch-a-baseball-209975/" TargetMode="External"/><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hyperlink" Target="https://pxhere.com/en/photo/1427473" TargetMode="Externa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hyperlink" Target="https://wendyluwrites.com/chautauqua/april-a-to-z-blogging-challenge-e-is-for-eyes/" TargetMode="External"/><Relationship Id="rId5" Type="http://schemas.openxmlformats.org/officeDocument/2006/relationships/image" Target="../media/image35.png"/><Relationship Id="rId4" Type="http://schemas.openxmlformats.org/officeDocument/2006/relationships/hyperlink" Target="https://www.flickr.com/photos/randylane/16527298123"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dottiemae/5202454566" TargetMode="External"/><Relationship Id="rId2" Type="http://schemas.openxmlformats.org/officeDocument/2006/relationships/image" Target="../media/image36.jpg"/><Relationship Id="rId1" Type="http://schemas.openxmlformats.org/officeDocument/2006/relationships/slideLayout" Target="../slideLayouts/slideLayout3.xml"/><Relationship Id="rId5" Type="http://schemas.openxmlformats.org/officeDocument/2006/relationships/hyperlink" Target="https://kboo.com/media/75971-rent-assistance-and-its-capacity-help-housing-crisis" TargetMode="Externa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hyperlink" Target="https://technofaq.org/posts/2021/01/how-assistive-technology-helps-kids-with-cp-learn/" TargetMode="External"/><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ourses.lumenlearning.com/collegesuccess-lumen/chapter/class-attendance/" TargetMode="External"/><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vitalbiotech.org/Policies.html" TargetMode="Externa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mississippitoday.org/2020/06/01/mississippi-child-care-centers-face-closures-due-to-coronavirus/" TargetMode="External"/><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pixnio.com/people/male-men/building-construction-work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rawpixel.com/image/515913/putting-gasoline-car" TargetMode="External"/><Relationship Id="rId7" Type="http://schemas.openxmlformats.org/officeDocument/2006/relationships/hyperlink" Target="http://bestandworstever.blogspot.com/2012/04/worst-thing-to-see-when-wife-tells-you.html" TargetMode="External"/><Relationship Id="rId2" Type="http://schemas.openxmlformats.org/officeDocument/2006/relationships/image" Target="../media/image43.1"/><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hyperlink" Target="https://etmooc.org/" TargetMode="Externa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hyperlink" Target="http://www.pngall.com/help-png"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communityactionpartnership.zoom.us/meeting/register/tZIvceihqDIiGNLKpZLXKOpM-TG7eJ1sNthI" TargetMode="External"/><Relationship Id="rId2" Type="http://schemas.openxmlformats.org/officeDocument/2006/relationships/hyperlink" Target="https://communityactionpartnership.zoom.us/meeting/register/tZUrdu-hrDorHNNwEgrQeJzamdmfDMUU4Hh5"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mailto:dharlow@communityactionpartnership.com" TargetMode="External"/><Relationship Id="rId7" Type="http://schemas.openxmlformats.org/officeDocument/2006/relationships/hyperlink" Target="http://www.communityactionpartnership.co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mailto:lshope@communityactionpartnership.com" TargetMode="External"/><Relationship Id="rId5" Type="http://schemas.openxmlformats.org/officeDocument/2006/relationships/hyperlink" Target="mailto:mschneberrhemrev@communityactionpartnership.com" TargetMode="External"/><Relationship Id="rId4" Type="http://schemas.openxmlformats.org/officeDocument/2006/relationships/hyperlink" Target="mailto:awicks@communityactionpartnership.com" TargetMode="External"/><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hyperlink" Target="http://rackell24lumberio.blogspot.com/2014/01/happy-29th.html" TargetMode="External"/><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flickr.com/photos/kevinwburkett/3414558363" TargetMode="External"/><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13BCD83-E00A-414E-8890-31AF4A941D7D}"/>
              </a:ext>
            </a:extLst>
          </p:cNvPr>
          <p:cNvSpPr/>
          <p:nvPr/>
        </p:nvSpPr>
        <p:spPr>
          <a:xfrm>
            <a:off x="-12700" y="-50795"/>
            <a:ext cx="12192000" cy="1522544"/>
          </a:xfrm>
          <a:prstGeom prst="rect">
            <a:avLst/>
          </a:prstGeom>
          <a:solidFill>
            <a:srgbClr val="1F52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State Association/</a:t>
            </a:r>
            <a:r>
              <a:rPr lang="en-US" sz="4000" b="1" dirty="0" err="1">
                <a:latin typeface="Calibri" panose="020F0502020204030204" pitchFamily="34" charset="0"/>
                <a:cs typeface="Calibri" panose="020F0502020204030204" pitchFamily="34" charset="0"/>
              </a:rPr>
              <a:t>CSBG</a:t>
            </a:r>
            <a:r>
              <a:rPr lang="en-US" sz="4000" b="1" dirty="0">
                <a:latin typeface="Calibri" panose="020F0502020204030204" pitchFamily="34" charset="0"/>
                <a:cs typeface="Calibri" panose="020F0502020204030204" pitchFamily="34" charset="0"/>
              </a:rPr>
              <a:t> State Office </a:t>
            </a:r>
          </a:p>
          <a:p>
            <a:pPr algn="ctr"/>
            <a:r>
              <a:rPr lang="en-US" sz="4000" b="1" dirty="0">
                <a:latin typeface="Calibri" panose="020F0502020204030204" pitchFamily="34" charset="0"/>
                <a:cs typeface="Calibri" panose="020F0502020204030204" pitchFamily="34" charset="0"/>
              </a:rPr>
              <a:t>CARES Spending </a:t>
            </a:r>
          </a:p>
        </p:txBody>
      </p:sp>
      <p:sp>
        <p:nvSpPr>
          <p:cNvPr id="23" name="Subtitle 2">
            <a:extLst>
              <a:ext uri="{FF2B5EF4-FFF2-40B4-BE49-F238E27FC236}">
                <a16:creationId xmlns:a16="http://schemas.microsoft.com/office/drawing/2014/main" id="{571C7F60-9A18-4655-8E50-2F7FEBDF0194}"/>
              </a:ext>
            </a:extLst>
          </p:cNvPr>
          <p:cNvSpPr txBox="1">
            <a:spLocks/>
          </p:cNvSpPr>
          <p:nvPr/>
        </p:nvSpPr>
        <p:spPr>
          <a:xfrm>
            <a:off x="5004130" y="1769424"/>
            <a:ext cx="5411155" cy="1991447"/>
          </a:xfrm>
          <a:prstGeom prst="rect">
            <a:avLst/>
          </a:prstGeom>
          <a:noFill/>
          <a:ln>
            <a:noFill/>
          </a:ln>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gn="ctr">
              <a:buNone/>
            </a:pPr>
            <a:r>
              <a:rPr lang="en-US" sz="2800" b="1" dirty="0">
                <a:solidFill>
                  <a:schemeClr val="accent3">
                    <a:lumMod val="75000"/>
                  </a:schemeClr>
                </a:solidFill>
                <a:latin typeface="Calibri" panose="020F0502020204030204" pitchFamily="34" charset="0"/>
                <a:cs typeface="Calibri" panose="020F0502020204030204" pitchFamily="34" charset="0"/>
              </a:rPr>
              <a:t>Conversation with </a:t>
            </a:r>
          </a:p>
          <a:p>
            <a:pPr marL="152396" indent="0" algn="ctr">
              <a:buNone/>
            </a:pPr>
            <a:r>
              <a:rPr lang="en-US" sz="2800" b="1" dirty="0">
                <a:solidFill>
                  <a:schemeClr val="accent3">
                    <a:lumMod val="75000"/>
                  </a:schemeClr>
                </a:solidFill>
                <a:latin typeface="Calibri" panose="020F0502020204030204" pitchFamily="34" charset="0"/>
                <a:cs typeface="Calibri" panose="020F0502020204030204" pitchFamily="34" charset="0"/>
              </a:rPr>
              <a:t>OCS and the </a:t>
            </a:r>
          </a:p>
          <a:p>
            <a:pPr marL="152396" indent="0" algn="ctr">
              <a:buNone/>
            </a:pPr>
            <a:r>
              <a:rPr lang="en-US" sz="2800" b="1" dirty="0">
                <a:solidFill>
                  <a:schemeClr val="accent3">
                    <a:lumMod val="75000"/>
                  </a:schemeClr>
                </a:solidFill>
                <a:latin typeface="Calibri" panose="020F0502020204030204" pitchFamily="34" charset="0"/>
                <a:cs typeface="Calibri" panose="020F0502020204030204" pitchFamily="34" charset="0"/>
              </a:rPr>
              <a:t>National Partners</a:t>
            </a:r>
          </a:p>
          <a:p>
            <a:pPr marL="152396" indent="0" algn="ctr">
              <a:buNone/>
            </a:pPr>
            <a:r>
              <a:rPr lang="en-US" sz="2800" b="1" dirty="0">
                <a:solidFill>
                  <a:schemeClr val="accent3">
                    <a:lumMod val="75000"/>
                  </a:schemeClr>
                </a:solidFill>
                <a:latin typeface="Calibri" panose="020F0502020204030204" pitchFamily="34" charset="0"/>
                <a:cs typeface="Calibri" panose="020F0502020204030204" pitchFamily="34" charset="0"/>
              </a:rPr>
              <a:t>Thursday April 14, 2022</a:t>
            </a:r>
          </a:p>
          <a:p>
            <a:endParaRPr lang="en-US" sz="2400" dirty="0"/>
          </a:p>
        </p:txBody>
      </p:sp>
      <p:pic>
        <p:nvPicPr>
          <p:cNvPr id="4" name="Picture 3">
            <a:extLst>
              <a:ext uri="{FF2B5EF4-FFF2-40B4-BE49-F238E27FC236}">
                <a16:creationId xmlns:a16="http://schemas.microsoft.com/office/drawing/2014/main" id="{AAE837CA-558F-4EE2-A09F-441E095C7DAA}"/>
              </a:ext>
            </a:extLst>
          </p:cNvPr>
          <p:cNvPicPr>
            <a:picLocks noChangeAspect="1"/>
          </p:cNvPicPr>
          <p:nvPr/>
        </p:nvPicPr>
        <p:blipFill>
          <a:blip r:embed="rId3"/>
          <a:stretch>
            <a:fillRect/>
          </a:stretch>
        </p:blipFill>
        <p:spPr>
          <a:xfrm>
            <a:off x="1151906" y="1763671"/>
            <a:ext cx="3652939" cy="2609243"/>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780088B4-9621-4629-A0AB-81F30FC4AAFE}"/>
              </a:ext>
            </a:extLst>
          </p:cNvPr>
          <p:cNvPicPr>
            <a:picLocks noChangeAspect="1"/>
          </p:cNvPicPr>
          <p:nvPr/>
        </p:nvPicPr>
        <p:blipFill>
          <a:blip r:embed="rId4"/>
          <a:stretch>
            <a:fillRect/>
          </a:stretch>
        </p:blipFill>
        <p:spPr>
          <a:xfrm>
            <a:off x="787700" y="4838554"/>
            <a:ext cx="1767931" cy="861288"/>
          </a:xfrm>
          <a:prstGeom prst="rect">
            <a:avLst/>
          </a:prstGeom>
        </p:spPr>
      </p:pic>
      <p:pic>
        <p:nvPicPr>
          <p:cNvPr id="6" name="Picture 5">
            <a:extLst>
              <a:ext uri="{FF2B5EF4-FFF2-40B4-BE49-F238E27FC236}">
                <a16:creationId xmlns:a16="http://schemas.microsoft.com/office/drawing/2014/main" id="{9739FC21-8D28-491A-9FD4-E6421AAAABDA}"/>
              </a:ext>
            </a:extLst>
          </p:cNvPr>
          <p:cNvPicPr>
            <a:picLocks noChangeAspect="1"/>
          </p:cNvPicPr>
          <p:nvPr/>
        </p:nvPicPr>
        <p:blipFill>
          <a:blip r:embed="rId5"/>
          <a:stretch>
            <a:fillRect/>
          </a:stretch>
        </p:blipFill>
        <p:spPr>
          <a:xfrm>
            <a:off x="3711930" y="4979416"/>
            <a:ext cx="2185830" cy="978730"/>
          </a:xfrm>
          <a:prstGeom prst="rect">
            <a:avLst/>
          </a:prstGeom>
        </p:spPr>
      </p:pic>
      <p:pic>
        <p:nvPicPr>
          <p:cNvPr id="7" name="Picture 6">
            <a:extLst>
              <a:ext uri="{FF2B5EF4-FFF2-40B4-BE49-F238E27FC236}">
                <a16:creationId xmlns:a16="http://schemas.microsoft.com/office/drawing/2014/main" id="{F5498B36-F867-4CC2-A171-98B5245B982F}"/>
              </a:ext>
            </a:extLst>
          </p:cNvPr>
          <p:cNvPicPr>
            <a:picLocks noChangeAspect="1"/>
          </p:cNvPicPr>
          <p:nvPr/>
        </p:nvPicPr>
        <p:blipFill>
          <a:blip r:embed="rId6"/>
          <a:stretch>
            <a:fillRect/>
          </a:stretch>
        </p:blipFill>
        <p:spPr>
          <a:xfrm>
            <a:off x="6628747" y="5152254"/>
            <a:ext cx="2185830" cy="575219"/>
          </a:xfrm>
          <a:prstGeom prst="rect">
            <a:avLst/>
          </a:prstGeom>
        </p:spPr>
      </p:pic>
      <p:pic>
        <p:nvPicPr>
          <p:cNvPr id="8" name="Picture 2">
            <a:extLst>
              <a:ext uri="{FF2B5EF4-FFF2-40B4-BE49-F238E27FC236}">
                <a16:creationId xmlns:a16="http://schemas.microsoft.com/office/drawing/2014/main" id="{9F63D9C9-3C5A-491B-A017-F427F46CF2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0078" y="4748744"/>
            <a:ext cx="1681050" cy="978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E171A604-F33C-44BF-A184-676FC2790BE0}"/>
              </a:ext>
            </a:extLst>
          </p:cNvPr>
          <p:cNvPicPr>
            <a:picLocks noChangeAspect="1"/>
          </p:cNvPicPr>
          <p:nvPr/>
        </p:nvPicPr>
        <p:blipFill>
          <a:blip r:embed="rId8"/>
          <a:stretch>
            <a:fillRect/>
          </a:stretch>
        </p:blipFill>
        <p:spPr>
          <a:xfrm>
            <a:off x="5497064" y="3189338"/>
            <a:ext cx="4139192" cy="1962916"/>
          </a:xfrm>
          <a:prstGeom prst="rect">
            <a:avLst/>
          </a:prstGeom>
        </p:spPr>
      </p:pic>
    </p:spTree>
    <p:extLst>
      <p:ext uri="{BB962C8B-B14F-4D97-AF65-F5344CB8AC3E}">
        <p14:creationId xmlns:p14="http://schemas.microsoft.com/office/powerpoint/2010/main" val="3213462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797B-0C90-4515-A349-5E65CD87B92C}"/>
              </a:ext>
            </a:extLst>
          </p:cNvPr>
          <p:cNvSpPr>
            <a:spLocks noGrp="1"/>
          </p:cNvSpPr>
          <p:nvPr>
            <p:ph type="title"/>
          </p:nvPr>
        </p:nvSpPr>
        <p:spPr>
          <a:xfrm>
            <a:off x="0" y="335494"/>
            <a:ext cx="12192000" cy="1029844"/>
          </a:xfrm>
        </p:spPr>
        <p:txBody>
          <a:bodyPr/>
          <a:lstStyle/>
          <a:p>
            <a:pPr algn="ctr">
              <a:lnSpc>
                <a:spcPct val="150000"/>
              </a:lnSpc>
              <a:spcBef>
                <a:spcPts val="0"/>
              </a:spcBef>
            </a:pPr>
            <a:r>
              <a:rPr lang="en-US" sz="4800" b="1" dirty="0">
                <a:solidFill>
                  <a:schemeClr val="accent1"/>
                </a:solidFill>
                <a:latin typeface="Calibri" panose="020F0502020204030204" pitchFamily="34" charset="0"/>
                <a:cs typeface="Calibri" panose="020F0502020204030204" pitchFamily="34" charset="0"/>
              </a:rPr>
              <a:t>We All Have a Role to Play</a:t>
            </a:r>
          </a:p>
        </p:txBody>
      </p:sp>
      <p:sp>
        <p:nvSpPr>
          <p:cNvPr id="3" name="Content Placeholder 2">
            <a:extLst>
              <a:ext uri="{FF2B5EF4-FFF2-40B4-BE49-F238E27FC236}">
                <a16:creationId xmlns:a16="http://schemas.microsoft.com/office/drawing/2014/main" id="{2F1EEB31-07F3-4CBB-A883-E4A319FF0AB9}"/>
              </a:ext>
            </a:extLst>
          </p:cNvPr>
          <p:cNvSpPr>
            <a:spLocks noGrp="1"/>
          </p:cNvSpPr>
          <p:nvPr>
            <p:ph idx="1"/>
          </p:nvPr>
        </p:nvSpPr>
        <p:spPr>
          <a:xfrm>
            <a:off x="263404" y="1588127"/>
            <a:ext cx="11802216" cy="4605263"/>
          </a:xfrm>
        </p:spPr>
        <p:txBody>
          <a:bodyPr>
            <a:normAutofit/>
          </a:bodyPr>
          <a:lstStyle/>
          <a:p>
            <a:pPr lvl="1">
              <a:lnSpc>
                <a:spcPct val="150000"/>
              </a:lnSpc>
              <a:spcBef>
                <a:spcPts val="0"/>
              </a:spcBef>
            </a:pPr>
            <a:r>
              <a:rPr lang="en-US" sz="3200" dirty="0">
                <a:solidFill>
                  <a:schemeClr val="accent1"/>
                </a:solidFill>
                <a:latin typeface="Calibri" panose="020F0502020204030204" pitchFamily="34" charset="0"/>
                <a:cs typeface="Calibri" panose="020F0502020204030204" pitchFamily="34" charset="0"/>
              </a:rPr>
              <a:t>Role of the Office of Community </a:t>
            </a:r>
          </a:p>
          <a:p>
            <a:pPr marL="403225" lvl="1" indent="0">
              <a:lnSpc>
                <a:spcPct val="150000"/>
              </a:lnSpc>
              <a:spcBef>
                <a:spcPts val="0"/>
              </a:spcBef>
              <a:buNone/>
            </a:pPr>
            <a:r>
              <a:rPr lang="en-US" sz="3200" dirty="0">
                <a:solidFill>
                  <a:schemeClr val="accent1"/>
                </a:solidFill>
                <a:latin typeface="Calibri" panose="020F0502020204030204" pitchFamily="34" charset="0"/>
                <a:cs typeface="Calibri" panose="020F0502020204030204" pitchFamily="34" charset="0"/>
              </a:rPr>
              <a:t>   Services (OCS)</a:t>
            </a:r>
          </a:p>
          <a:p>
            <a:pPr lvl="1">
              <a:lnSpc>
                <a:spcPct val="150000"/>
              </a:lnSpc>
              <a:spcBef>
                <a:spcPts val="0"/>
              </a:spcBef>
            </a:pPr>
            <a:r>
              <a:rPr lang="en-US" sz="3200" dirty="0">
                <a:solidFill>
                  <a:schemeClr val="accent1"/>
                </a:solidFill>
                <a:latin typeface="Calibri" panose="020F0502020204030204" pitchFamily="34" charset="0"/>
                <a:cs typeface="Calibri" panose="020F0502020204030204" pitchFamily="34" charset="0"/>
              </a:rPr>
              <a:t>National Partners</a:t>
            </a:r>
          </a:p>
          <a:p>
            <a:pPr lvl="1">
              <a:lnSpc>
                <a:spcPct val="150000"/>
              </a:lnSpc>
              <a:spcBef>
                <a:spcPts val="0"/>
              </a:spcBef>
            </a:pPr>
            <a:r>
              <a:rPr lang="en-US" sz="3200" dirty="0">
                <a:solidFill>
                  <a:schemeClr val="accent1"/>
                </a:solidFill>
                <a:latin typeface="Calibri" panose="020F0502020204030204" pitchFamily="34" charset="0"/>
                <a:cs typeface="Calibri" panose="020F0502020204030204" pitchFamily="34" charset="0"/>
              </a:rPr>
              <a:t>Role of the State Associations</a:t>
            </a:r>
          </a:p>
          <a:p>
            <a:pPr lvl="1">
              <a:lnSpc>
                <a:spcPct val="150000"/>
              </a:lnSpc>
              <a:spcBef>
                <a:spcPts val="0"/>
              </a:spcBef>
            </a:pPr>
            <a:r>
              <a:rPr lang="en-US" sz="3200" dirty="0">
                <a:solidFill>
                  <a:schemeClr val="accent1"/>
                </a:solidFill>
                <a:latin typeface="Calibri" panose="020F0502020204030204" pitchFamily="34" charset="0"/>
                <a:cs typeface="Calibri" panose="020F0502020204030204" pitchFamily="34" charset="0"/>
              </a:rPr>
              <a:t>Role of State Offices</a:t>
            </a:r>
          </a:p>
          <a:p>
            <a:pPr lvl="1">
              <a:lnSpc>
                <a:spcPct val="150000"/>
              </a:lnSpc>
              <a:spcBef>
                <a:spcPts val="0"/>
              </a:spcBef>
            </a:pPr>
            <a:r>
              <a:rPr lang="en-US" sz="3200" dirty="0">
                <a:solidFill>
                  <a:schemeClr val="accent1"/>
                </a:solidFill>
                <a:latin typeface="Calibri" panose="020F0502020204030204" pitchFamily="34" charset="0"/>
                <a:cs typeface="Calibri" panose="020F0502020204030204" pitchFamily="34" charset="0"/>
              </a:rPr>
              <a:t>Role of Local CAAs</a:t>
            </a:r>
          </a:p>
          <a:p>
            <a:pPr lvl="2">
              <a:lnSpc>
                <a:spcPct val="150000"/>
              </a:lnSpc>
              <a:spcBef>
                <a:spcPts val="0"/>
              </a:spcBef>
            </a:pPr>
            <a:endParaRPr lang="en-US" sz="2800" dirty="0">
              <a:latin typeface="Calibri" panose="020F0502020204030204" pitchFamily="34" charset="0"/>
              <a:cs typeface="Calibri" panose="020F0502020204030204" pitchFamily="34" charset="0"/>
            </a:endParaRPr>
          </a:p>
          <a:p>
            <a:pPr marL="403225" lvl="1" indent="0">
              <a:lnSpc>
                <a:spcPct val="150000"/>
              </a:lnSpc>
              <a:spcBef>
                <a:spcPts val="0"/>
              </a:spcBef>
              <a:buNone/>
            </a:pPr>
            <a:endParaRPr lang="en-US" dirty="0"/>
          </a:p>
          <a:p>
            <a:pPr lvl="1"/>
            <a:endParaRPr lang="en-US" dirty="0"/>
          </a:p>
          <a:p>
            <a:endParaRPr lang="en-US" dirty="0"/>
          </a:p>
        </p:txBody>
      </p:sp>
      <p:pic>
        <p:nvPicPr>
          <p:cNvPr id="9" name="Picture 8" descr="A picture containing text&#10;&#10;Description automatically generated">
            <a:extLst>
              <a:ext uri="{FF2B5EF4-FFF2-40B4-BE49-F238E27FC236}">
                <a16:creationId xmlns:a16="http://schemas.microsoft.com/office/drawing/2014/main" id="{F7F24755-FFFD-4D95-8BEA-F49ED0ACC267}"/>
              </a:ext>
              <a:ext uri="{C183D7F6-B498-43B3-948B-1728B52AA6E4}">
                <adec:decorative xmlns:adec="http://schemas.microsoft.com/office/drawing/2017/decorative" val="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54768" y="2506472"/>
            <a:ext cx="4543199" cy="3096722"/>
          </a:xfrm>
          <a:prstGeom prst="rect">
            <a:avLst/>
          </a:prstGeom>
        </p:spPr>
      </p:pic>
      <p:sp>
        <p:nvSpPr>
          <p:cNvPr id="10" name="TextBox 9">
            <a:extLst>
              <a:ext uri="{FF2B5EF4-FFF2-40B4-BE49-F238E27FC236}">
                <a16:creationId xmlns:a16="http://schemas.microsoft.com/office/drawing/2014/main" id="{16750BE9-710C-446C-895F-6E68832C67E3}"/>
              </a:ext>
            </a:extLst>
          </p:cNvPr>
          <p:cNvSpPr txBox="1"/>
          <p:nvPr/>
        </p:nvSpPr>
        <p:spPr>
          <a:xfrm>
            <a:off x="359080" y="7220211"/>
            <a:ext cx="7315200" cy="230832"/>
          </a:xfrm>
          <a:prstGeom prst="rect">
            <a:avLst/>
          </a:prstGeom>
          <a:noFill/>
        </p:spPr>
        <p:txBody>
          <a:bodyPr wrap="square" rtlCol="0">
            <a:spAutoFit/>
          </a:bodyPr>
          <a:lstStyle/>
          <a:p>
            <a:r>
              <a:rPr lang="en-US" sz="900" dirty="0">
                <a:hlinkClick r:id="rId3" tooltip="https://torange.biz/money-your-favorite-16737"/>
              </a:rPr>
              <a:t>This Photo</a:t>
            </a:r>
            <a:r>
              <a:rPr lang="en-US" sz="900" dirty="0"/>
              <a:t> by Unknown Author is licensed under </a:t>
            </a:r>
            <a:r>
              <a:rPr lang="en-US" sz="900" dirty="0">
                <a:hlinkClick r:id="rId4" tooltip="https://creativecommons.org/licenses/by/3.0/"/>
              </a:rPr>
              <a:t>CC BY</a:t>
            </a:r>
            <a:endParaRPr lang="en-US" sz="900" dirty="0"/>
          </a:p>
        </p:txBody>
      </p:sp>
      <p:pic>
        <p:nvPicPr>
          <p:cNvPr id="11" name="Picture 10">
            <a:extLst>
              <a:ext uri="{FF2B5EF4-FFF2-40B4-BE49-F238E27FC236}">
                <a16:creationId xmlns:a16="http://schemas.microsoft.com/office/drawing/2014/main" id="{FADE84B0-5406-4BA7-B9E9-EFC26026E18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731469">
            <a:off x="7970940" y="2534547"/>
            <a:ext cx="2162505" cy="3040573"/>
          </a:xfrm>
          <a:prstGeom prst="rect">
            <a:avLst/>
          </a:prstGeom>
        </p:spPr>
      </p:pic>
    </p:spTree>
    <p:extLst>
      <p:ext uri="{BB962C8B-B14F-4D97-AF65-F5344CB8AC3E}">
        <p14:creationId xmlns:p14="http://schemas.microsoft.com/office/powerpoint/2010/main" val="1228133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250522"/>
            <a:ext cx="12192000" cy="1014470"/>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p:txBody>
          <a:bodyPr/>
          <a:lstStyle/>
          <a:p>
            <a:pPr marL="0" indent="0">
              <a:buNone/>
            </a:pPr>
            <a:r>
              <a:rPr lang="en-US" sz="3200" b="1" dirty="0">
                <a:solidFill>
                  <a:schemeClr val="accent1"/>
                </a:solidFill>
                <a:latin typeface="Calibri" panose="020F0502020204030204" pitchFamily="34" charset="0"/>
                <a:cs typeface="Calibri" panose="020F0502020204030204" pitchFamily="34" charset="0"/>
              </a:rPr>
              <a:t>#10	Customers</a:t>
            </a:r>
          </a:p>
          <a:p>
            <a:pPr marL="0" indent="0">
              <a:buNone/>
            </a:pPr>
            <a:r>
              <a:rPr lang="en-US" sz="3200" dirty="0">
                <a:solidFill>
                  <a:schemeClr val="accent1"/>
                </a:solidFill>
                <a:latin typeface="Calibri" panose="020F0502020204030204" pitchFamily="34" charset="0"/>
                <a:cs typeface="Calibri" panose="020F0502020204030204" pitchFamily="34" charset="0"/>
              </a:rPr>
              <a:t>• 	Food</a:t>
            </a:r>
          </a:p>
          <a:p>
            <a:pPr marL="0" indent="0">
              <a:buNone/>
            </a:pPr>
            <a:r>
              <a:rPr lang="en-US" sz="3200" dirty="0">
                <a:solidFill>
                  <a:schemeClr val="accent1"/>
                </a:solidFill>
                <a:latin typeface="Calibri" panose="020F0502020204030204" pitchFamily="34" charset="0"/>
                <a:cs typeface="Calibri" panose="020F0502020204030204" pitchFamily="34" charset="0"/>
              </a:rPr>
              <a:t>• 	Transportation-gas, car repairs</a:t>
            </a:r>
          </a:p>
          <a:p>
            <a:pPr marL="0" indent="0">
              <a:buNone/>
            </a:pPr>
            <a:r>
              <a:rPr lang="en-US" sz="3200" dirty="0">
                <a:solidFill>
                  <a:schemeClr val="accent1"/>
                </a:solidFill>
                <a:latin typeface="Calibri" panose="020F0502020204030204" pitchFamily="34" charset="0"/>
                <a:cs typeface="Calibri" panose="020F0502020204030204" pitchFamily="34" charset="0"/>
              </a:rPr>
              <a:t>• 	School supplies</a:t>
            </a:r>
          </a:p>
          <a:p>
            <a:pPr marL="0" indent="0">
              <a:buNone/>
            </a:pPr>
            <a:endParaRPr lang="en-US" dirty="0">
              <a:solidFill>
                <a:schemeClr val="accent1"/>
              </a:solidFill>
              <a:latin typeface="Georgia Pro" panose="02040502050405020303" pitchFamily="18" charset="0"/>
            </a:endParaRPr>
          </a:p>
          <a:p>
            <a:pPr marL="0" indent="0">
              <a:buNone/>
            </a:pPr>
            <a:r>
              <a:rPr lang="en-US" dirty="0"/>
              <a:t> </a:t>
            </a:r>
          </a:p>
          <a:p>
            <a:endParaRPr lang="en-US" dirty="0"/>
          </a:p>
        </p:txBody>
      </p:sp>
      <p:pic>
        <p:nvPicPr>
          <p:cNvPr id="8" name="Picture 7" descr="A picture containing food, vegetable, different, salad&#10;&#10;Description automatically generated">
            <a:extLst>
              <a:ext uri="{FF2B5EF4-FFF2-40B4-BE49-F238E27FC236}">
                <a16:creationId xmlns:a16="http://schemas.microsoft.com/office/drawing/2014/main" id="{21F399CD-9DDA-4AA2-9B50-9A9FE505B73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58044" y="1264991"/>
            <a:ext cx="3359053" cy="2488804"/>
          </a:xfrm>
          <a:prstGeom prst="rect">
            <a:avLst/>
          </a:prstGeom>
        </p:spPr>
      </p:pic>
      <p:pic>
        <p:nvPicPr>
          <p:cNvPr id="11" name="Picture 10" descr="A picture containing text, indoor&#10;&#10;Description automatically generated">
            <a:extLst>
              <a:ext uri="{FF2B5EF4-FFF2-40B4-BE49-F238E27FC236}">
                <a16:creationId xmlns:a16="http://schemas.microsoft.com/office/drawing/2014/main" id="{BE12D14A-C62A-40F5-AD56-316A4C9325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49030" y="3765562"/>
            <a:ext cx="3068877" cy="2215346"/>
          </a:xfrm>
          <a:prstGeom prst="rect">
            <a:avLst/>
          </a:prstGeom>
        </p:spPr>
      </p:pic>
      <p:sp>
        <p:nvSpPr>
          <p:cNvPr id="12" name="TextBox 11">
            <a:extLst>
              <a:ext uri="{FF2B5EF4-FFF2-40B4-BE49-F238E27FC236}">
                <a16:creationId xmlns:a16="http://schemas.microsoft.com/office/drawing/2014/main" id="{F30303DB-C010-4E11-8CA9-678250EDC481}"/>
              </a:ext>
            </a:extLst>
          </p:cNvPr>
          <p:cNvSpPr txBox="1"/>
          <p:nvPr/>
        </p:nvSpPr>
        <p:spPr>
          <a:xfrm>
            <a:off x="7290148" y="7043112"/>
            <a:ext cx="3555982"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157187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357733"/>
            <a:ext cx="12192000" cy="782136"/>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723900" y="1490597"/>
            <a:ext cx="10744200" cy="5009671"/>
          </a:xfrm>
        </p:spPr>
        <p:txBody>
          <a:bodyPr>
            <a:normAutofit fontScale="70000" lnSpcReduction="20000"/>
          </a:bodyPr>
          <a:lstStyle/>
          <a:p>
            <a:pPr marL="0" indent="0">
              <a:buNone/>
            </a:pPr>
            <a:r>
              <a:rPr lang="en-US" sz="4600" b="1" dirty="0">
                <a:solidFill>
                  <a:schemeClr val="accent1"/>
                </a:solidFill>
                <a:latin typeface="Calibri" panose="020F0502020204030204" pitchFamily="34" charset="0"/>
                <a:cs typeface="Calibri" panose="020F0502020204030204" pitchFamily="34" charset="0"/>
              </a:rPr>
              <a:t>#9</a:t>
            </a:r>
            <a:r>
              <a:rPr lang="en-US" sz="3500" b="1" dirty="0">
                <a:solidFill>
                  <a:schemeClr val="accent1"/>
                </a:solidFill>
                <a:latin typeface="Calibri" panose="020F0502020204030204" pitchFamily="34" charset="0"/>
                <a:cs typeface="Calibri" panose="020F0502020204030204" pitchFamily="34" charset="0"/>
              </a:rPr>
              <a:t>	</a:t>
            </a:r>
            <a:r>
              <a:rPr lang="en-US" sz="4600" b="1" dirty="0">
                <a:solidFill>
                  <a:schemeClr val="accent1"/>
                </a:solidFill>
                <a:latin typeface="Calibri" panose="020F0502020204030204" pitchFamily="34" charset="0"/>
                <a:cs typeface="Calibri" panose="020F0502020204030204" pitchFamily="34" charset="0"/>
              </a:rPr>
              <a:t>Children and Youth Activities</a:t>
            </a:r>
          </a:p>
          <a:p>
            <a:pPr marL="0" indent="0">
              <a:buNone/>
            </a:pPr>
            <a:endParaRPr lang="en-US" sz="3000" b="1" dirty="0">
              <a:solidFill>
                <a:schemeClr val="accent1"/>
              </a:solidFill>
              <a:latin typeface="Calibri" panose="020F0502020204030204" pitchFamily="34" charset="0"/>
              <a:cs typeface="Calibri" panose="020F0502020204030204" pitchFamily="34" charset="0"/>
            </a:endParaRPr>
          </a:p>
          <a:p>
            <a:pPr marL="0" indent="0">
              <a:buNone/>
            </a:pPr>
            <a:r>
              <a:rPr lang="en-US" sz="4100" dirty="0">
                <a:solidFill>
                  <a:schemeClr val="accent1"/>
                </a:solidFill>
                <a:latin typeface="Calibri" panose="020F0502020204030204" pitchFamily="34" charset="0"/>
                <a:cs typeface="Calibri" panose="020F0502020204030204" pitchFamily="34" charset="0"/>
              </a:rPr>
              <a:t>• </a:t>
            </a:r>
            <a:r>
              <a:rPr lang="en-US" sz="3000" dirty="0">
                <a:solidFill>
                  <a:schemeClr val="accent1"/>
                </a:solidFill>
                <a:latin typeface="Calibri" panose="020F0502020204030204" pitchFamily="34" charset="0"/>
                <a:cs typeface="Calibri" panose="020F0502020204030204" pitchFamily="34" charset="0"/>
              </a:rPr>
              <a:t>	</a:t>
            </a:r>
            <a:r>
              <a:rPr lang="en-US" sz="4100" dirty="0">
                <a:solidFill>
                  <a:schemeClr val="accent1"/>
                </a:solidFill>
                <a:latin typeface="Calibri" panose="020F0502020204030204" pitchFamily="34" charset="0"/>
                <a:cs typeface="Calibri" panose="020F0502020204030204" pitchFamily="34" charset="0"/>
              </a:rPr>
              <a:t>Scholarships for activities</a:t>
            </a:r>
          </a:p>
          <a:p>
            <a:pPr marL="0" indent="0">
              <a:buNone/>
            </a:pPr>
            <a:r>
              <a:rPr lang="en-US" sz="4100" dirty="0">
                <a:solidFill>
                  <a:schemeClr val="accent1"/>
                </a:solidFill>
                <a:latin typeface="Calibri" panose="020F0502020204030204" pitchFamily="34" charset="0"/>
                <a:cs typeface="Calibri" panose="020F0502020204030204" pitchFamily="34" charset="0"/>
              </a:rPr>
              <a:t>•	Summer learning program</a:t>
            </a:r>
          </a:p>
          <a:p>
            <a:pPr marL="0" indent="0">
              <a:buNone/>
            </a:pPr>
            <a:r>
              <a:rPr lang="en-US" sz="4100" dirty="0">
                <a:solidFill>
                  <a:schemeClr val="accent1"/>
                </a:solidFill>
                <a:latin typeface="Calibri" panose="020F0502020204030204" pitchFamily="34" charset="0"/>
                <a:cs typeface="Calibri" panose="020F0502020204030204" pitchFamily="34" charset="0"/>
              </a:rPr>
              <a:t>•	Childcare expenses</a:t>
            </a:r>
          </a:p>
          <a:p>
            <a:pPr marL="0" indent="0">
              <a:buNone/>
            </a:pPr>
            <a:r>
              <a:rPr lang="en-US" sz="4100" dirty="0">
                <a:solidFill>
                  <a:schemeClr val="accent1"/>
                </a:solidFill>
                <a:latin typeface="Calibri" panose="020F0502020204030204" pitchFamily="34" charset="0"/>
                <a:cs typeface="Calibri" panose="020F0502020204030204" pitchFamily="34" charset="0"/>
              </a:rPr>
              <a:t>•	Work with library and provide staff for a summer </a:t>
            </a:r>
          </a:p>
          <a:p>
            <a:pPr marL="0" indent="0">
              <a:buNone/>
            </a:pPr>
            <a:r>
              <a:rPr lang="en-US" sz="4100" dirty="0">
                <a:solidFill>
                  <a:schemeClr val="accent1"/>
                </a:solidFill>
                <a:latin typeface="Calibri" panose="020F0502020204030204" pitchFamily="34" charset="0"/>
                <a:cs typeface="Calibri" panose="020F0502020204030204" pitchFamily="34" charset="0"/>
              </a:rPr>
              <a:t>	reading program</a:t>
            </a:r>
          </a:p>
          <a:p>
            <a:pPr marL="0" indent="0">
              <a:buNone/>
            </a:pPr>
            <a:r>
              <a:rPr lang="en-US" sz="4100" dirty="0">
                <a:solidFill>
                  <a:schemeClr val="accent1"/>
                </a:solidFill>
                <a:latin typeface="Calibri" panose="020F0502020204030204" pitchFamily="34" charset="0"/>
                <a:cs typeface="Calibri" panose="020F0502020204030204" pitchFamily="34" charset="0"/>
              </a:rPr>
              <a:t>•	Supplement a summer feeding program- wrap around services</a:t>
            </a:r>
          </a:p>
          <a:p>
            <a:pPr marL="0" indent="0">
              <a:buNone/>
            </a:pPr>
            <a:endParaRPr lang="en-US" dirty="0">
              <a:solidFill>
                <a:schemeClr val="accent1"/>
              </a:solidFill>
              <a:latin typeface="Georgia Pro" panose="02040502050405020303" pitchFamily="18" charset="0"/>
            </a:endParaRPr>
          </a:p>
          <a:p>
            <a:pPr marL="0" indent="0">
              <a:buNone/>
            </a:pPr>
            <a:r>
              <a:rPr lang="en-US" dirty="0"/>
              <a:t> </a:t>
            </a:r>
          </a:p>
          <a:p>
            <a:endParaRPr lang="en-US" dirty="0"/>
          </a:p>
        </p:txBody>
      </p:sp>
      <p:pic>
        <p:nvPicPr>
          <p:cNvPr id="5" name="Picture 4" descr="A baseball player throwing a ball&#10;&#10;Description automatically generated">
            <a:extLst>
              <a:ext uri="{FF2B5EF4-FFF2-40B4-BE49-F238E27FC236}">
                <a16:creationId xmlns:a16="http://schemas.microsoft.com/office/drawing/2014/main" id="{2794E45E-A51D-4E1D-BC55-511050FBF4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84679" y="1290181"/>
            <a:ext cx="2512658" cy="2010126"/>
          </a:xfrm>
          <a:prstGeom prst="rect">
            <a:avLst/>
          </a:prstGeom>
        </p:spPr>
      </p:pic>
      <p:pic>
        <p:nvPicPr>
          <p:cNvPr id="7" name="Picture 6" descr="A person reading a book&#10;&#10;Description automatically generated with medium confidence">
            <a:extLst>
              <a:ext uri="{FF2B5EF4-FFF2-40B4-BE49-F238E27FC236}">
                <a16:creationId xmlns:a16="http://schemas.microsoft.com/office/drawing/2014/main" id="{F8319A40-8C5E-441A-A38A-A39AB5A01F9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850416" y="1713514"/>
            <a:ext cx="1735377" cy="2679712"/>
          </a:xfrm>
          <a:prstGeom prst="rect">
            <a:avLst/>
          </a:prstGeom>
        </p:spPr>
      </p:pic>
    </p:spTree>
    <p:extLst>
      <p:ext uri="{BB962C8B-B14F-4D97-AF65-F5344CB8AC3E}">
        <p14:creationId xmlns:p14="http://schemas.microsoft.com/office/powerpoint/2010/main" val="759496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553998"/>
            <a:ext cx="12192000" cy="786287"/>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723900" y="1588127"/>
            <a:ext cx="10744200" cy="4605263"/>
          </a:xfrm>
        </p:spPr>
        <p:txBody>
          <a:bodyPr>
            <a:normAutofit fontScale="85000" lnSpcReduction="20000"/>
          </a:bodyPr>
          <a:lstStyle/>
          <a:p>
            <a:pPr marL="0" indent="0">
              <a:buNone/>
            </a:pPr>
            <a:r>
              <a:rPr lang="en-US" sz="3800" b="1" dirty="0">
                <a:solidFill>
                  <a:schemeClr val="accent1"/>
                </a:solidFill>
                <a:latin typeface="Calibri" panose="020F0502020204030204" pitchFamily="34" charset="0"/>
                <a:cs typeface="Calibri" panose="020F0502020204030204" pitchFamily="34" charset="0"/>
              </a:rPr>
              <a:t>#8	Health</a:t>
            </a:r>
          </a:p>
          <a:p>
            <a:pPr marL="0" indent="0">
              <a:buNone/>
            </a:pPr>
            <a:endParaRPr lang="en-US" sz="1600" b="1" dirty="0">
              <a:solidFill>
                <a:schemeClr val="accent1"/>
              </a:solidFill>
              <a:latin typeface="Calibri" panose="020F0502020204030204" pitchFamily="34" charset="0"/>
              <a:cs typeface="Calibri" panose="020F0502020204030204" pitchFamily="34" charset="0"/>
            </a:endParaRPr>
          </a:p>
          <a:p>
            <a:pPr marL="0" indent="0">
              <a:buNone/>
            </a:pPr>
            <a:r>
              <a:rPr lang="en-US" sz="3300" dirty="0">
                <a:solidFill>
                  <a:schemeClr val="accent1"/>
                </a:solidFill>
                <a:latin typeface="Calibri" panose="020F0502020204030204" pitchFamily="34" charset="0"/>
                <a:cs typeface="Calibri" panose="020F0502020204030204" pitchFamily="34" charset="0"/>
              </a:rPr>
              <a:t>•	</a:t>
            </a:r>
            <a:r>
              <a:rPr lang="en-US" sz="3800" dirty="0">
                <a:solidFill>
                  <a:schemeClr val="accent1"/>
                </a:solidFill>
                <a:latin typeface="Calibri" panose="020F0502020204030204" pitchFamily="34" charset="0"/>
                <a:cs typeface="Calibri" panose="020F0502020204030204" pitchFamily="34" charset="0"/>
              </a:rPr>
              <a:t>Vaccination</a:t>
            </a:r>
          </a:p>
          <a:p>
            <a:pPr marL="0" indent="0">
              <a:buNone/>
            </a:pPr>
            <a:r>
              <a:rPr lang="en-US" sz="3800" dirty="0">
                <a:solidFill>
                  <a:schemeClr val="accent1"/>
                </a:solidFill>
                <a:latin typeface="Calibri" panose="020F0502020204030204" pitchFamily="34" charset="0"/>
                <a:cs typeface="Calibri" panose="020F0502020204030204" pitchFamily="34" charset="0"/>
              </a:rPr>
              <a:t>•	Wellness visits</a:t>
            </a:r>
          </a:p>
          <a:p>
            <a:pPr marL="0" indent="0">
              <a:buNone/>
            </a:pPr>
            <a:r>
              <a:rPr lang="en-US" sz="3800" dirty="0">
                <a:solidFill>
                  <a:schemeClr val="accent1"/>
                </a:solidFill>
                <a:latin typeface="Calibri" panose="020F0502020204030204" pitchFamily="34" charset="0"/>
                <a:cs typeface="Calibri" panose="020F0502020204030204" pitchFamily="34" charset="0"/>
              </a:rPr>
              <a:t>•	Co-pays</a:t>
            </a:r>
          </a:p>
          <a:p>
            <a:pPr marL="0" indent="0">
              <a:buNone/>
            </a:pPr>
            <a:r>
              <a:rPr lang="en-US" sz="3800" dirty="0">
                <a:solidFill>
                  <a:schemeClr val="accent1"/>
                </a:solidFill>
                <a:latin typeface="Calibri" panose="020F0502020204030204" pitchFamily="34" charset="0"/>
                <a:cs typeface="Calibri" panose="020F0502020204030204" pitchFamily="34" charset="0"/>
              </a:rPr>
              <a:t>•	Dental</a:t>
            </a:r>
          </a:p>
          <a:p>
            <a:pPr marL="0" indent="0">
              <a:buNone/>
            </a:pPr>
            <a:r>
              <a:rPr lang="en-US" sz="3800" dirty="0">
                <a:solidFill>
                  <a:schemeClr val="accent1"/>
                </a:solidFill>
                <a:latin typeface="Calibri" panose="020F0502020204030204" pitchFamily="34" charset="0"/>
                <a:cs typeface="Calibri" panose="020F0502020204030204" pitchFamily="34" charset="0"/>
              </a:rPr>
              <a:t>•	Vision</a:t>
            </a:r>
          </a:p>
          <a:p>
            <a:pPr marL="0" indent="0">
              <a:buNone/>
            </a:pPr>
            <a:r>
              <a:rPr lang="en-US" sz="3800" dirty="0">
                <a:solidFill>
                  <a:schemeClr val="accent1"/>
                </a:solidFill>
                <a:latin typeface="Calibri" panose="020F0502020204030204" pitchFamily="34" charset="0"/>
                <a:cs typeface="Calibri" panose="020F0502020204030204" pitchFamily="34" charset="0"/>
              </a:rPr>
              <a:t>•	Mental health-kids &amp; adults</a:t>
            </a:r>
          </a:p>
          <a:p>
            <a:pPr marL="0" indent="0">
              <a:buNone/>
            </a:pPr>
            <a:r>
              <a:rPr lang="en-US" sz="3800" dirty="0">
                <a:solidFill>
                  <a:schemeClr val="accent1"/>
                </a:solidFill>
                <a:latin typeface="Calibri" panose="020F0502020204030204" pitchFamily="34" charset="0"/>
                <a:cs typeface="Calibri" panose="020F0502020204030204" pitchFamily="34" charset="0"/>
              </a:rPr>
              <a:t>•	Burial expenses</a:t>
            </a:r>
          </a:p>
          <a:p>
            <a:pPr marL="0" indent="0">
              <a:buNone/>
            </a:pPr>
            <a:endParaRPr lang="en-US" dirty="0">
              <a:solidFill>
                <a:schemeClr val="accent1"/>
              </a:solidFill>
              <a:latin typeface="Georgia Pro" panose="02040502050405020303" pitchFamily="18" charset="0"/>
            </a:endParaRPr>
          </a:p>
          <a:p>
            <a:pPr marL="0" indent="0">
              <a:buNone/>
            </a:pPr>
            <a:endParaRPr lang="en-US" dirty="0"/>
          </a:p>
          <a:p>
            <a:endParaRPr lang="en-US" dirty="0"/>
          </a:p>
        </p:txBody>
      </p:sp>
      <p:pic>
        <p:nvPicPr>
          <p:cNvPr id="5" name="Picture 4" descr="Logo&#10;&#10;Description automatically generated">
            <a:extLst>
              <a:ext uri="{FF2B5EF4-FFF2-40B4-BE49-F238E27FC236}">
                <a16:creationId xmlns:a16="http://schemas.microsoft.com/office/drawing/2014/main" id="{8F382ED3-5115-401F-9B4F-7B56E286D4F7}"/>
              </a:ext>
            </a:extLst>
          </p:cNvPr>
          <p:cNvPicPr>
            <a:picLocks noChangeAspect="1"/>
          </p:cNvPicPr>
          <p:nvPr/>
        </p:nvPicPr>
        <p:blipFill>
          <a:blip r:embed="rId2"/>
          <a:stretch>
            <a:fillRect/>
          </a:stretch>
        </p:blipFill>
        <p:spPr>
          <a:xfrm>
            <a:off x="9222283" y="859943"/>
            <a:ext cx="2476545" cy="2359785"/>
          </a:xfrm>
          <a:prstGeom prst="rect">
            <a:avLst/>
          </a:prstGeom>
        </p:spPr>
      </p:pic>
      <p:pic>
        <p:nvPicPr>
          <p:cNvPr id="7" name="Picture 6" descr="A picture containing person, indoor, computer, sitting&#10;&#10;Description automatically generated">
            <a:extLst>
              <a:ext uri="{FF2B5EF4-FFF2-40B4-BE49-F238E27FC236}">
                <a16:creationId xmlns:a16="http://schemas.microsoft.com/office/drawing/2014/main" id="{4583117D-AC59-4FAC-B13B-2F1854B3819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74082" y="2527811"/>
            <a:ext cx="2214236" cy="2214236"/>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5DAF29AB-3BEF-4523-8B25-43569CBD723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521090" y="3638272"/>
            <a:ext cx="2214237" cy="2214235"/>
          </a:xfrm>
          <a:prstGeom prst="rect">
            <a:avLst/>
          </a:prstGeom>
        </p:spPr>
      </p:pic>
    </p:spTree>
    <p:extLst>
      <p:ext uri="{BB962C8B-B14F-4D97-AF65-F5344CB8AC3E}">
        <p14:creationId xmlns:p14="http://schemas.microsoft.com/office/powerpoint/2010/main" val="50510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553998"/>
            <a:ext cx="12192000" cy="634645"/>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723900" y="1588127"/>
            <a:ext cx="10744200" cy="4605263"/>
          </a:xfrm>
        </p:spPr>
        <p:txBody>
          <a:bodyPr>
            <a:normAutofit lnSpcReduction="10000"/>
          </a:bodyPr>
          <a:lstStyle/>
          <a:p>
            <a:pPr marL="0" indent="0">
              <a:buNone/>
            </a:pPr>
            <a:endParaRPr lang="en-US" sz="3200" b="1" dirty="0">
              <a:solidFill>
                <a:schemeClr val="accent1"/>
              </a:solidFill>
              <a:latin typeface="Calibri" panose="020F0502020204030204" pitchFamily="34" charset="0"/>
              <a:cs typeface="Calibri" panose="020F0502020204030204" pitchFamily="34" charset="0"/>
            </a:endParaRPr>
          </a:p>
          <a:p>
            <a:pPr marL="0" indent="0">
              <a:buNone/>
            </a:pPr>
            <a:r>
              <a:rPr lang="en-US" sz="3200" b="1" dirty="0">
                <a:solidFill>
                  <a:schemeClr val="accent1"/>
                </a:solidFill>
                <a:latin typeface="Calibri" panose="020F0502020204030204" pitchFamily="34" charset="0"/>
                <a:cs typeface="Calibri" panose="020F0502020204030204" pitchFamily="34" charset="0"/>
              </a:rPr>
              <a:t>#7	Housing</a:t>
            </a:r>
          </a:p>
          <a:p>
            <a:pPr marL="0" indent="0">
              <a:buNone/>
            </a:pPr>
            <a:endParaRPr lang="en-US" sz="3200" b="1" dirty="0">
              <a:solidFill>
                <a:schemeClr val="accent1"/>
              </a:solidFill>
              <a:latin typeface="Calibri" panose="020F0502020204030204" pitchFamily="34" charset="0"/>
              <a:cs typeface="Calibri" panose="020F0502020204030204" pitchFamily="34" charset="0"/>
            </a:endParaRPr>
          </a:p>
          <a:p>
            <a:pPr marL="0" indent="0">
              <a:buNone/>
            </a:pPr>
            <a:r>
              <a:rPr lang="en-US" dirty="0">
                <a:solidFill>
                  <a:schemeClr val="accent1"/>
                </a:solidFill>
                <a:latin typeface="Calibri" panose="020F0502020204030204" pitchFamily="34" charset="0"/>
                <a:cs typeface="Calibri" panose="020F0502020204030204" pitchFamily="34" charset="0"/>
              </a:rPr>
              <a:t>•	</a:t>
            </a:r>
            <a:r>
              <a:rPr lang="en-US" sz="3200" dirty="0">
                <a:solidFill>
                  <a:schemeClr val="accent1"/>
                </a:solidFill>
                <a:latin typeface="Calibri" panose="020F0502020204030204" pitchFamily="34" charset="0"/>
                <a:cs typeface="Calibri" panose="020F0502020204030204" pitchFamily="34" charset="0"/>
              </a:rPr>
              <a:t>Eviction protection</a:t>
            </a:r>
          </a:p>
          <a:p>
            <a:pPr marL="0" indent="0">
              <a:buNone/>
            </a:pPr>
            <a:r>
              <a:rPr lang="en-US" sz="3200" dirty="0">
                <a:solidFill>
                  <a:schemeClr val="accent1"/>
                </a:solidFill>
                <a:latin typeface="Calibri" panose="020F0502020204030204" pitchFamily="34" charset="0"/>
                <a:cs typeface="Calibri" panose="020F0502020204030204" pitchFamily="34" charset="0"/>
              </a:rPr>
              <a:t>•	Rent assistance</a:t>
            </a:r>
          </a:p>
          <a:p>
            <a:pPr marL="0" indent="0">
              <a:buNone/>
            </a:pPr>
            <a:r>
              <a:rPr lang="en-US" sz="3200" dirty="0">
                <a:solidFill>
                  <a:schemeClr val="accent1"/>
                </a:solidFill>
                <a:latin typeface="Calibri" panose="020F0502020204030204" pitchFamily="34" charset="0"/>
                <a:cs typeface="Calibri" panose="020F0502020204030204" pitchFamily="34" charset="0"/>
              </a:rPr>
              <a:t>•	Water, utility payments</a:t>
            </a:r>
          </a:p>
          <a:p>
            <a:pPr marL="0" indent="0">
              <a:buNone/>
            </a:pPr>
            <a:endParaRPr lang="en-US" dirty="0">
              <a:solidFill>
                <a:schemeClr val="accent1"/>
              </a:solidFill>
              <a:latin typeface="Georgia Pro" panose="02040502050405020303" pitchFamily="18" charset="0"/>
            </a:endParaRPr>
          </a:p>
          <a:p>
            <a:pPr marL="0" indent="0">
              <a:buNone/>
            </a:pPr>
            <a:r>
              <a:rPr lang="en-US" dirty="0"/>
              <a:t> </a:t>
            </a:r>
          </a:p>
          <a:p>
            <a:endParaRPr lang="en-US" dirty="0"/>
          </a:p>
        </p:txBody>
      </p:sp>
      <p:pic>
        <p:nvPicPr>
          <p:cNvPr id="5" name="Picture 4" descr="A picture containing indoor, tableware&#10;&#10;Description automatically generated">
            <a:extLst>
              <a:ext uri="{FF2B5EF4-FFF2-40B4-BE49-F238E27FC236}">
                <a16:creationId xmlns:a16="http://schemas.microsoft.com/office/drawing/2014/main" id="{5D56E24F-65B0-4CCE-A42A-542F20BF43E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53432" y="3101536"/>
            <a:ext cx="1794913" cy="2692370"/>
          </a:xfrm>
          <a:prstGeom prst="rect">
            <a:avLst/>
          </a:prstGeom>
        </p:spPr>
      </p:pic>
      <p:pic>
        <p:nvPicPr>
          <p:cNvPr id="8" name="Picture 7" descr="A picture containing text, outdoor, ground, sign&#10;&#10;Description automatically generated">
            <a:extLst>
              <a:ext uri="{FF2B5EF4-FFF2-40B4-BE49-F238E27FC236}">
                <a16:creationId xmlns:a16="http://schemas.microsoft.com/office/drawing/2014/main" id="{6F2BA774-5B25-4F0B-A2A8-5FB9BE85613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721548" y="1588127"/>
            <a:ext cx="3112130" cy="1846245"/>
          </a:xfrm>
          <a:prstGeom prst="rect">
            <a:avLst/>
          </a:prstGeom>
        </p:spPr>
      </p:pic>
      <p:sp>
        <p:nvSpPr>
          <p:cNvPr id="9" name="TextBox 8">
            <a:extLst>
              <a:ext uri="{FF2B5EF4-FFF2-40B4-BE49-F238E27FC236}">
                <a16:creationId xmlns:a16="http://schemas.microsoft.com/office/drawing/2014/main" id="{698BEA32-8DA6-4ECB-BEC9-ACF45F5115AD}"/>
              </a:ext>
            </a:extLst>
          </p:cNvPr>
          <p:cNvSpPr txBox="1"/>
          <p:nvPr/>
        </p:nvSpPr>
        <p:spPr>
          <a:xfrm>
            <a:off x="5210828" y="6298078"/>
            <a:ext cx="4302102"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413503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388308"/>
            <a:ext cx="12192000" cy="789139"/>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413359" y="1377863"/>
            <a:ext cx="11523945" cy="4815527"/>
          </a:xfrm>
        </p:spPr>
        <p:txBody>
          <a:bodyPr>
            <a:normAutofit fontScale="40000" lnSpcReduction="20000"/>
          </a:bodyPr>
          <a:lstStyle/>
          <a:p>
            <a:pPr marL="0" indent="0">
              <a:buNone/>
            </a:pPr>
            <a:r>
              <a:rPr lang="en-US" sz="7000" b="1" dirty="0">
                <a:solidFill>
                  <a:schemeClr val="accent1"/>
                </a:solidFill>
                <a:latin typeface="Calibri" panose="020F0502020204030204" pitchFamily="34" charset="0"/>
                <a:cs typeface="Calibri" panose="020F0502020204030204" pitchFamily="34" charset="0"/>
              </a:rPr>
              <a:t>#6	Technology</a:t>
            </a:r>
          </a:p>
          <a:p>
            <a:pPr marL="0" indent="0">
              <a:buNone/>
            </a:pPr>
            <a:endParaRPr lang="en-US" sz="5900" b="1" dirty="0">
              <a:solidFill>
                <a:schemeClr val="accent1"/>
              </a:solidFill>
              <a:latin typeface="Calibri" panose="020F0502020204030204" pitchFamily="34" charset="0"/>
              <a:cs typeface="Calibri" panose="020F0502020204030204" pitchFamily="34" charset="0"/>
            </a:endParaRPr>
          </a:p>
          <a:p>
            <a:pPr marL="0" indent="0">
              <a:buNone/>
            </a:pPr>
            <a:r>
              <a:rPr lang="en-US" sz="6000" dirty="0">
                <a:solidFill>
                  <a:schemeClr val="accent1"/>
                </a:solidFill>
                <a:latin typeface="Calibri" panose="020F0502020204030204" pitchFamily="34" charset="0"/>
                <a:cs typeface="Calibri" panose="020F0502020204030204" pitchFamily="34" charset="0"/>
              </a:rPr>
              <a:t>• </a:t>
            </a:r>
            <a:r>
              <a:rPr lang="en-US" sz="5900" dirty="0">
                <a:solidFill>
                  <a:schemeClr val="accent1"/>
                </a:solidFill>
                <a:latin typeface="Calibri" panose="020F0502020204030204" pitchFamily="34" charset="0"/>
                <a:cs typeface="Calibri" panose="020F0502020204030204" pitchFamily="34" charset="0"/>
              </a:rPr>
              <a:t>	</a:t>
            </a:r>
            <a:r>
              <a:rPr lang="en-US" sz="7000" dirty="0">
                <a:solidFill>
                  <a:schemeClr val="accent1"/>
                </a:solidFill>
                <a:latin typeface="Calibri" panose="020F0502020204030204" pitchFamily="34" charset="0"/>
                <a:cs typeface="Calibri" panose="020F0502020204030204" pitchFamily="34" charset="0"/>
              </a:rPr>
              <a:t>Agency upgrades-improved website, document scan, phone system</a:t>
            </a:r>
          </a:p>
          <a:p>
            <a:pPr marL="0" indent="0">
              <a:buNone/>
            </a:pPr>
            <a:endParaRPr lang="en-US" sz="7000" dirty="0">
              <a:solidFill>
                <a:schemeClr val="accent1"/>
              </a:solidFill>
              <a:latin typeface="Calibri" panose="020F0502020204030204" pitchFamily="34" charset="0"/>
              <a:cs typeface="Calibri" panose="020F0502020204030204" pitchFamily="34" charset="0"/>
            </a:endParaRPr>
          </a:p>
          <a:p>
            <a:pPr marL="0" indent="0">
              <a:buNone/>
            </a:pPr>
            <a:r>
              <a:rPr lang="en-US" sz="7200" dirty="0">
                <a:solidFill>
                  <a:schemeClr val="accent1"/>
                </a:solidFill>
                <a:latin typeface="Calibri" panose="020F0502020204030204" pitchFamily="34" charset="0"/>
                <a:cs typeface="Calibri" panose="020F0502020204030204" pitchFamily="34" charset="0"/>
              </a:rPr>
              <a:t>• </a:t>
            </a:r>
            <a:r>
              <a:rPr lang="en-US" sz="7000" dirty="0">
                <a:solidFill>
                  <a:schemeClr val="accent1"/>
                </a:solidFill>
                <a:latin typeface="Calibri" panose="020F0502020204030204" pitchFamily="34" charset="0"/>
                <a:cs typeface="Calibri" panose="020F0502020204030204" pitchFamily="34" charset="0"/>
              </a:rPr>
              <a:t>	Customer upgrades-online food pantry, online applications</a:t>
            </a:r>
          </a:p>
          <a:p>
            <a:pPr marL="0" indent="0">
              <a:buNone/>
            </a:pPr>
            <a:endParaRPr lang="en-US" sz="7000" dirty="0">
              <a:solidFill>
                <a:schemeClr val="accent1"/>
              </a:solidFill>
              <a:latin typeface="Calibri" panose="020F0502020204030204" pitchFamily="34" charset="0"/>
              <a:cs typeface="Calibri" panose="020F0502020204030204" pitchFamily="34" charset="0"/>
            </a:endParaRPr>
          </a:p>
          <a:p>
            <a:pPr marL="0" indent="0">
              <a:buNone/>
            </a:pPr>
            <a:r>
              <a:rPr lang="en-US" sz="7200" dirty="0">
                <a:solidFill>
                  <a:schemeClr val="accent1"/>
                </a:solidFill>
                <a:latin typeface="Calibri" panose="020F0502020204030204" pitchFamily="34" charset="0"/>
                <a:cs typeface="Calibri" panose="020F0502020204030204" pitchFamily="34" charset="0"/>
              </a:rPr>
              <a:t>• </a:t>
            </a:r>
            <a:r>
              <a:rPr lang="en-US" sz="7000" dirty="0">
                <a:solidFill>
                  <a:schemeClr val="accent1"/>
                </a:solidFill>
                <a:latin typeface="Calibri" panose="020F0502020204030204" pitchFamily="34" charset="0"/>
                <a:cs typeface="Calibri" panose="020F0502020204030204" pitchFamily="34" charset="0"/>
              </a:rPr>
              <a:t>	Community partner needs</a:t>
            </a:r>
          </a:p>
          <a:p>
            <a:pPr marL="0" indent="0">
              <a:buNone/>
            </a:pPr>
            <a:endParaRPr lang="en-US" sz="7000" dirty="0">
              <a:solidFill>
                <a:schemeClr val="accent1"/>
              </a:solidFill>
              <a:latin typeface="Calibri" panose="020F0502020204030204" pitchFamily="34" charset="0"/>
              <a:cs typeface="Calibri" panose="020F0502020204030204" pitchFamily="34" charset="0"/>
            </a:endParaRPr>
          </a:p>
          <a:p>
            <a:pPr marL="0" indent="0">
              <a:buNone/>
            </a:pPr>
            <a:r>
              <a:rPr lang="en-US" sz="7200" dirty="0">
                <a:solidFill>
                  <a:schemeClr val="accent1"/>
                </a:solidFill>
                <a:latin typeface="Calibri" panose="020F0502020204030204" pitchFamily="34" charset="0"/>
                <a:cs typeface="Calibri" panose="020F0502020204030204" pitchFamily="34" charset="0"/>
              </a:rPr>
              <a:t>• </a:t>
            </a:r>
            <a:r>
              <a:rPr lang="en-US" sz="7000" dirty="0">
                <a:solidFill>
                  <a:schemeClr val="accent1"/>
                </a:solidFill>
                <a:latin typeface="Calibri" panose="020F0502020204030204" pitchFamily="34" charset="0"/>
                <a:cs typeface="Calibri" panose="020F0502020204030204" pitchFamily="34" charset="0"/>
              </a:rPr>
              <a:t>	Technology for customers</a:t>
            </a:r>
          </a:p>
          <a:p>
            <a:pPr marL="0" indent="0">
              <a:buNone/>
            </a:pPr>
            <a:endParaRPr lang="en-US" dirty="0">
              <a:solidFill>
                <a:schemeClr val="accent1"/>
              </a:solidFill>
              <a:latin typeface="Georgia Pro" panose="02040502050405020303" pitchFamily="18" charset="0"/>
            </a:endParaRPr>
          </a:p>
          <a:p>
            <a:pPr marL="0" indent="0">
              <a:buNone/>
            </a:pPr>
            <a:r>
              <a:rPr lang="en-US" dirty="0"/>
              <a:t> </a:t>
            </a:r>
          </a:p>
          <a:p>
            <a:endParaRPr lang="en-US" dirty="0"/>
          </a:p>
        </p:txBody>
      </p:sp>
      <p:pic>
        <p:nvPicPr>
          <p:cNvPr id="5" name="Picture 4" descr="A child sitting at a desk with a computer and a printer&#10;&#10;Description automatically generated with low confidence">
            <a:extLst>
              <a:ext uri="{FF2B5EF4-FFF2-40B4-BE49-F238E27FC236}">
                <a16:creationId xmlns:a16="http://schemas.microsoft.com/office/drawing/2014/main" id="{9F4869B1-CFCF-4372-AB1B-DCF31D2C49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16488" y="3785626"/>
            <a:ext cx="3108879" cy="2068268"/>
          </a:xfrm>
          <a:prstGeom prst="rect">
            <a:avLst/>
          </a:prstGeom>
        </p:spPr>
      </p:pic>
    </p:spTree>
    <p:extLst>
      <p:ext uri="{BB962C8B-B14F-4D97-AF65-F5344CB8AC3E}">
        <p14:creationId xmlns:p14="http://schemas.microsoft.com/office/powerpoint/2010/main" val="2327745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425886"/>
            <a:ext cx="12192000" cy="926925"/>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p:txBody>
          <a:bodyPr>
            <a:normAutofit fontScale="85000" lnSpcReduction="10000"/>
          </a:bodyPr>
          <a:lstStyle/>
          <a:p>
            <a:pPr marL="0" indent="0">
              <a:buNone/>
            </a:pPr>
            <a:r>
              <a:rPr lang="en-US" sz="3500" b="1" dirty="0">
                <a:solidFill>
                  <a:schemeClr val="accent1"/>
                </a:solidFill>
                <a:latin typeface="Calibri" panose="020F0502020204030204" pitchFamily="34" charset="0"/>
                <a:cs typeface="Calibri" panose="020F0502020204030204" pitchFamily="34" charset="0"/>
              </a:rPr>
              <a:t>#5	Customer Engagement*</a:t>
            </a:r>
          </a:p>
          <a:p>
            <a:pPr marL="0" indent="0">
              <a:buNone/>
            </a:pPr>
            <a:endParaRPr lang="en-US" sz="1500" b="1" dirty="0">
              <a:solidFill>
                <a:schemeClr val="accent1"/>
              </a:solidFill>
              <a:latin typeface="Calibri" panose="020F0502020204030204" pitchFamily="34" charset="0"/>
              <a:cs typeface="Calibri" panose="020F0502020204030204" pitchFamily="34" charset="0"/>
            </a:endParaRPr>
          </a:p>
          <a:p>
            <a:pPr marL="0" indent="0">
              <a:buNone/>
            </a:pPr>
            <a:r>
              <a:rPr lang="en-US" sz="3000" dirty="0">
                <a:solidFill>
                  <a:schemeClr val="accent1"/>
                </a:solidFill>
                <a:latin typeface="Calibri" panose="020F0502020204030204" pitchFamily="34" charset="0"/>
                <a:cs typeface="Calibri" panose="020F0502020204030204" pitchFamily="34" charset="0"/>
              </a:rPr>
              <a:t>•	Focus groups-assess needs as emerge from pandemic (pay customers    	for expertise/employee or independent contractor)</a:t>
            </a:r>
          </a:p>
          <a:p>
            <a:pPr marL="0" indent="0">
              <a:buNone/>
            </a:pPr>
            <a:r>
              <a:rPr lang="en-US" sz="3000" dirty="0">
                <a:solidFill>
                  <a:schemeClr val="accent1"/>
                </a:solidFill>
                <a:latin typeface="Calibri" panose="020F0502020204030204" pitchFamily="34" charset="0"/>
                <a:cs typeface="Calibri" panose="020F0502020204030204" pitchFamily="34" charset="0"/>
              </a:rPr>
              <a:t>•	Door to door campaign in the community (pay customers to do the 	surveying/employee or independent contractor)</a:t>
            </a:r>
          </a:p>
          <a:p>
            <a:pPr marL="0" indent="0">
              <a:buNone/>
            </a:pPr>
            <a:r>
              <a:rPr lang="en-US" sz="3000" dirty="0">
                <a:solidFill>
                  <a:schemeClr val="accent1"/>
                </a:solidFill>
                <a:latin typeface="Calibri" panose="020F0502020204030204" pitchFamily="34" charset="0"/>
                <a:cs typeface="Calibri" panose="020F0502020204030204" pitchFamily="34" charset="0"/>
              </a:rPr>
              <a:t>•	Establish robust customer advisory group (pay for customer expertise)</a:t>
            </a:r>
          </a:p>
          <a:p>
            <a:pPr marL="0" indent="0">
              <a:buNone/>
            </a:pPr>
            <a:r>
              <a:rPr lang="en-US" sz="3000" dirty="0">
                <a:solidFill>
                  <a:schemeClr val="accent1"/>
                </a:solidFill>
                <a:latin typeface="Calibri" panose="020F0502020204030204" pitchFamily="34" charset="0"/>
                <a:cs typeface="Calibri" panose="020F0502020204030204" pitchFamily="34" charset="0"/>
              </a:rPr>
              <a:t>•	Customer Leadership Training Program (e.g., Step up to 	Leadership</a:t>
            </a:r>
          </a:p>
          <a:p>
            <a:pPr marL="0" indent="0">
              <a:buNone/>
            </a:pPr>
            <a:r>
              <a:rPr lang="en-US" dirty="0">
                <a:solidFill>
                  <a:schemeClr val="accent1"/>
                </a:solidFill>
              </a:rPr>
              <a:t>							*</a:t>
            </a:r>
            <a:r>
              <a:rPr lang="en-US" sz="2100" dirty="0">
                <a:solidFill>
                  <a:schemeClr val="accent1"/>
                </a:solidFill>
                <a:latin typeface="Calibri" panose="020F0502020204030204" pitchFamily="34" charset="0"/>
                <a:cs typeface="Calibri" panose="020F0502020204030204" pitchFamily="34" charset="0"/>
              </a:rPr>
              <a:t>Operational due diligence</a:t>
            </a:r>
          </a:p>
          <a:p>
            <a:endParaRPr lang="en-US" dirty="0"/>
          </a:p>
        </p:txBody>
      </p:sp>
      <p:pic>
        <p:nvPicPr>
          <p:cNvPr id="7" name="Picture 6" descr="A group of people sitting in chairs&#10;&#10;Description automatically generated with medium confidence">
            <a:extLst>
              <a:ext uri="{FF2B5EF4-FFF2-40B4-BE49-F238E27FC236}">
                <a16:creationId xmlns:a16="http://schemas.microsoft.com/office/drawing/2014/main" id="{F3A97F00-704D-42C0-9DEE-075E180B1E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66217" y="889347"/>
            <a:ext cx="2296160" cy="1722121"/>
          </a:xfrm>
          <a:prstGeom prst="rect">
            <a:avLst/>
          </a:prstGeom>
        </p:spPr>
      </p:pic>
      <p:sp>
        <p:nvSpPr>
          <p:cNvPr id="8" name="TextBox 7">
            <a:extLst>
              <a:ext uri="{FF2B5EF4-FFF2-40B4-BE49-F238E27FC236}">
                <a16:creationId xmlns:a16="http://schemas.microsoft.com/office/drawing/2014/main" id="{AE1D8086-3253-499E-B49C-7871EE9F3292}"/>
              </a:ext>
            </a:extLst>
          </p:cNvPr>
          <p:cNvSpPr txBox="1"/>
          <p:nvPr/>
        </p:nvSpPr>
        <p:spPr>
          <a:xfrm>
            <a:off x="5730240" y="3129699"/>
            <a:ext cx="2452914"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14469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363256"/>
            <a:ext cx="12192000" cy="939451"/>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723900" y="1302706"/>
            <a:ext cx="10744200" cy="5192037"/>
          </a:xfrm>
        </p:spPr>
        <p:txBody>
          <a:bodyPr>
            <a:normAutofit fontScale="92500" lnSpcReduction="20000"/>
          </a:bodyPr>
          <a:lstStyle/>
          <a:p>
            <a:pPr marL="0" indent="0">
              <a:buNone/>
            </a:pPr>
            <a:r>
              <a:rPr lang="en-US" sz="3500" b="1" dirty="0">
                <a:solidFill>
                  <a:schemeClr val="accent1"/>
                </a:solidFill>
                <a:latin typeface="Calibri" panose="020F0502020204030204" pitchFamily="34" charset="0"/>
                <a:cs typeface="Calibri" panose="020F0502020204030204" pitchFamily="34" charset="0"/>
              </a:rPr>
              <a:t>#4	CAA Capacity</a:t>
            </a:r>
          </a:p>
          <a:p>
            <a:pPr marL="0" indent="0">
              <a:buNone/>
            </a:pPr>
            <a:endParaRPr lang="en-US" sz="3500" b="1" dirty="0">
              <a:solidFill>
                <a:schemeClr val="accent1"/>
              </a:solidFill>
              <a:latin typeface="Calibri" panose="020F0502020204030204" pitchFamily="34" charset="0"/>
              <a:cs typeface="Calibri" panose="020F0502020204030204" pitchFamily="34" charset="0"/>
            </a:endParaRPr>
          </a:p>
          <a:p>
            <a:pPr marL="0" indent="0">
              <a:buNone/>
            </a:pPr>
            <a:r>
              <a:rPr lang="en-US" sz="3500" dirty="0">
                <a:solidFill>
                  <a:schemeClr val="accent1"/>
                </a:solidFill>
                <a:latin typeface="Calibri" panose="020F0502020204030204" pitchFamily="34" charset="0"/>
                <a:cs typeface="Calibri" panose="020F0502020204030204" pitchFamily="34" charset="0"/>
              </a:rPr>
              <a:t>•	Training /Leadership (executive coaching, motivational 	interviewing, coaching, CCAP)</a:t>
            </a:r>
          </a:p>
          <a:p>
            <a:pPr marL="0" indent="0">
              <a:buNone/>
            </a:pPr>
            <a:r>
              <a:rPr lang="en-US" sz="3500" dirty="0">
                <a:solidFill>
                  <a:schemeClr val="accent1"/>
                </a:solidFill>
                <a:latin typeface="Calibri" panose="020F0502020204030204" pitchFamily="34" charset="0"/>
                <a:cs typeface="Calibri" panose="020F0502020204030204" pitchFamily="34" charset="0"/>
              </a:rPr>
              <a:t>•	Support (counseling for staff)</a:t>
            </a:r>
          </a:p>
          <a:p>
            <a:pPr marL="0" indent="0">
              <a:buNone/>
            </a:pPr>
            <a:r>
              <a:rPr lang="en-US" sz="3500" dirty="0">
                <a:solidFill>
                  <a:schemeClr val="accent1"/>
                </a:solidFill>
                <a:latin typeface="Calibri" panose="020F0502020204030204" pitchFamily="34" charset="0"/>
                <a:cs typeface="Calibri" panose="020F0502020204030204" pitchFamily="34" charset="0"/>
              </a:rPr>
              <a:t>•	Trauma informed practices for staff</a:t>
            </a:r>
          </a:p>
          <a:p>
            <a:pPr marL="0" indent="0">
              <a:buNone/>
            </a:pPr>
            <a:r>
              <a:rPr lang="en-US" sz="3500" dirty="0">
                <a:solidFill>
                  <a:schemeClr val="accent1"/>
                </a:solidFill>
                <a:latin typeface="Calibri" panose="020F0502020204030204" pitchFamily="34" charset="0"/>
                <a:cs typeface="Calibri" panose="020F0502020204030204" pitchFamily="34" charset="0"/>
              </a:rPr>
              <a:t>•	Employee benefits/retaining employees</a:t>
            </a:r>
          </a:p>
          <a:p>
            <a:pPr marL="0" indent="0">
              <a:buNone/>
            </a:pPr>
            <a:r>
              <a:rPr lang="en-US" sz="3500" dirty="0">
                <a:solidFill>
                  <a:schemeClr val="accent1"/>
                </a:solidFill>
                <a:latin typeface="Calibri" panose="020F0502020204030204" pitchFamily="34" charset="0"/>
                <a:cs typeface="Calibri" panose="020F0502020204030204" pitchFamily="34" charset="0"/>
              </a:rPr>
              <a:t>•	CAA preparedness/upgrading policies and procedures </a:t>
            </a:r>
          </a:p>
          <a:p>
            <a:pPr marL="0" indent="0">
              <a:buNone/>
            </a:pPr>
            <a:r>
              <a:rPr lang="en-US" sz="3500" dirty="0">
                <a:solidFill>
                  <a:schemeClr val="accent1"/>
                </a:solidFill>
                <a:latin typeface="Calibri" panose="020F0502020204030204" pitchFamily="34" charset="0"/>
                <a:cs typeface="Calibri" panose="020F0502020204030204" pitchFamily="34" charset="0"/>
              </a:rPr>
              <a:t>•	Increase recruitment strategies/marketing</a:t>
            </a:r>
          </a:p>
          <a:p>
            <a:pPr marL="0" indent="0">
              <a:buNone/>
            </a:pPr>
            <a:r>
              <a:rPr lang="en-US" dirty="0"/>
              <a:t> </a:t>
            </a:r>
          </a:p>
          <a:p>
            <a:endParaRPr lang="en-US" dirty="0"/>
          </a:p>
        </p:txBody>
      </p:sp>
      <p:pic>
        <p:nvPicPr>
          <p:cNvPr id="5" name="Picture 4" descr="A picture containing text, stationary, writing implement, pen&#10;&#10;Description automatically generated">
            <a:extLst>
              <a:ext uri="{FF2B5EF4-FFF2-40B4-BE49-F238E27FC236}">
                <a16:creationId xmlns:a16="http://schemas.microsoft.com/office/drawing/2014/main" id="{0EDB2826-2629-4DB8-AEDA-21242D86A6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78268" y="3138854"/>
            <a:ext cx="2447279" cy="1376595"/>
          </a:xfrm>
          <a:prstGeom prst="rect">
            <a:avLst/>
          </a:prstGeom>
        </p:spPr>
      </p:pic>
      <p:sp>
        <p:nvSpPr>
          <p:cNvPr id="6" name="TextBox 5">
            <a:extLst>
              <a:ext uri="{FF2B5EF4-FFF2-40B4-BE49-F238E27FC236}">
                <a16:creationId xmlns:a16="http://schemas.microsoft.com/office/drawing/2014/main" id="{6D7CD4C8-8060-46BF-831C-FFE98DC5E4C3}"/>
              </a:ext>
            </a:extLst>
          </p:cNvPr>
          <p:cNvSpPr txBox="1"/>
          <p:nvPr/>
        </p:nvSpPr>
        <p:spPr>
          <a:xfrm>
            <a:off x="8943661" y="4744746"/>
            <a:ext cx="3182481"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02598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553998"/>
            <a:ext cx="12192000" cy="1034129"/>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723900" y="1842052"/>
            <a:ext cx="10744200" cy="4351338"/>
          </a:xfrm>
        </p:spPr>
        <p:txBody>
          <a:bodyPr/>
          <a:lstStyle/>
          <a:p>
            <a:pPr marL="0" indent="0">
              <a:buNone/>
            </a:pPr>
            <a:r>
              <a:rPr lang="en-US" sz="3200" b="1" dirty="0">
                <a:solidFill>
                  <a:schemeClr val="accent1"/>
                </a:solidFill>
                <a:latin typeface="Calibri" panose="020F0502020204030204" pitchFamily="34" charset="0"/>
                <a:cs typeface="Calibri" panose="020F0502020204030204" pitchFamily="34" charset="0"/>
              </a:rPr>
              <a:t>#3	Small Business Support</a:t>
            </a:r>
          </a:p>
          <a:p>
            <a:pPr marL="0" indent="0">
              <a:buNone/>
            </a:pPr>
            <a:endParaRPr lang="en-US" sz="3200" dirty="0">
              <a:solidFill>
                <a:schemeClr val="accent1"/>
              </a:solidFill>
              <a:latin typeface="Calibri" panose="020F0502020204030204" pitchFamily="34" charset="0"/>
              <a:cs typeface="Calibri" panose="020F0502020204030204" pitchFamily="34" charset="0"/>
            </a:endParaRPr>
          </a:p>
          <a:p>
            <a:pPr marL="0" indent="0">
              <a:buNone/>
            </a:pPr>
            <a:r>
              <a:rPr lang="en-US" sz="3200" dirty="0">
                <a:solidFill>
                  <a:schemeClr val="accent1"/>
                </a:solidFill>
                <a:latin typeface="Calibri" panose="020F0502020204030204" pitchFamily="34" charset="0"/>
                <a:cs typeface="Calibri" panose="020F0502020204030204" pitchFamily="34" charset="0"/>
              </a:rPr>
              <a:t>• 	Provide PPE to childcare centers/homes</a:t>
            </a:r>
          </a:p>
          <a:p>
            <a:pPr marL="0" indent="0">
              <a:buClr>
                <a:schemeClr val="accent1"/>
              </a:buClr>
              <a:buNone/>
            </a:pPr>
            <a:r>
              <a:rPr lang="en-US" sz="3200" dirty="0">
                <a:solidFill>
                  <a:schemeClr val="accent1"/>
                </a:solidFill>
                <a:latin typeface="Calibri" panose="020F0502020204030204" pitchFamily="34" charset="0"/>
                <a:cs typeface="Calibri" panose="020F0502020204030204" pitchFamily="34" charset="0"/>
              </a:rPr>
              <a:t>• 	</a:t>
            </a:r>
            <a:r>
              <a:rPr lang="en-US" sz="3200" dirty="0">
                <a:solidFill>
                  <a:schemeClr val="tx2"/>
                </a:solidFill>
                <a:effectLst/>
                <a:latin typeface="Calibri" panose="020F0502020204030204" pitchFamily="34" charset="0"/>
                <a:ea typeface="Times New Roman" panose="02020603050405020304" pitchFamily="18" charset="0"/>
              </a:rPr>
              <a:t>Providing coaching to low-income </a:t>
            </a:r>
          </a:p>
          <a:p>
            <a:pPr marL="0" indent="0">
              <a:buClr>
                <a:schemeClr val="accent1"/>
              </a:buClr>
              <a:buNone/>
            </a:pPr>
            <a:r>
              <a:rPr lang="en-US" sz="3200" dirty="0">
                <a:solidFill>
                  <a:schemeClr val="tx2"/>
                </a:solidFill>
                <a:effectLst/>
                <a:latin typeface="Calibri" panose="020F0502020204030204" pitchFamily="34" charset="0"/>
                <a:ea typeface="Times New Roman" panose="02020603050405020304" pitchFamily="18" charset="0"/>
              </a:rPr>
              <a:t>  	entrepreneurs and mentorship programs</a:t>
            </a:r>
            <a:endParaRPr lang="en-US" sz="3200" dirty="0">
              <a:solidFill>
                <a:schemeClr val="tx2"/>
              </a:solidFill>
              <a:latin typeface="Calibri" panose="020F0502020204030204" pitchFamily="34" charset="0"/>
              <a:cs typeface="Calibri" panose="020F0502020204030204" pitchFamily="34" charset="0"/>
            </a:endParaRPr>
          </a:p>
          <a:p>
            <a:pPr marL="0" indent="0">
              <a:buNone/>
            </a:pPr>
            <a:r>
              <a:rPr lang="en-US" sz="3200" dirty="0"/>
              <a:t> </a:t>
            </a:r>
          </a:p>
          <a:p>
            <a:endParaRPr lang="en-US" dirty="0"/>
          </a:p>
        </p:txBody>
      </p:sp>
      <p:pic>
        <p:nvPicPr>
          <p:cNvPr id="5" name="Picture 4" descr="A room with tables and chairs&#10;&#10;Description automatically generated with medium confidence">
            <a:extLst>
              <a:ext uri="{FF2B5EF4-FFF2-40B4-BE49-F238E27FC236}">
                <a16:creationId xmlns:a16="http://schemas.microsoft.com/office/drawing/2014/main" id="{A037461E-1281-4563-8040-3A3B7AEDED5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41312" y="2625824"/>
            <a:ext cx="3257277" cy="2171518"/>
          </a:xfrm>
          <a:prstGeom prst="rect">
            <a:avLst/>
          </a:prstGeom>
        </p:spPr>
      </p:pic>
    </p:spTree>
    <p:extLst>
      <p:ext uri="{BB962C8B-B14F-4D97-AF65-F5344CB8AC3E}">
        <p14:creationId xmlns:p14="http://schemas.microsoft.com/office/powerpoint/2010/main" val="2854459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553998"/>
            <a:ext cx="12192000" cy="798813"/>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a:xfrm>
            <a:off x="723900" y="1842052"/>
            <a:ext cx="10744200" cy="5015948"/>
          </a:xfrm>
        </p:spPr>
        <p:txBody>
          <a:bodyPr>
            <a:normAutofit fontScale="85000" lnSpcReduction="20000"/>
          </a:bodyPr>
          <a:lstStyle/>
          <a:p>
            <a:pPr marL="0" indent="0">
              <a:buNone/>
            </a:pPr>
            <a:r>
              <a:rPr lang="en-US" sz="3500" b="1" dirty="0">
                <a:solidFill>
                  <a:schemeClr val="accent1"/>
                </a:solidFill>
                <a:latin typeface="Calibri" panose="020F0502020204030204" pitchFamily="34" charset="0"/>
                <a:cs typeface="Calibri" panose="020F0502020204030204" pitchFamily="34" charset="0"/>
              </a:rPr>
              <a:t>#2	Job Training</a:t>
            </a:r>
          </a:p>
          <a:p>
            <a:pPr marL="0" indent="0">
              <a:buNone/>
            </a:pPr>
            <a:endParaRPr lang="en-US" sz="3000" b="1" dirty="0">
              <a:solidFill>
                <a:schemeClr val="accent1"/>
              </a:solidFill>
              <a:latin typeface="Calibri" panose="020F0502020204030204" pitchFamily="34" charset="0"/>
              <a:cs typeface="Calibri" panose="020F0502020204030204" pitchFamily="34" charset="0"/>
            </a:endParaRPr>
          </a:p>
          <a:p>
            <a:pPr marL="0" indent="0">
              <a:lnSpc>
                <a:spcPct val="120000"/>
              </a:lnSpc>
              <a:buNone/>
            </a:pPr>
            <a:r>
              <a:rPr lang="en-US" sz="3000" dirty="0">
                <a:solidFill>
                  <a:schemeClr val="accent1"/>
                </a:solidFill>
                <a:latin typeface="Calibri" panose="020F0502020204030204" pitchFamily="34" charset="0"/>
                <a:cs typeface="Calibri" panose="020F0502020204030204" pitchFamily="34" charset="0"/>
              </a:rPr>
              <a:t>•	Pay enrollment fees for training</a:t>
            </a:r>
          </a:p>
          <a:p>
            <a:pPr marL="0" indent="0">
              <a:lnSpc>
                <a:spcPct val="120000"/>
              </a:lnSpc>
              <a:buNone/>
            </a:pPr>
            <a:r>
              <a:rPr lang="en-US" sz="3000" dirty="0">
                <a:solidFill>
                  <a:schemeClr val="accent1"/>
                </a:solidFill>
                <a:latin typeface="Calibri" panose="020F0502020204030204" pitchFamily="34" charset="0"/>
                <a:cs typeface="Calibri" panose="020F0502020204030204" pitchFamily="34" charset="0"/>
              </a:rPr>
              <a:t>•	Partner with an organization to do a summer apprenticeship 	program  	at CAA</a:t>
            </a:r>
          </a:p>
          <a:p>
            <a:pPr marL="0" indent="0">
              <a:lnSpc>
                <a:spcPct val="120000"/>
              </a:lnSpc>
              <a:buNone/>
            </a:pPr>
            <a:r>
              <a:rPr lang="en-US" sz="3000" dirty="0">
                <a:solidFill>
                  <a:schemeClr val="accent1"/>
                </a:solidFill>
                <a:latin typeface="Calibri" panose="020F0502020204030204" pitchFamily="34" charset="0"/>
                <a:cs typeface="Calibri" panose="020F0502020204030204" pitchFamily="34" charset="0"/>
              </a:rPr>
              <a:t>•	WAP or Early Care and Education Career Path Project - partner 	with community college, pay stipends to attendees, pay OJT, hire 	participants*</a:t>
            </a:r>
          </a:p>
          <a:p>
            <a:pPr marL="0" indent="0">
              <a:buNone/>
            </a:pPr>
            <a:r>
              <a:rPr lang="en-US" dirty="0">
                <a:solidFill>
                  <a:schemeClr val="accent1"/>
                </a:solidFill>
              </a:rPr>
              <a:t>							</a:t>
            </a:r>
            <a:r>
              <a:rPr lang="en-US" sz="2100" dirty="0">
                <a:solidFill>
                  <a:schemeClr val="accent1"/>
                </a:solidFill>
              </a:rPr>
              <a:t>*</a:t>
            </a:r>
            <a:r>
              <a:rPr lang="en-US" sz="2100" dirty="0">
                <a:solidFill>
                  <a:schemeClr val="accent1"/>
                </a:solidFill>
                <a:latin typeface="Calibri" panose="020F0502020204030204" pitchFamily="34" charset="0"/>
                <a:cs typeface="Calibri" panose="020F0502020204030204" pitchFamily="34" charset="0"/>
              </a:rPr>
              <a:t>Operational due diligence</a:t>
            </a:r>
          </a:p>
          <a:p>
            <a:pPr marL="0" indent="0">
              <a:buNone/>
            </a:pPr>
            <a:endParaRPr lang="en-US" dirty="0">
              <a:solidFill>
                <a:schemeClr val="accent1"/>
              </a:solidFill>
              <a:latin typeface="Georgia Pro" panose="02040502050405020303" pitchFamily="18" charset="0"/>
            </a:endParaRPr>
          </a:p>
          <a:p>
            <a:pPr marL="0" indent="0">
              <a:buNone/>
            </a:pPr>
            <a:r>
              <a:rPr lang="en-US" dirty="0"/>
              <a:t> </a:t>
            </a:r>
          </a:p>
          <a:p>
            <a:endParaRPr lang="en-US" dirty="0"/>
          </a:p>
        </p:txBody>
      </p:sp>
      <p:pic>
        <p:nvPicPr>
          <p:cNvPr id="5" name="Picture 4" descr="A picture containing outdoor, person, tree, grass&#10;&#10;Description automatically generated">
            <a:extLst>
              <a:ext uri="{FF2B5EF4-FFF2-40B4-BE49-F238E27FC236}">
                <a16:creationId xmlns:a16="http://schemas.microsoft.com/office/drawing/2014/main" id="{FBF36B48-91BD-45B1-9634-E1D5CEC32E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34562" y="1257608"/>
            <a:ext cx="2942492" cy="1961661"/>
          </a:xfrm>
          <a:prstGeom prst="rect">
            <a:avLst/>
          </a:prstGeom>
        </p:spPr>
      </p:pic>
    </p:spTree>
    <p:extLst>
      <p:ext uri="{BB962C8B-B14F-4D97-AF65-F5344CB8AC3E}">
        <p14:creationId xmlns:p14="http://schemas.microsoft.com/office/powerpoint/2010/main" val="2700235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D3C4D1A-F40F-4031-8749-128EB192548E}"/>
              </a:ext>
            </a:extLst>
          </p:cNvPr>
          <p:cNvSpPr>
            <a:spLocks noGrp="1"/>
          </p:cNvSpPr>
          <p:nvPr>
            <p:ph type="title"/>
          </p:nvPr>
        </p:nvSpPr>
        <p:spPr>
          <a:xfrm>
            <a:off x="304800" y="609600"/>
            <a:ext cx="5995987" cy="1494000"/>
          </a:xfrm>
        </p:spPr>
        <p:txBody>
          <a:bodyPr anchor="t">
            <a:normAutofit/>
          </a:bodyPr>
          <a:lstStyle/>
          <a:p>
            <a:r>
              <a:rPr lang="en-US" altLang="en-US" sz="4000" b="1" dirty="0">
                <a:solidFill>
                  <a:srgbClr val="004F86"/>
                </a:solidFill>
                <a:latin typeface="Calibri" panose="020F0502020204030204" pitchFamily="34" charset="0"/>
                <a:cs typeface="Calibri" panose="020F0502020204030204" pitchFamily="34" charset="0"/>
              </a:rPr>
              <a:t>The Promise of       Community Action</a:t>
            </a:r>
          </a:p>
        </p:txBody>
      </p:sp>
      <p:sp>
        <p:nvSpPr>
          <p:cNvPr id="16" name="Content Placeholder 2">
            <a:extLst>
              <a:ext uri="{FF2B5EF4-FFF2-40B4-BE49-F238E27FC236}">
                <a16:creationId xmlns:a16="http://schemas.microsoft.com/office/drawing/2014/main" id="{154A7041-7F58-4B96-98D7-42730C2D347C}"/>
              </a:ext>
            </a:extLst>
          </p:cNvPr>
          <p:cNvSpPr>
            <a:spLocks noGrp="1"/>
          </p:cNvSpPr>
          <p:nvPr>
            <p:ph idx="1"/>
          </p:nvPr>
        </p:nvSpPr>
        <p:spPr>
          <a:xfrm>
            <a:off x="1251678" y="2043108"/>
            <a:ext cx="6015897" cy="3844800"/>
          </a:xfrm>
        </p:spPr>
        <p:txBody>
          <a:bodyPr>
            <a:normAutofit/>
          </a:bodyPr>
          <a:lstStyle/>
          <a:p>
            <a:pPr marL="0" indent="0">
              <a:buNone/>
            </a:pPr>
            <a:endParaRPr lang="en-US" altLang="en-US" sz="2000" i="1" dirty="0">
              <a:solidFill>
                <a:schemeClr val="tx1">
                  <a:alpha val="60000"/>
                </a:schemeClr>
              </a:solidFill>
            </a:endParaRPr>
          </a:p>
          <a:p>
            <a:pPr marL="0" indent="0">
              <a:buNone/>
            </a:pPr>
            <a:r>
              <a:rPr lang="en-US" altLang="en-US" sz="2800" b="1" i="1" dirty="0">
                <a:solidFill>
                  <a:schemeClr val="accent1">
                    <a:lumMod val="75000"/>
                    <a:alpha val="60000"/>
                  </a:schemeClr>
                </a:solidFill>
                <a:latin typeface="Calibri" panose="020F0502020204030204" pitchFamily="34" charset="0"/>
                <a:cs typeface="Calibri" panose="020F0502020204030204" pitchFamily="34" charset="0"/>
              </a:rPr>
              <a:t>Community Action changes people’s lives, embodies the spirit of hope, improves communities, and makes America a better place to live. We care about the entire community and  we are dedicated to helping people help themselves and each other.</a:t>
            </a:r>
          </a:p>
          <a:p>
            <a:pPr marL="0" indent="0">
              <a:buNone/>
            </a:pPr>
            <a:endParaRPr lang="en-US" altLang="en-US" sz="2000" i="1" dirty="0">
              <a:solidFill>
                <a:schemeClr val="tx1">
                  <a:alpha val="60000"/>
                </a:schemeClr>
              </a:solidFill>
            </a:endParaRPr>
          </a:p>
        </p:txBody>
      </p:sp>
      <p:pic>
        <p:nvPicPr>
          <p:cNvPr id="17" name="Picture 16">
            <a:extLst>
              <a:ext uri="{FF2B5EF4-FFF2-40B4-BE49-F238E27FC236}">
                <a16:creationId xmlns:a16="http://schemas.microsoft.com/office/drawing/2014/main" id="{7D32113A-E42E-4F38-9CF3-36A97C89C3C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33428" y="1162353"/>
            <a:ext cx="3914164" cy="4533293"/>
          </a:xfrm>
          <a:prstGeom prst="rect">
            <a:avLst/>
          </a:prstGeom>
        </p:spPr>
      </p:pic>
    </p:spTree>
    <p:extLst>
      <p:ext uri="{BB962C8B-B14F-4D97-AF65-F5344CB8AC3E}">
        <p14:creationId xmlns:p14="http://schemas.microsoft.com/office/powerpoint/2010/main" val="2393565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553998"/>
            <a:ext cx="12192000" cy="773761"/>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Top Ten Spending Ideas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p:txBody>
          <a:bodyPr>
            <a:normAutofit fontScale="85000" lnSpcReduction="20000"/>
          </a:bodyPr>
          <a:lstStyle/>
          <a:p>
            <a:pPr marL="0" indent="0">
              <a:buNone/>
            </a:pPr>
            <a:r>
              <a:rPr lang="en-US" sz="3500" b="1" dirty="0">
                <a:solidFill>
                  <a:schemeClr val="accent1"/>
                </a:solidFill>
                <a:latin typeface="Calibri" panose="020F0502020204030204" pitchFamily="34" charset="0"/>
                <a:cs typeface="Calibri" panose="020F0502020204030204" pitchFamily="34" charset="0"/>
              </a:rPr>
              <a:t>#1	Pop Up events</a:t>
            </a:r>
          </a:p>
          <a:p>
            <a:pPr marL="0" indent="0">
              <a:buNone/>
            </a:pPr>
            <a:endParaRPr lang="en-US" sz="3000" b="1" dirty="0">
              <a:solidFill>
                <a:schemeClr val="accent1"/>
              </a:solidFill>
              <a:latin typeface="Calibri" panose="020F0502020204030204" pitchFamily="34" charset="0"/>
              <a:cs typeface="Calibri" panose="020F0502020204030204" pitchFamily="34" charset="0"/>
            </a:endParaRPr>
          </a:p>
          <a:p>
            <a:pPr marL="0" indent="0">
              <a:buNone/>
            </a:pPr>
            <a:r>
              <a:rPr lang="en-US" sz="3500" dirty="0">
                <a:solidFill>
                  <a:schemeClr val="accent1"/>
                </a:solidFill>
                <a:latin typeface="Calibri" panose="020F0502020204030204" pitchFamily="34" charset="0"/>
                <a:cs typeface="Calibri" panose="020F0502020204030204" pitchFamily="34" charset="0"/>
              </a:rPr>
              <a:t>•</a:t>
            </a:r>
            <a:r>
              <a:rPr lang="en-US" sz="3400" dirty="0">
                <a:solidFill>
                  <a:schemeClr val="accent1"/>
                </a:solidFill>
                <a:latin typeface="Calibri" panose="020F0502020204030204" pitchFamily="34" charset="0"/>
                <a:cs typeface="Calibri" panose="020F0502020204030204" pitchFamily="34" charset="0"/>
              </a:rPr>
              <a:t> </a:t>
            </a:r>
            <a:r>
              <a:rPr lang="en-US" sz="3000" dirty="0">
                <a:solidFill>
                  <a:schemeClr val="accent1"/>
                </a:solidFill>
                <a:latin typeface="Calibri" panose="020F0502020204030204" pitchFamily="34" charset="0"/>
                <a:cs typeface="Calibri" panose="020F0502020204030204" pitchFamily="34" charset="0"/>
              </a:rPr>
              <a:t>	</a:t>
            </a:r>
            <a:r>
              <a:rPr lang="en-US" sz="3500" dirty="0">
                <a:solidFill>
                  <a:schemeClr val="accent1"/>
                </a:solidFill>
                <a:latin typeface="Calibri" panose="020F0502020204030204" pitchFamily="34" charset="0"/>
                <a:cs typeface="Calibri" panose="020F0502020204030204" pitchFamily="34" charset="0"/>
              </a:rPr>
              <a:t>Food</a:t>
            </a:r>
          </a:p>
          <a:p>
            <a:pPr marL="0" indent="0">
              <a:buNone/>
            </a:pPr>
            <a:r>
              <a:rPr lang="en-US" sz="3500" dirty="0">
                <a:solidFill>
                  <a:schemeClr val="accent1"/>
                </a:solidFill>
                <a:latin typeface="Calibri" panose="020F0502020204030204" pitchFamily="34" charset="0"/>
                <a:cs typeface="Calibri" panose="020F0502020204030204" pitchFamily="34" charset="0"/>
              </a:rPr>
              <a:t>•	Diapers</a:t>
            </a:r>
          </a:p>
          <a:p>
            <a:pPr marL="0" indent="0">
              <a:buNone/>
            </a:pPr>
            <a:r>
              <a:rPr lang="en-US" sz="3500" dirty="0">
                <a:solidFill>
                  <a:schemeClr val="accent1"/>
                </a:solidFill>
                <a:latin typeface="Calibri" panose="020F0502020204030204" pitchFamily="34" charset="0"/>
                <a:cs typeface="Calibri" panose="020F0502020204030204" pitchFamily="34" charset="0"/>
              </a:rPr>
              <a:t>•	School preparation</a:t>
            </a:r>
          </a:p>
          <a:p>
            <a:pPr marL="0" indent="0">
              <a:buNone/>
            </a:pPr>
            <a:r>
              <a:rPr lang="en-US" sz="3500" dirty="0">
                <a:solidFill>
                  <a:schemeClr val="accent1"/>
                </a:solidFill>
                <a:latin typeface="Calibri" panose="020F0502020204030204" pitchFamily="34" charset="0"/>
                <a:cs typeface="Calibri" panose="020F0502020204030204" pitchFamily="34" charset="0"/>
              </a:rPr>
              <a:t>•	Gas cards</a:t>
            </a:r>
          </a:p>
          <a:p>
            <a:pPr marL="0" indent="0">
              <a:buNone/>
            </a:pPr>
            <a:r>
              <a:rPr lang="en-US" sz="3500" dirty="0">
                <a:solidFill>
                  <a:schemeClr val="accent1"/>
                </a:solidFill>
                <a:latin typeface="Calibri" panose="020F0502020204030204" pitchFamily="34" charset="0"/>
                <a:cs typeface="Calibri" panose="020F0502020204030204" pitchFamily="34" charset="0"/>
              </a:rPr>
              <a:t>•	Vehicle repair</a:t>
            </a:r>
          </a:p>
          <a:p>
            <a:pPr marL="0" indent="0">
              <a:buNone/>
            </a:pPr>
            <a:endParaRPr lang="en-US" dirty="0">
              <a:solidFill>
                <a:schemeClr val="accent1"/>
              </a:solidFill>
              <a:latin typeface="Georgia Pro" panose="02040502050405020303" pitchFamily="18" charset="0"/>
            </a:endParaRPr>
          </a:p>
          <a:p>
            <a:pPr marL="0" indent="0">
              <a:buNone/>
            </a:pPr>
            <a:r>
              <a:rPr lang="en-US" dirty="0"/>
              <a:t> </a:t>
            </a:r>
          </a:p>
          <a:p>
            <a:endParaRPr lang="en-US" dirty="0"/>
          </a:p>
        </p:txBody>
      </p:sp>
      <p:pic>
        <p:nvPicPr>
          <p:cNvPr id="10" name="Picture 9">
            <a:extLst>
              <a:ext uri="{FF2B5EF4-FFF2-40B4-BE49-F238E27FC236}">
                <a16:creationId xmlns:a16="http://schemas.microsoft.com/office/drawing/2014/main" id="{7A2E8BF7-3D03-4C34-9CB4-97BD9CB110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47646" y="4050346"/>
            <a:ext cx="2682229" cy="1790388"/>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95626D16-4244-4464-9C60-65B58ED54DE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13261" y="1354867"/>
            <a:ext cx="3238500" cy="1914525"/>
          </a:xfrm>
          <a:prstGeom prst="rect">
            <a:avLst/>
          </a:prstGeom>
        </p:spPr>
      </p:pic>
      <p:pic>
        <p:nvPicPr>
          <p:cNvPr id="21" name="Picture 20" descr="A picture containing text, indoor, shelf&#10;&#10;Description automatically generated">
            <a:extLst>
              <a:ext uri="{FF2B5EF4-FFF2-40B4-BE49-F238E27FC236}">
                <a16:creationId xmlns:a16="http://schemas.microsoft.com/office/drawing/2014/main" id="{850EB0A6-2DF8-4C87-A18A-A2B575FC1AD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095759" y="3588609"/>
            <a:ext cx="2736752" cy="2045722"/>
          </a:xfrm>
          <a:prstGeom prst="rect">
            <a:avLst/>
          </a:prstGeom>
        </p:spPr>
      </p:pic>
    </p:spTree>
    <p:extLst>
      <p:ext uri="{BB962C8B-B14F-4D97-AF65-F5344CB8AC3E}">
        <p14:creationId xmlns:p14="http://schemas.microsoft.com/office/powerpoint/2010/main" val="4286402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03E9-9A8A-4AD3-9401-56E93943169C}"/>
              </a:ext>
            </a:extLst>
          </p:cNvPr>
          <p:cNvSpPr>
            <a:spLocks noGrp="1"/>
          </p:cNvSpPr>
          <p:nvPr>
            <p:ph type="title"/>
          </p:nvPr>
        </p:nvSpPr>
        <p:spPr>
          <a:xfrm>
            <a:off x="0" y="109540"/>
            <a:ext cx="12192000" cy="1698927"/>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What Do You Need?</a:t>
            </a:r>
            <a:br>
              <a:rPr lang="en-US" sz="4800" b="1" dirty="0">
                <a:solidFill>
                  <a:schemeClr val="accent1"/>
                </a:solidFill>
                <a:latin typeface="Calibri" panose="020F0502020204030204" pitchFamily="34" charset="0"/>
                <a:cs typeface="Calibri" panose="020F0502020204030204" pitchFamily="34" charset="0"/>
              </a:rPr>
            </a:br>
            <a:endParaRPr lang="en-US" sz="4800" b="1" dirty="0">
              <a:solidFill>
                <a:schemeClr val="accent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B4AC462-7838-41EC-AE23-219BF9878C0B}"/>
              </a:ext>
            </a:extLst>
          </p:cNvPr>
          <p:cNvSpPr>
            <a:spLocks noGrp="1"/>
          </p:cNvSpPr>
          <p:nvPr>
            <p:ph idx="1"/>
          </p:nvPr>
        </p:nvSpPr>
        <p:spPr>
          <a:xfrm>
            <a:off x="723900" y="1842052"/>
            <a:ext cx="10744200" cy="4107811"/>
          </a:xfrm>
        </p:spPr>
        <p:txBody>
          <a:bodyPr/>
          <a:lstStyle/>
          <a:p>
            <a:pPr marL="3200400" lvl="7" indent="0">
              <a:buNone/>
            </a:pPr>
            <a:r>
              <a:rPr lang="en-US" sz="3200" dirty="0" err="1">
                <a:solidFill>
                  <a:schemeClr val="accent1"/>
                </a:solidFill>
                <a:latin typeface="Calibri" panose="020F0502020204030204" pitchFamily="34" charset="0"/>
                <a:cs typeface="Calibri" panose="020F0502020204030204" pitchFamily="34" charset="0"/>
              </a:rPr>
              <a:t>CAPLAW</a:t>
            </a:r>
            <a:r>
              <a:rPr lang="en-US" sz="3200" dirty="0">
                <a:solidFill>
                  <a:schemeClr val="accent1"/>
                </a:solidFill>
                <a:latin typeface="Calibri" panose="020F0502020204030204" pitchFamily="34" charset="0"/>
                <a:cs typeface="Calibri" panose="020F0502020204030204" pitchFamily="34" charset="0"/>
              </a:rPr>
              <a:t> Guidance?</a:t>
            </a:r>
          </a:p>
          <a:p>
            <a:endParaRPr lang="en-US" sz="3200" dirty="0">
              <a:solidFill>
                <a:schemeClr val="accent1"/>
              </a:solidFill>
              <a:latin typeface="Calibri" panose="020F0502020204030204" pitchFamily="34" charset="0"/>
              <a:cs typeface="Calibri" panose="020F0502020204030204" pitchFamily="34" charset="0"/>
            </a:endParaRPr>
          </a:p>
          <a:p>
            <a:pPr marL="3657600" lvl="8" indent="0">
              <a:buNone/>
            </a:pPr>
            <a:r>
              <a:rPr lang="en-US" sz="3200" dirty="0">
                <a:solidFill>
                  <a:schemeClr val="accent1"/>
                </a:solidFill>
                <a:latin typeface="Calibri" panose="020F0502020204030204" pitchFamily="34" charset="0"/>
                <a:cs typeface="Calibri" panose="020F0502020204030204" pitchFamily="34" charset="0"/>
              </a:rPr>
              <a:t>  T &amp; TA with NCAP &amp; NASCSP?</a:t>
            </a:r>
          </a:p>
          <a:p>
            <a:pPr marL="3657600" lvl="8" indent="0">
              <a:buNone/>
            </a:pPr>
            <a:endParaRPr lang="en-US" sz="3200" dirty="0">
              <a:solidFill>
                <a:schemeClr val="accent1"/>
              </a:solidFill>
              <a:latin typeface="Calibri" panose="020F0502020204030204" pitchFamily="34" charset="0"/>
              <a:cs typeface="Calibri" panose="020F0502020204030204" pitchFamily="34" charset="0"/>
            </a:endParaRPr>
          </a:p>
          <a:p>
            <a:pPr marL="3657600" lvl="8" indent="0">
              <a:buNone/>
            </a:pPr>
            <a:r>
              <a:rPr lang="en-US" sz="3200" dirty="0">
                <a:solidFill>
                  <a:schemeClr val="accent1"/>
                </a:solidFill>
                <a:latin typeface="Calibri" panose="020F0502020204030204" pitchFamily="34" charset="0"/>
                <a:cs typeface="Calibri" panose="020F0502020204030204" pitchFamily="34" charset="0"/>
              </a:rPr>
              <a:t>        Additional Information from OCS? </a:t>
            </a:r>
          </a:p>
          <a:p>
            <a:endParaRPr lang="en-US" dirty="0">
              <a:solidFill>
                <a:schemeClr val="accent1"/>
              </a:solidFill>
              <a:latin typeface="Calibri" panose="020F0502020204030204" pitchFamily="34" charset="0"/>
              <a:cs typeface="Calibri" panose="020F0502020204030204" pitchFamily="34" charset="0"/>
            </a:endParaRPr>
          </a:p>
          <a:p>
            <a:endParaRPr lang="en-US" dirty="0">
              <a:solidFill>
                <a:schemeClr val="accent1">
                  <a:lumMod val="75000"/>
                </a:schemeClr>
              </a:solidFill>
              <a:latin typeface="Calibri" panose="020F0502020204030204" pitchFamily="34" charset="0"/>
              <a:cs typeface="Calibri" panose="020F0502020204030204" pitchFamily="34" charset="0"/>
            </a:endParaRPr>
          </a:p>
        </p:txBody>
      </p:sp>
      <p:pic>
        <p:nvPicPr>
          <p:cNvPr id="5" name="Picture 4" descr="A picture containing text, plant&#10;&#10;Description automatically generated">
            <a:extLst>
              <a:ext uri="{FF2B5EF4-FFF2-40B4-BE49-F238E27FC236}">
                <a16:creationId xmlns:a16="http://schemas.microsoft.com/office/drawing/2014/main" id="{38E61D4B-E906-423E-9D47-3426D30767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3932" y="2678640"/>
            <a:ext cx="4192141" cy="2988120"/>
          </a:xfrm>
          <a:prstGeom prst="rect">
            <a:avLst/>
          </a:prstGeom>
        </p:spPr>
      </p:pic>
      <p:sp>
        <p:nvSpPr>
          <p:cNvPr id="6" name="TextBox 5">
            <a:extLst>
              <a:ext uri="{FF2B5EF4-FFF2-40B4-BE49-F238E27FC236}">
                <a16:creationId xmlns:a16="http://schemas.microsoft.com/office/drawing/2014/main" id="{61F5AAAA-5B72-4652-9F36-1AD76FC94184}"/>
              </a:ext>
            </a:extLst>
          </p:cNvPr>
          <p:cNvSpPr txBox="1"/>
          <p:nvPr/>
        </p:nvSpPr>
        <p:spPr>
          <a:xfrm>
            <a:off x="902288" y="5666760"/>
            <a:ext cx="2621285"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2350313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E39-A2F9-4C2D-B8AB-6C7CFC568F16}"/>
              </a:ext>
            </a:extLst>
          </p:cNvPr>
          <p:cNvSpPr>
            <a:spLocks noGrp="1"/>
          </p:cNvSpPr>
          <p:nvPr>
            <p:ph type="title"/>
          </p:nvPr>
        </p:nvSpPr>
        <p:spPr>
          <a:xfrm>
            <a:off x="0" y="553998"/>
            <a:ext cx="12192000" cy="1034129"/>
          </a:xfrm>
        </p:spPr>
        <p:txBody>
          <a:bodyPr/>
          <a:lstStyle/>
          <a:p>
            <a:pPr algn="ctr"/>
            <a:r>
              <a:rPr lang="en-US" sz="4800" b="1" dirty="0">
                <a:solidFill>
                  <a:schemeClr val="accent1"/>
                </a:solidFill>
                <a:latin typeface="Calibri" panose="020F0502020204030204" pitchFamily="34" charset="0"/>
                <a:cs typeface="Calibri" panose="020F0502020204030204" pitchFamily="34" charset="0"/>
              </a:rPr>
              <a:t>CARES CSBG Spending Office Hours</a:t>
            </a:r>
          </a:p>
        </p:txBody>
      </p:sp>
      <p:sp>
        <p:nvSpPr>
          <p:cNvPr id="3" name="Content Placeholder 2">
            <a:extLst>
              <a:ext uri="{FF2B5EF4-FFF2-40B4-BE49-F238E27FC236}">
                <a16:creationId xmlns:a16="http://schemas.microsoft.com/office/drawing/2014/main" id="{81DD1EBD-4899-406E-99C0-76CBE29A0022}"/>
              </a:ext>
            </a:extLst>
          </p:cNvPr>
          <p:cNvSpPr>
            <a:spLocks noGrp="1"/>
          </p:cNvSpPr>
          <p:nvPr>
            <p:ph idx="1"/>
          </p:nvPr>
        </p:nvSpPr>
        <p:spPr/>
        <p:txBody>
          <a:bodyPr>
            <a:normAutofit fontScale="62500" lnSpcReduction="20000"/>
          </a:bodyPr>
          <a:lstStyle/>
          <a:p>
            <a:pPr marL="0" indent="0">
              <a:buNone/>
            </a:pPr>
            <a:r>
              <a:rPr lang="en-US" sz="4500" u="sng" dirty="0">
                <a:solidFill>
                  <a:schemeClr val="accent1"/>
                </a:solidFill>
                <a:latin typeface="Calibri" panose="020F0502020204030204" pitchFamily="34" charset="0"/>
                <a:cs typeface="Calibri" panose="020F0502020204030204" pitchFamily="34" charset="0"/>
              </a:rPr>
              <a:t>April 18, 2022</a:t>
            </a:r>
          </a:p>
          <a:p>
            <a:pPr marL="0" indent="0">
              <a:buNone/>
            </a:pPr>
            <a:r>
              <a:rPr lang="en-US" sz="4500" dirty="0">
                <a:solidFill>
                  <a:schemeClr val="accent1"/>
                </a:solidFill>
                <a:latin typeface="Calibri" panose="020F0502020204030204" pitchFamily="34" charset="0"/>
                <a:cs typeface="Calibri" panose="020F0502020204030204" pitchFamily="34" charset="0"/>
              </a:rPr>
              <a:t>3:00 ET/2:00 CT/1:00 MT/12:00 PT</a:t>
            </a:r>
          </a:p>
          <a:p>
            <a:pPr marL="0" indent="0">
              <a:buNone/>
            </a:pPr>
            <a:r>
              <a:rPr lang="en-US" sz="4500" dirty="0">
                <a:solidFill>
                  <a:schemeClr val="accent1"/>
                </a:solidFill>
                <a:latin typeface="Calibri" panose="020F0502020204030204" pitchFamily="34" charset="0"/>
                <a:cs typeface="Calibri" panose="020F0502020204030204" pitchFamily="34" charset="0"/>
              </a:rPr>
              <a:t>Register:</a:t>
            </a:r>
          </a:p>
          <a:p>
            <a:pPr marL="0" indent="0">
              <a:buNone/>
            </a:pPr>
            <a:r>
              <a:rPr lang="en-US" sz="2900" dirty="0">
                <a:solidFill>
                  <a:srgbClr val="025CBE"/>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https://communityactionpartnership.zoom.us/meeting/register/tZUrdu-hrDorHNNwEgrQeJzamdmfDMUU4Hh5</a:t>
            </a:r>
            <a:endParaRPr lang="en-US" sz="2900" dirty="0">
              <a:solidFill>
                <a:srgbClr val="025CBE"/>
              </a:solidFill>
              <a:latin typeface="Calibri" panose="020F0502020204030204" pitchFamily="34" charset="0"/>
              <a:cs typeface="Calibri" panose="020F0502020204030204" pitchFamily="34" charset="0"/>
            </a:endParaRPr>
          </a:p>
          <a:p>
            <a:pPr marL="0" indent="0">
              <a:buNone/>
            </a:pPr>
            <a:endParaRPr lang="en-US" sz="3400" dirty="0">
              <a:solidFill>
                <a:schemeClr val="accent1"/>
              </a:solidFill>
              <a:latin typeface="Calibri" panose="020F0502020204030204" pitchFamily="34" charset="0"/>
              <a:cs typeface="Calibri" panose="020F0502020204030204" pitchFamily="34" charset="0"/>
            </a:endParaRPr>
          </a:p>
          <a:p>
            <a:pPr marL="0" indent="0">
              <a:buNone/>
            </a:pPr>
            <a:r>
              <a:rPr lang="en-US" sz="4500" u="sng" dirty="0">
                <a:solidFill>
                  <a:schemeClr val="accent1"/>
                </a:solidFill>
                <a:latin typeface="Calibri" panose="020F0502020204030204" pitchFamily="34" charset="0"/>
                <a:cs typeface="Calibri" panose="020F0502020204030204" pitchFamily="34" charset="0"/>
              </a:rPr>
              <a:t>April 25, 2022</a:t>
            </a:r>
          </a:p>
          <a:p>
            <a:pPr marL="0" indent="0">
              <a:buNone/>
            </a:pPr>
            <a:r>
              <a:rPr lang="en-US" sz="4500" dirty="0">
                <a:solidFill>
                  <a:schemeClr val="accent1"/>
                </a:solidFill>
                <a:latin typeface="Calibri" panose="020F0502020204030204" pitchFamily="34" charset="0"/>
                <a:cs typeface="Calibri" panose="020F0502020204030204" pitchFamily="34" charset="0"/>
              </a:rPr>
              <a:t>3:00 ET/2:00 CT/1:00 MT/12:00 PT</a:t>
            </a:r>
          </a:p>
          <a:p>
            <a:pPr marL="0" indent="0">
              <a:buNone/>
            </a:pPr>
            <a:r>
              <a:rPr lang="en-US" sz="4500" dirty="0">
                <a:solidFill>
                  <a:schemeClr val="accent1"/>
                </a:solidFill>
                <a:latin typeface="Calibri" panose="020F0502020204030204" pitchFamily="34" charset="0"/>
                <a:cs typeface="Calibri" panose="020F0502020204030204" pitchFamily="34" charset="0"/>
              </a:rPr>
              <a:t>Register:</a:t>
            </a:r>
          </a:p>
          <a:p>
            <a:pPr marL="0" indent="0">
              <a:buNone/>
            </a:pPr>
            <a:r>
              <a:rPr lang="en-US" sz="2900" dirty="0">
                <a:solidFill>
                  <a:srgbClr val="025CBE"/>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https://communityactionpartnership.zoom.us/meeting/register/tZIvceihqDIiGNLKpZLXKOpM-TG7eJ1sNthI</a:t>
            </a:r>
            <a:endParaRPr lang="en-US" sz="2900" dirty="0">
              <a:solidFill>
                <a:srgbClr val="025CBE"/>
              </a:solidFill>
              <a:latin typeface="Calibri" panose="020F0502020204030204" pitchFamily="34" charset="0"/>
              <a:cs typeface="Calibri" panose="020F0502020204030204" pitchFamily="34" charset="0"/>
            </a:endParaRPr>
          </a:p>
          <a:p>
            <a:pPr marL="0" indent="0">
              <a:buNone/>
            </a:pPr>
            <a:r>
              <a:rPr lang="en-US" dirty="0"/>
              <a:t> </a:t>
            </a:r>
          </a:p>
        </p:txBody>
      </p:sp>
    </p:spTree>
    <p:extLst>
      <p:ext uri="{BB962C8B-B14F-4D97-AF65-F5344CB8AC3E}">
        <p14:creationId xmlns:p14="http://schemas.microsoft.com/office/powerpoint/2010/main" val="50641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25BF82-5888-4945-B58E-328A1037324E}"/>
              </a:ext>
            </a:extLst>
          </p:cNvPr>
          <p:cNvSpPr/>
          <p:nvPr/>
        </p:nvSpPr>
        <p:spPr>
          <a:xfrm>
            <a:off x="0" y="975360"/>
            <a:ext cx="12192000" cy="393714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0497D6-8B4D-41C2-A408-37D1DB170D8A}"/>
              </a:ext>
            </a:extLst>
          </p:cNvPr>
          <p:cNvSpPr>
            <a:spLocks noGrp="1"/>
          </p:cNvSpPr>
          <p:nvPr>
            <p:ph idx="1"/>
          </p:nvPr>
        </p:nvSpPr>
        <p:spPr>
          <a:xfrm>
            <a:off x="757646" y="1164841"/>
            <a:ext cx="10128067" cy="4861386"/>
          </a:xfrm>
        </p:spPr>
        <p:txBody>
          <a:bodyPr>
            <a:normAutofit lnSpcReduction="10000"/>
          </a:bodyPr>
          <a:lstStyle/>
          <a:p>
            <a:pPr marL="0" indent="0">
              <a:buNone/>
            </a:pPr>
            <a:r>
              <a:rPr lang="en-US" sz="2000" b="1" dirty="0">
                <a:solidFill>
                  <a:schemeClr val="bg1"/>
                </a:solidFill>
                <a:latin typeface="Calibri" panose="020F0502020204030204" pitchFamily="34" charset="0"/>
                <a:cs typeface="Calibri" panose="020F0502020204030204" pitchFamily="34" charset="0"/>
              </a:rPr>
              <a:t>For more information or questions contact the HCCT CARES Project Team:</a:t>
            </a:r>
          </a:p>
          <a:p>
            <a:pPr marL="0" indent="0">
              <a:buNone/>
            </a:pPr>
            <a:endParaRPr lang="en-US" sz="1800" b="1" u="sng" dirty="0">
              <a:solidFill>
                <a:schemeClr val="bg1"/>
              </a:solidFill>
              <a:latin typeface="Calibri" panose="020F0502020204030204" pitchFamily="34" charset="0"/>
              <a:cs typeface="Calibri" panose="020F0502020204030204" pitchFamily="34" charset="0"/>
            </a:endParaRPr>
          </a:p>
          <a:p>
            <a:pPr marL="457200" lvl="1" indent="0">
              <a:buNone/>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Denise Harlow, CCAP, Chief Executive Officer</a:t>
            </a:r>
          </a:p>
          <a:p>
            <a:pPr marL="457200" lvl="1" indent="0">
              <a:buNone/>
            </a:pPr>
            <a:r>
              <a:rPr lang="en-US" sz="14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dharlow@communityactionpartnership.com</a:t>
            </a:r>
            <a:endParaRPr lang="en-US" sz="1400" u="sng"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20000"/>
              </a:lnSpc>
              <a:buNone/>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Aaron E. Wicks, PhD, CCAP, NCRT, VP Organizational Capacity Building              </a:t>
            </a:r>
          </a:p>
          <a:p>
            <a:pPr marL="457200" lvl="1" indent="0">
              <a:lnSpc>
                <a:spcPct val="120000"/>
              </a:lnSpc>
              <a:buNone/>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4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awicks@communityactionpartnership.com</a:t>
            </a:r>
            <a:endParaRPr lang="en-US" sz="1400" u="sng"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sz="1400" b="1" u="sng"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20000"/>
              </a:lnSpc>
              <a:buNone/>
            </a:pPr>
            <a:r>
              <a:rPr lang="en-US" sz="1400" b="1" dirty="0">
                <a:solidFill>
                  <a:schemeClr val="bg1"/>
                </a:solidFill>
                <a:latin typeface="Calibri" panose="020F0502020204030204" pitchFamily="34" charset="0"/>
                <a:cs typeface="Calibri" panose="020F0502020204030204" pitchFamily="34" charset="0"/>
              </a:rPr>
              <a:t>Maribeth Schneber-Rhemrev, CCAP, PMP, NCRT, Director, Organizational Capacity Building</a:t>
            </a:r>
          </a:p>
          <a:p>
            <a:pPr marL="457200" lvl="1" indent="0">
              <a:buNone/>
            </a:pPr>
            <a:r>
              <a:rPr lang="en-US" sz="1400" u="sng"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mschneberrhemrev@communityactionpartnership.com</a:t>
            </a:r>
            <a:endParaRPr lang="en-US" sz="1400" u="sng" dirty="0">
              <a:solidFill>
                <a:schemeClr val="bg1"/>
              </a:solidFill>
              <a:latin typeface="Calibri" panose="020F0502020204030204" pitchFamily="34" charset="0"/>
              <a:cs typeface="Calibri" panose="020F0502020204030204" pitchFamily="34" charset="0"/>
            </a:endParaRPr>
          </a:p>
          <a:p>
            <a:pPr marL="457200" lvl="1" indent="0">
              <a:buNone/>
            </a:pPr>
            <a:endParaRPr lang="en-US" sz="1400" u="sng" dirty="0">
              <a:solidFill>
                <a:schemeClr val="bg1"/>
              </a:solidFill>
              <a:latin typeface="Calibri" panose="020F0502020204030204" pitchFamily="34" charset="0"/>
              <a:cs typeface="Calibri" panose="020F0502020204030204" pitchFamily="34" charset="0"/>
            </a:endParaRPr>
          </a:p>
          <a:p>
            <a:pPr marL="457200" lvl="1" indent="0">
              <a:buNone/>
            </a:pPr>
            <a:r>
              <a:rPr lang="en-US" sz="1400" b="1" dirty="0">
                <a:solidFill>
                  <a:schemeClr val="bg1"/>
                </a:solidFill>
                <a:latin typeface="Calibri" panose="020F0502020204030204" pitchFamily="34" charset="0"/>
                <a:cs typeface="Calibri" panose="020F0502020204030204" pitchFamily="34" charset="0"/>
              </a:rPr>
              <a:t>Lana Shope, CCAP, Project Director, NCAP CARES Project</a:t>
            </a:r>
          </a:p>
          <a:p>
            <a:pPr marL="457200" lvl="1" indent="0">
              <a:buNone/>
            </a:pPr>
            <a:r>
              <a:rPr lang="en-US" sz="14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lshope@communityactionpartnership.com</a:t>
            </a:r>
            <a:endParaRPr lang="en-US" sz="1400" u="sng"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800" b="1" dirty="0">
              <a:latin typeface="Calibri" panose="020F0502020204030204" pitchFamily="34" charset="0"/>
              <a:cs typeface="Calibri" panose="020F0502020204030204" pitchFamily="34" charset="0"/>
            </a:endParaRPr>
          </a:p>
          <a:p>
            <a:pPr marL="0" indent="0">
              <a:buNone/>
            </a:pPr>
            <a:endParaRPr lang="en-US" sz="1800" b="1" dirty="0">
              <a:latin typeface="Calibri" panose="020F0502020204030204" pitchFamily="34" charset="0"/>
              <a:cs typeface="Calibri" panose="020F0502020204030204" pitchFamily="34" charset="0"/>
            </a:endParaRPr>
          </a:p>
          <a:p>
            <a:pPr marL="0" indent="0" algn="ctr">
              <a:buNone/>
            </a:pPr>
            <a:r>
              <a:rPr lang="en-US" sz="2400" b="1" dirty="0">
                <a:solidFill>
                  <a:schemeClr val="accent1">
                    <a:lumMod val="75000"/>
                  </a:schemeClr>
                </a:solidFill>
                <a:latin typeface="Calibri" panose="020F0502020204030204" pitchFamily="34" charset="0"/>
                <a:cs typeface="Calibri" panose="020F0502020204030204" pitchFamily="34" charset="0"/>
              </a:rPr>
              <a:t>Partnership website: </a:t>
            </a:r>
            <a:r>
              <a:rPr lang="en-US" sz="2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www.communityactionpartnership.com</a:t>
            </a:r>
            <a:endParaRPr lang="en-US" sz="2400"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050" i="1" dirty="0">
              <a:solidFill>
                <a:srgbClr val="000000"/>
              </a:solidFill>
              <a:latin typeface="Formata-LightItalic"/>
            </a:endParaRPr>
          </a:p>
          <a:p>
            <a:pPr marL="0" indent="0">
              <a:buNone/>
            </a:pPr>
            <a:endParaRPr lang="en-US" sz="1800" dirty="0"/>
          </a:p>
        </p:txBody>
      </p:sp>
      <p:sp>
        <p:nvSpPr>
          <p:cNvPr id="6" name="Title 1">
            <a:extLst>
              <a:ext uri="{FF2B5EF4-FFF2-40B4-BE49-F238E27FC236}">
                <a16:creationId xmlns:a16="http://schemas.microsoft.com/office/drawing/2014/main" id="{1CC732DA-8DA6-4FD3-8830-3843B356D21B}"/>
              </a:ext>
            </a:extLst>
          </p:cNvPr>
          <p:cNvSpPr txBox="1">
            <a:spLocks/>
          </p:cNvSpPr>
          <p:nvPr/>
        </p:nvSpPr>
        <p:spPr>
          <a:xfrm>
            <a:off x="1981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4800" b="1" dirty="0">
                <a:solidFill>
                  <a:schemeClr val="accent1">
                    <a:lumMod val="75000"/>
                  </a:schemeClr>
                </a:solidFill>
                <a:latin typeface="+mn-lt"/>
              </a:rPr>
              <a:t>For More Info</a:t>
            </a:r>
          </a:p>
        </p:txBody>
      </p:sp>
      <p:sp>
        <p:nvSpPr>
          <p:cNvPr id="7" name="Rectangle 6">
            <a:extLst>
              <a:ext uri="{FF2B5EF4-FFF2-40B4-BE49-F238E27FC236}">
                <a16:creationId xmlns:a16="http://schemas.microsoft.com/office/drawing/2014/main" id="{A379A6DA-FD24-4F23-8248-2201E6637A77}"/>
              </a:ext>
            </a:extLst>
          </p:cNvPr>
          <p:cNvSpPr/>
          <p:nvPr/>
        </p:nvSpPr>
        <p:spPr>
          <a:xfrm>
            <a:off x="2604381" y="5843389"/>
            <a:ext cx="6798709" cy="1038746"/>
          </a:xfrm>
          <a:prstGeom prst="rect">
            <a:avLst/>
          </a:prstGeom>
        </p:spPr>
        <p:txBody>
          <a:bodyPr wrap="square" anchor="ctr">
            <a:spAutoFit/>
          </a:bodyPr>
          <a:lstStyle/>
          <a:p>
            <a:pPr>
              <a:defRPr/>
            </a:pPr>
            <a:endParaRPr lang="en-US" sz="900" i="1" dirty="0">
              <a:latin typeface="Formata-LightItalic"/>
            </a:endParaRPr>
          </a:p>
          <a:p>
            <a:pPr>
              <a:defRPr/>
            </a:pPr>
            <a:r>
              <a:rPr lang="en-US" sz="1050" i="1" dirty="0">
                <a:latin typeface="Formata-LightItalic"/>
              </a:rPr>
              <a:t>This presentation was created by the National Association of Community Action Agencies – Community Action Partnership, in the performance of the U.S. Department of Health and Human Services, Administration for Children and Families, Office of Community Services Grant Number, 90ET0469-01-01 . Any opinion, findings, and conclusions, or recommendations expressed in this material are those of the author(s) and do not necessarily reflect the views of the U.S. Department of Health and Human Services, Administration for Children and Families.</a:t>
            </a:r>
            <a:endParaRPr lang="en-US" sz="1050" i="1" dirty="0">
              <a:solidFill>
                <a:sysClr val="windowText" lastClr="000000"/>
              </a:solidFill>
              <a:latin typeface="Formata-LightItalic"/>
            </a:endParaRPr>
          </a:p>
        </p:txBody>
      </p:sp>
      <p:pic>
        <p:nvPicPr>
          <p:cNvPr id="9" name="Picture 8" descr="Logo&#10;&#10;Description automatically generated">
            <a:extLst>
              <a:ext uri="{FF2B5EF4-FFF2-40B4-BE49-F238E27FC236}">
                <a16:creationId xmlns:a16="http://schemas.microsoft.com/office/drawing/2014/main" id="{AF8FE0F8-B794-486A-8BEC-728E653A1625}"/>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255889" y="5897322"/>
            <a:ext cx="2348492" cy="1113718"/>
          </a:xfrm>
          <a:prstGeom prst="rect">
            <a:avLst/>
          </a:prstGeom>
        </p:spPr>
      </p:pic>
      <p:pic>
        <p:nvPicPr>
          <p:cNvPr id="15" name="Picture 14">
            <a:extLst>
              <a:ext uri="{FF2B5EF4-FFF2-40B4-BE49-F238E27FC236}">
                <a16:creationId xmlns:a16="http://schemas.microsoft.com/office/drawing/2014/main" id="{E442BF2A-6CB5-4226-BB44-9D1D2ACFAB2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852526" y="1143000"/>
            <a:ext cx="2965032" cy="3434031"/>
          </a:xfrm>
          <a:prstGeom prst="rect">
            <a:avLst/>
          </a:prstGeom>
        </p:spPr>
      </p:pic>
    </p:spTree>
    <p:extLst>
      <p:ext uri="{BB962C8B-B14F-4D97-AF65-F5344CB8AC3E}">
        <p14:creationId xmlns:p14="http://schemas.microsoft.com/office/powerpoint/2010/main" val="562484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10;&#10;Description automatically generated">
            <a:extLst>
              <a:ext uri="{FF2B5EF4-FFF2-40B4-BE49-F238E27FC236}">
                <a16:creationId xmlns:a16="http://schemas.microsoft.com/office/drawing/2014/main" id="{B4BFE707-98E4-4E01-99F0-CB1E4DB4FCA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483112" y="133143"/>
            <a:ext cx="8618292" cy="5875401"/>
          </a:xfrm>
        </p:spPr>
      </p:pic>
    </p:spTree>
    <p:extLst>
      <p:ext uri="{BB962C8B-B14F-4D97-AF65-F5344CB8AC3E}">
        <p14:creationId xmlns:p14="http://schemas.microsoft.com/office/powerpoint/2010/main" val="2384801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01453D-606E-46D2-95F8-4A644892FEC3}"/>
              </a:ext>
            </a:extLst>
          </p:cNvPr>
          <p:cNvPicPr>
            <a:picLocks noChangeAspect="1"/>
          </p:cNvPicPr>
          <p:nvPr/>
        </p:nvPicPr>
        <p:blipFill>
          <a:blip r:embed="rId2"/>
          <a:stretch>
            <a:fillRect/>
          </a:stretch>
        </p:blipFill>
        <p:spPr>
          <a:xfrm>
            <a:off x="2295166" y="0"/>
            <a:ext cx="7601668" cy="5873321"/>
          </a:xfrm>
          <a:prstGeom prst="rect">
            <a:avLst/>
          </a:prstGeom>
        </p:spPr>
      </p:pic>
    </p:spTree>
    <p:extLst>
      <p:ext uri="{BB962C8B-B14F-4D97-AF65-F5344CB8AC3E}">
        <p14:creationId xmlns:p14="http://schemas.microsoft.com/office/powerpoint/2010/main" val="242143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F683-3822-49F3-A2C9-12B7C9AF425E}"/>
              </a:ext>
            </a:extLst>
          </p:cNvPr>
          <p:cNvSpPr>
            <a:spLocks noGrp="1"/>
          </p:cNvSpPr>
          <p:nvPr>
            <p:ph type="title"/>
          </p:nvPr>
        </p:nvSpPr>
        <p:spPr>
          <a:xfrm>
            <a:off x="0" y="400595"/>
            <a:ext cx="12192000" cy="975360"/>
          </a:xfrm>
        </p:spPr>
        <p:txBody>
          <a:bodyPr/>
          <a:lstStyle/>
          <a:p>
            <a:pPr algn="ctr"/>
            <a:r>
              <a:rPr lang="en-US" b="1" dirty="0">
                <a:solidFill>
                  <a:schemeClr val="accent1"/>
                </a:solidFill>
                <a:latin typeface="Calibri" panose="020F0502020204030204" pitchFamily="34" charset="0"/>
                <a:cs typeface="Calibri" panose="020F0502020204030204" pitchFamily="34" charset="0"/>
              </a:rPr>
              <a:t>Presenters</a:t>
            </a:r>
          </a:p>
        </p:txBody>
      </p:sp>
      <p:graphicFrame>
        <p:nvGraphicFramePr>
          <p:cNvPr id="8" name="Content Placeholder 2">
            <a:extLst>
              <a:ext uri="{FF2B5EF4-FFF2-40B4-BE49-F238E27FC236}">
                <a16:creationId xmlns:a16="http://schemas.microsoft.com/office/drawing/2014/main" id="{D9D2E0F7-5D0D-80B9-9EF1-1637E8A1C689}"/>
              </a:ext>
            </a:extLst>
          </p:cNvPr>
          <p:cNvGraphicFramePr>
            <a:graphicFrameLocks noGrp="1"/>
          </p:cNvGraphicFramePr>
          <p:nvPr>
            <p:ph idx="1"/>
            <p:extLst>
              <p:ext uri="{D42A27DB-BD31-4B8C-83A1-F6EECF244321}">
                <p14:modId xmlns:p14="http://schemas.microsoft.com/office/powerpoint/2010/main" val="4170162129"/>
              </p:ext>
            </p:extLst>
          </p:nvPr>
        </p:nvGraphicFramePr>
        <p:xfrm>
          <a:off x="723900" y="1280160"/>
          <a:ext cx="10744200" cy="4913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034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5C-D0E2-44D2-94A3-4729B306DBC3}"/>
              </a:ext>
            </a:extLst>
          </p:cNvPr>
          <p:cNvSpPr>
            <a:spLocks noGrp="1"/>
          </p:cNvSpPr>
          <p:nvPr>
            <p:ph type="title"/>
          </p:nvPr>
        </p:nvSpPr>
        <p:spPr>
          <a:xfrm>
            <a:off x="0" y="423481"/>
            <a:ext cx="12192000" cy="978729"/>
          </a:xfrm>
        </p:spPr>
        <p:txBody>
          <a:bodyPr anchor="b">
            <a:normAutofit/>
          </a:bodyPr>
          <a:lstStyle/>
          <a:p>
            <a:r>
              <a:rPr lang="en-US" b="1" dirty="0">
                <a:solidFill>
                  <a:schemeClr val="tx2"/>
                </a:solidFill>
              </a:rPr>
              <a:t>Purpose of CSBG CARES </a:t>
            </a:r>
          </a:p>
        </p:txBody>
      </p:sp>
      <p:graphicFrame>
        <p:nvGraphicFramePr>
          <p:cNvPr id="5" name="Content Placeholder 2">
            <a:extLst>
              <a:ext uri="{FF2B5EF4-FFF2-40B4-BE49-F238E27FC236}">
                <a16:creationId xmlns:a16="http://schemas.microsoft.com/office/drawing/2014/main" id="{D3237E0A-A5CE-F94E-F414-3C06B070D132}"/>
              </a:ext>
            </a:extLst>
          </p:cNvPr>
          <p:cNvGraphicFramePr>
            <a:graphicFrameLocks noGrp="1"/>
          </p:cNvGraphicFramePr>
          <p:nvPr>
            <p:ph idx="1"/>
            <p:extLst>
              <p:ext uri="{D42A27DB-BD31-4B8C-83A1-F6EECF244321}">
                <p14:modId xmlns:p14="http://schemas.microsoft.com/office/powerpoint/2010/main" val="1705677593"/>
              </p:ext>
            </p:extLst>
          </p:nvPr>
        </p:nvGraphicFramePr>
        <p:xfrm>
          <a:off x="2530384" y="1593816"/>
          <a:ext cx="713123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61B411CC-881A-4B8B-A0B6-F6836A0EFB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54373" y="423481"/>
            <a:ext cx="2588986" cy="2588986"/>
          </a:xfrm>
          <a:prstGeom prst="rect">
            <a:avLst/>
          </a:prstGeom>
          <a:noFill/>
          <a:ln>
            <a:noFill/>
          </a:ln>
        </p:spPr>
      </p:pic>
      <p:sp>
        <p:nvSpPr>
          <p:cNvPr id="3" name="Rectangle: Rounded Corners 2">
            <a:extLst>
              <a:ext uri="{FF2B5EF4-FFF2-40B4-BE49-F238E27FC236}">
                <a16:creationId xmlns:a16="http://schemas.microsoft.com/office/drawing/2014/main" id="{D95ECBB4-FC1A-4370-80EC-11E4FC5D5F02}"/>
              </a:ext>
            </a:extLst>
          </p:cNvPr>
          <p:cNvSpPr/>
          <p:nvPr/>
        </p:nvSpPr>
        <p:spPr>
          <a:xfrm>
            <a:off x="7794715" y="3204073"/>
            <a:ext cx="3733800" cy="1414753"/>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9A88A2-5733-41CA-BB43-5E2D462094E5}"/>
              </a:ext>
            </a:extLst>
          </p:cNvPr>
          <p:cNvSpPr txBox="1"/>
          <p:nvPr/>
        </p:nvSpPr>
        <p:spPr>
          <a:xfrm>
            <a:off x="8054340" y="3352800"/>
            <a:ext cx="3444240" cy="1200329"/>
          </a:xfrm>
          <a:prstGeom prst="rect">
            <a:avLst/>
          </a:prstGeom>
          <a:noFill/>
        </p:spPr>
        <p:txBody>
          <a:bodyPr wrap="square" rtlCol="0">
            <a:spAutoFit/>
          </a:bodyPr>
          <a:lstStyle/>
          <a:p>
            <a:r>
              <a:rPr lang="en-US" b="0" i="0" dirty="0">
                <a:solidFill>
                  <a:srgbClr val="000000"/>
                </a:solidFill>
                <a:effectLst/>
                <a:latin typeface="Source Sans Pro" panose="020B0503030403020204" pitchFamily="34" charset="0"/>
              </a:rPr>
              <a:t>***Includes: addressing the consequences of increasing unemployment and economic disruption as a result of COVID-19.</a:t>
            </a:r>
            <a:endParaRPr lang="en-US" dirty="0"/>
          </a:p>
        </p:txBody>
      </p:sp>
    </p:spTree>
    <p:extLst>
      <p:ext uri="{BB962C8B-B14F-4D97-AF65-F5344CB8AC3E}">
        <p14:creationId xmlns:p14="http://schemas.microsoft.com/office/powerpoint/2010/main" val="345631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A814-A1D1-4416-BACF-9923E528C089}"/>
              </a:ext>
            </a:extLst>
          </p:cNvPr>
          <p:cNvSpPr>
            <a:spLocks noGrp="1"/>
          </p:cNvSpPr>
          <p:nvPr>
            <p:ph type="title"/>
          </p:nvPr>
        </p:nvSpPr>
        <p:spPr>
          <a:xfrm>
            <a:off x="0" y="0"/>
            <a:ext cx="12192000" cy="2031325"/>
          </a:xfrm>
        </p:spPr>
        <p:txBody>
          <a:bodyPr/>
          <a:lstStyle/>
          <a:p>
            <a:pPr algn="ctr"/>
            <a:r>
              <a:rPr lang="en-US" sz="4400" dirty="0"/>
              <a:t>CSBG CARES Supplemental Funding</a:t>
            </a:r>
            <a:br>
              <a:rPr lang="en-US" sz="4400" dirty="0"/>
            </a:br>
            <a:br>
              <a:rPr lang="en-US" sz="4400" dirty="0"/>
            </a:br>
            <a:r>
              <a:rPr lang="en-US" sz="3200" dirty="0"/>
              <a:t>Spending Analysis</a:t>
            </a:r>
            <a:endParaRPr lang="en-US" dirty="0"/>
          </a:p>
        </p:txBody>
      </p:sp>
      <p:pic>
        <p:nvPicPr>
          <p:cNvPr id="7" name="Picture 6">
            <a:extLst>
              <a:ext uri="{FF2B5EF4-FFF2-40B4-BE49-F238E27FC236}">
                <a16:creationId xmlns:a16="http://schemas.microsoft.com/office/drawing/2014/main" id="{09CFF576-CB1B-48A6-A0EB-FEDB7550227E}"/>
              </a:ext>
            </a:extLst>
          </p:cNvPr>
          <p:cNvPicPr>
            <a:picLocks noChangeAspect="1"/>
          </p:cNvPicPr>
          <p:nvPr/>
        </p:nvPicPr>
        <p:blipFill>
          <a:blip r:embed="rId2"/>
          <a:stretch>
            <a:fillRect/>
          </a:stretch>
        </p:blipFill>
        <p:spPr>
          <a:xfrm>
            <a:off x="0" y="1982724"/>
            <a:ext cx="12192000" cy="3578352"/>
          </a:xfrm>
          <a:prstGeom prst="rect">
            <a:avLst/>
          </a:prstGeom>
        </p:spPr>
      </p:pic>
    </p:spTree>
    <p:extLst>
      <p:ext uri="{BB962C8B-B14F-4D97-AF65-F5344CB8AC3E}">
        <p14:creationId xmlns:p14="http://schemas.microsoft.com/office/powerpoint/2010/main" val="81872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DB13-80D4-482A-B990-21AA2329A35E}"/>
              </a:ext>
            </a:extLst>
          </p:cNvPr>
          <p:cNvSpPr>
            <a:spLocks noGrp="1"/>
          </p:cNvSpPr>
          <p:nvPr>
            <p:ph type="title"/>
          </p:nvPr>
        </p:nvSpPr>
        <p:spPr>
          <a:xfrm>
            <a:off x="0" y="-53959"/>
            <a:ext cx="12192000" cy="1809726"/>
          </a:xfrm>
        </p:spPr>
        <p:txBody>
          <a:bodyPr/>
          <a:lstStyle/>
          <a:p>
            <a:pPr algn="ctr"/>
            <a:r>
              <a:rPr lang="en-US" sz="3200" dirty="0"/>
              <a:t>CSBG CARES States Supplemental Funding</a:t>
            </a:r>
            <a:br>
              <a:rPr lang="en-US" dirty="0"/>
            </a:br>
            <a:br>
              <a:rPr lang="en-US" sz="4400" dirty="0"/>
            </a:br>
            <a:r>
              <a:rPr lang="en-US" sz="2400" dirty="0"/>
              <a:t>Spending Analysis </a:t>
            </a:r>
            <a:r>
              <a:rPr lang="en-US" sz="2800" dirty="0"/>
              <a:t>by Region</a:t>
            </a:r>
            <a:endParaRPr lang="en-US" dirty="0"/>
          </a:p>
        </p:txBody>
      </p:sp>
      <p:pic>
        <p:nvPicPr>
          <p:cNvPr id="7" name="Picture 6">
            <a:extLst>
              <a:ext uri="{FF2B5EF4-FFF2-40B4-BE49-F238E27FC236}">
                <a16:creationId xmlns:a16="http://schemas.microsoft.com/office/drawing/2014/main" id="{DE3256D1-1C73-4CE9-8966-8576D5056B00}"/>
              </a:ext>
            </a:extLst>
          </p:cNvPr>
          <p:cNvPicPr>
            <a:picLocks noChangeAspect="1"/>
          </p:cNvPicPr>
          <p:nvPr/>
        </p:nvPicPr>
        <p:blipFill>
          <a:blip r:embed="rId2"/>
          <a:stretch>
            <a:fillRect/>
          </a:stretch>
        </p:blipFill>
        <p:spPr>
          <a:xfrm>
            <a:off x="632460" y="1588127"/>
            <a:ext cx="10699989" cy="4510522"/>
          </a:xfrm>
          <a:prstGeom prst="rect">
            <a:avLst/>
          </a:prstGeom>
        </p:spPr>
      </p:pic>
    </p:spTree>
    <p:extLst>
      <p:ext uri="{BB962C8B-B14F-4D97-AF65-F5344CB8AC3E}">
        <p14:creationId xmlns:p14="http://schemas.microsoft.com/office/powerpoint/2010/main" val="370688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A86B-1203-4C24-A285-646E3FADB0CA}"/>
              </a:ext>
            </a:extLst>
          </p:cNvPr>
          <p:cNvSpPr>
            <a:spLocks noGrp="1"/>
          </p:cNvSpPr>
          <p:nvPr>
            <p:ph type="title"/>
          </p:nvPr>
        </p:nvSpPr>
        <p:spPr>
          <a:xfrm>
            <a:off x="0" y="0"/>
            <a:ext cx="12192000" cy="1588127"/>
          </a:xfrm>
        </p:spPr>
        <p:txBody>
          <a:bodyPr/>
          <a:lstStyle/>
          <a:p>
            <a:r>
              <a:rPr lang="en-US" dirty="0"/>
              <a:t>Moving in the Right Direction…</a:t>
            </a:r>
            <a:br>
              <a:rPr lang="en-US" dirty="0"/>
            </a:br>
            <a:endParaRPr lang="en-US" dirty="0"/>
          </a:p>
        </p:txBody>
      </p:sp>
      <p:graphicFrame>
        <p:nvGraphicFramePr>
          <p:cNvPr id="8" name="Chart 7">
            <a:extLst>
              <a:ext uri="{FF2B5EF4-FFF2-40B4-BE49-F238E27FC236}">
                <a16:creationId xmlns:a16="http://schemas.microsoft.com/office/drawing/2014/main" id="{0BA5C79A-4E43-4CB6-B0EA-26014C7D5816}"/>
              </a:ext>
            </a:extLst>
          </p:cNvPr>
          <p:cNvGraphicFramePr/>
          <p:nvPr>
            <p:extLst>
              <p:ext uri="{D42A27DB-BD31-4B8C-83A1-F6EECF244321}">
                <p14:modId xmlns:p14="http://schemas.microsoft.com/office/powerpoint/2010/main" val="180922477"/>
              </p:ext>
            </p:extLst>
          </p:nvPr>
        </p:nvGraphicFramePr>
        <p:xfrm>
          <a:off x="647082" y="1242747"/>
          <a:ext cx="8328242" cy="4643148"/>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BFD95630-44B8-4E3C-A4DD-17147CC04FEA}"/>
              </a:ext>
            </a:extLst>
          </p:cNvPr>
          <p:cNvSpPr/>
          <p:nvPr/>
        </p:nvSpPr>
        <p:spPr>
          <a:xfrm>
            <a:off x="8975323" y="1354820"/>
            <a:ext cx="2849733" cy="11042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Amount Disbursed January through April, 2022:</a:t>
            </a:r>
          </a:p>
          <a:p>
            <a:pPr algn="ctr"/>
            <a:r>
              <a:rPr lang="en-US" dirty="0">
                <a:solidFill>
                  <a:schemeClr val="tx1"/>
                </a:solidFill>
              </a:rPr>
              <a:t>$111,793,323.45 (11%)</a:t>
            </a:r>
          </a:p>
        </p:txBody>
      </p:sp>
    </p:spTree>
    <p:extLst>
      <p:ext uri="{BB962C8B-B14F-4D97-AF65-F5344CB8AC3E}">
        <p14:creationId xmlns:p14="http://schemas.microsoft.com/office/powerpoint/2010/main" val="347014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A86B-1203-4C24-A285-646E3FADB0CA}"/>
              </a:ext>
            </a:extLst>
          </p:cNvPr>
          <p:cNvSpPr>
            <a:spLocks noGrp="1"/>
          </p:cNvSpPr>
          <p:nvPr>
            <p:ph type="title"/>
          </p:nvPr>
        </p:nvSpPr>
        <p:spPr>
          <a:xfrm>
            <a:off x="0" y="0"/>
            <a:ext cx="12192000" cy="1588127"/>
          </a:xfrm>
        </p:spPr>
        <p:txBody>
          <a:bodyPr/>
          <a:lstStyle/>
          <a:p>
            <a:r>
              <a:rPr lang="en-US" dirty="0"/>
              <a:t>More Work to be Done…</a:t>
            </a:r>
            <a:br>
              <a:rPr lang="en-US" dirty="0"/>
            </a:br>
            <a:endParaRPr lang="en-US" dirty="0"/>
          </a:p>
        </p:txBody>
      </p:sp>
      <p:graphicFrame>
        <p:nvGraphicFramePr>
          <p:cNvPr id="8" name="Chart 7">
            <a:extLst>
              <a:ext uri="{FF2B5EF4-FFF2-40B4-BE49-F238E27FC236}">
                <a16:creationId xmlns:a16="http://schemas.microsoft.com/office/drawing/2014/main" id="{0BA5C79A-4E43-4CB6-B0EA-26014C7D5816}"/>
              </a:ext>
            </a:extLst>
          </p:cNvPr>
          <p:cNvGraphicFramePr/>
          <p:nvPr>
            <p:extLst>
              <p:ext uri="{D42A27DB-BD31-4B8C-83A1-F6EECF244321}">
                <p14:modId xmlns:p14="http://schemas.microsoft.com/office/powerpoint/2010/main" val="706123789"/>
              </p:ext>
            </p:extLst>
          </p:nvPr>
        </p:nvGraphicFramePr>
        <p:xfrm>
          <a:off x="647082" y="1242747"/>
          <a:ext cx="8328242" cy="4643148"/>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BFD95630-44B8-4E3C-A4DD-17147CC04FEA}"/>
              </a:ext>
            </a:extLst>
          </p:cNvPr>
          <p:cNvSpPr/>
          <p:nvPr/>
        </p:nvSpPr>
        <p:spPr>
          <a:xfrm>
            <a:off x="8975323" y="1354820"/>
            <a:ext cx="2849733" cy="11042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Amount Disbursed January through April, 2022:</a:t>
            </a:r>
          </a:p>
          <a:p>
            <a:pPr algn="ctr"/>
            <a:r>
              <a:rPr lang="en-US" dirty="0">
                <a:solidFill>
                  <a:schemeClr val="tx1"/>
                </a:solidFill>
              </a:rPr>
              <a:t>$80,629.50 (1%)</a:t>
            </a:r>
          </a:p>
        </p:txBody>
      </p:sp>
    </p:spTree>
    <p:extLst>
      <p:ext uri="{BB962C8B-B14F-4D97-AF65-F5344CB8AC3E}">
        <p14:creationId xmlns:p14="http://schemas.microsoft.com/office/powerpoint/2010/main" val="2269600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B562-4E0C-4DBF-8CE6-72F15CF608F5}"/>
              </a:ext>
            </a:extLst>
          </p:cNvPr>
          <p:cNvSpPr>
            <a:spLocks noGrp="1"/>
          </p:cNvSpPr>
          <p:nvPr>
            <p:ph type="title"/>
          </p:nvPr>
        </p:nvSpPr>
        <p:spPr>
          <a:xfrm>
            <a:off x="0" y="-1440394"/>
            <a:ext cx="12192000" cy="3507189"/>
          </a:xfrm>
        </p:spPr>
        <p:txBody>
          <a:bodyPr/>
          <a:lstStyle/>
          <a:p>
            <a:pPr algn="ctr"/>
            <a:br>
              <a:rPr lang="en-US" sz="4800" b="1" dirty="0">
                <a:solidFill>
                  <a:schemeClr val="accent1"/>
                </a:solidFill>
                <a:latin typeface="Calibri" panose="020F0502020204030204" pitchFamily="34" charset="0"/>
                <a:cs typeface="Calibri" panose="020F0502020204030204" pitchFamily="34" charset="0"/>
              </a:rPr>
            </a:br>
            <a:br>
              <a:rPr lang="en-US" sz="4800" b="1" dirty="0">
                <a:solidFill>
                  <a:schemeClr val="accent1"/>
                </a:solidFill>
                <a:latin typeface="Calibri" panose="020F0502020204030204" pitchFamily="34" charset="0"/>
                <a:cs typeface="Calibri" panose="020F0502020204030204" pitchFamily="34" charset="0"/>
              </a:rPr>
            </a:br>
            <a:r>
              <a:rPr lang="en-US" sz="4800" b="1" dirty="0">
                <a:solidFill>
                  <a:schemeClr val="accent1"/>
                </a:solidFill>
                <a:latin typeface="Calibri" panose="020F0502020204030204" pitchFamily="34" charset="0"/>
                <a:cs typeface="Calibri" panose="020F0502020204030204" pitchFamily="34" charset="0"/>
              </a:rPr>
              <a:t>Why Should We Care About CARES? </a:t>
            </a:r>
            <a:br>
              <a:rPr lang="en-US" sz="4800" b="1" dirty="0">
                <a:solidFill>
                  <a:schemeClr val="accent1"/>
                </a:solidFill>
                <a:latin typeface="Calibri" panose="020F0502020204030204" pitchFamily="34" charset="0"/>
                <a:cs typeface="Calibri" panose="020F0502020204030204" pitchFamily="34" charset="0"/>
              </a:rPr>
            </a:br>
            <a:endParaRPr lang="en-US" sz="4800" b="1" dirty="0">
              <a:solidFill>
                <a:schemeClr val="accent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F7E93C-B49C-4DA6-9581-29AD235D5F96}"/>
              </a:ext>
            </a:extLst>
          </p:cNvPr>
          <p:cNvSpPr>
            <a:spLocks noGrp="1"/>
          </p:cNvSpPr>
          <p:nvPr>
            <p:ph idx="1"/>
          </p:nvPr>
        </p:nvSpPr>
        <p:spPr>
          <a:xfrm>
            <a:off x="723900" y="1842052"/>
            <a:ext cx="8420100" cy="4351338"/>
          </a:xfrm>
        </p:spPr>
        <p:txBody>
          <a:bodyPr>
            <a:normAutofit fontScale="92500" lnSpcReduction="10000"/>
          </a:bodyPr>
          <a:lstStyle/>
          <a:p>
            <a:r>
              <a:rPr lang="en-US" sz="3200" dirty="0">
                <a:solidFill>
                  <a:schemeClr val="accent1"/>
                </a:solidFill>
                <a:latin typeface="Calibri" panose="020F0502020204030204" pitchFamily="34" charset="0"/>
                <a:cs typeface="Calibri" panose="020F0502020204030204" pitchFamily="34" charset="0"/>
              </a:rPr>
              <a:t>Family, Agency, Community Needs Still Exist</a:t>
            </a:r>
          </a:p>
          <a:p>
            <a:pPr lvl="2"/>
            <a:r>
              <a:rPr lang="en-US" sz="2400" dirty="0">
                <a:solidFill>
                  <a:schemeClr val="accent1"/>
                </a:solidFill>
                <a:latin typeface="Calibri" panose="020F0502020204030204" pitchFamily="34" charset="0"/>
                <a:cs typeface="Calibri" panose="020F0502020204030204" pitchFamily="34" charset="0"/>
              </a:rPr>
              <a:t>Disruptions and economic instability caused by the COVID-19 pandemic persist </a:t>
            </a:r>
          </a:p>
          <a:p>
            <a:pPr lvl="2"/>
            <a:r>
              <a:rPr lang="en-US" sz="2400" dirty="0">
                <a:solidFill>
                  <a:schemeClr val="accent1"/>
                </a:solidFill>
                <a:latin typeface="Calibri" panose="020F0502020204030204" pitchFamily="34" charset="0"/>
                <a:cs typeface="Calibri" panose="020F0502020204030204" pitchFamily="34" charset="0"/>
              </a:rPr>
              <a:t>Eliminating poverty and uplifting communities is paramount to the CSBG mission</a:t>
            </a:r>
          </a:p>
          <a:p>
            <a:r>
              <a:rPr lang="en-US" sz="3200" dirty="0">
                <a:solidFill>
                  <a:schemeClr val="accent1"/>
                </a:solidFill>
                <a:latin typeface="Calibri" panose="020F0502020204030204" pitchFamily="34" charset="0"/>
                <a:cs typeface="Calibri" panose="020F0502020204030204" pitchFamily="34" charset="0"/>
              </a:rPr>
              <a:t>CSBG CARES is an Opportunity to Demonstrate our Value</a:t>
            </a:r>
          </a:p>
          <a:p>
            <a:pPr lvl="2"/>
            <a:r>
              <a:rPr lang="en-US" sz="2400" dirty="0">
                <a:solidFill>
                  <a:schemeClr val="accent1"/>
                </a:solidFill>
                <a:latin typeface="Calibri" panose="020F0502020204030204" pitchFamily="34" charset="0"/>
                <a:cs typeface="Calibri" panose="020F0502020204030204" pitchFamily="34" charset="0"/>
              </a:rPr>
              <a:t>Spending the money reinforces....Community Action is a winning issue</a:t>
            </a:r>
          </a:p>
          <a:p>
            <a:pPr lvl="2"/>
            <a:r>
              <a:rPr lang="en-US" sz="2400" dirty="0">
                <a:solidFill>
                  <a:schemeClr val="accent1"/>
                </a:solidFill>
                <a:latin typeface="Calibri" panose="020F0502020204030204" pitchFamily="34" charset="0"/>
                <a:cs typeface="Calibri" panose="020F0502020204030204" pitchFamily="34" charset="0"/>
              </a:rPr>
              <a:t>We will be emboldened to respond to the next crisis</a:t>
            </a:r>
            <a:endParaRPr lang="en-US" sz="3200" dirty="0">
              <a:solidFill>
                <a:schemeClr val="accent1"/>
              </a:solidFill>
              <a:latin typeface="Calibri" panose="020F0502020204030204" pitchFamily="34" charset="0"/>
              <a:cs typeface="Calibri" panose="020F0502020204030204" pitchFamily="34" charset="0"/>
            </a:endParaRPr>
          </a:p>
          <a:p>
            <a:r>
              <a:rPr lang="en-US" sz="3200" dirty="0">
                <a:solidFill>
                  <a:schemeClr val="accent1"/>
                </a:solidFill>
                <a:latin typeface="Calibri" panose="020F0502020204030204" pitchFamily="34" charset="0"/>
                <a:cs typeface="Calibri" panose="020F0502020204030204" pitchFamily="34" charset="0"/>
              </a:rPr>
              <a:t>Reauthorization</a:t>
            </a:r>
          </a:p>
          <a:p>
            <a:endParaRPr lang="en-US" dirty="0">
              <a:solidFill>
                <a:schemeClr val="accent1">
                  <a:lumMod val="75000"/>
                </a:schemeClr>
              </a:solidFill>
            </a:endParaRPr>
          </a:p>
          <a:p>
            <a:endParaRPr lang="en-US" dirty="0">
              <a:solidFill>
                <a:schemeClr val="accent1">
                  <a:lumMod val="75000"/>
                </a:schemeClr>
              </a:solidFill>
            </a:endParaRPr>
          </a:p>
          <a:p>
            <a:endParaRPr lang="en-US" dirty="0"/>
          </a:p>
        </p:txBody>
      </p:sp>
      <p:pic>
        <p:nvPicPr>
          <p:cNvPr id="5" name="Picture 4" descr="A large white building with a statue on top&#10;&#10;Description automatically generated with medium confidence">
            <a:extLst>
              <a:ext uri="{FF2B5EF4-FFF2-40B4-BE49-F238E27FC236}">
                <a16:creationId xmlns:a16="http://schemas.microsoft.com/office/drawing/2014/main" id="{7B574C66-03F4-49DF-BD81-F98339B0901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22155" y="2999935"/>
            <a:ext cx="2033786" cy="2857916"/>
          </a:xfrm>
          <a:prstGeom prst="rect">
            <a:avLst/>
          </a:prstGeom>
        </p:spPr>
      </p:pic>
      <p:sp>
        <p:nvSpPr>
          <p:cNvPr id="6" name="TextBox 5">
            <a:extLst>
              <a:ext uri="{FF2B5EF4-FFF2-40B4-BE49-F238E27FC236}">
                <a16:creationId xmlns:a16="http://schemas.microsoft.com/office/drawing/2014/main" id="{FEE0A3F7-6A5E-4C01-B423-982E21192349}"/>
              </a:ext>
            </a:extLst>
          </p:cNvPr>
          <p:cNvSpPr txBox="1"/>
          <p:nvPr/>
        </p:nvSpPr>
        <p:spPr>
          <a:xfrm>
            <a:off x="9839579" y="7679136"/>
            <a:ext cx="1189715" cy="646331"/>
          </a:xfrm>
          <a:prstGeom prst="rect">
            <a:avLst/>
          </a:prstGeom>
          <a:noFill/>
        </p:spPr>
        <p:txBody>
          <a:bodyPr wrap="square" rtlCol="0">
            <a:spAutoFit/>
          </a:bodyPr>
          <a:lstStyle/>
          <a:p>
            <a:r>
              <a:rPr lang="en-US" sz="900">
                <a:hlinkClick r:id="rId3" tooltip="http://flickr.com/photos/kevinwburkett/3414558363"/>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4167472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94-1-sa-PPT-Template.pptx" id="{7A16ED5E-D15A-49BC-B94F-BED731B319C7}" vid="{5A2CE282-9CF7-42E4-A3CE-D2C270947A44}"/>
    </a:ext>
  </a:extLst>
</a:theme>
</file>

<file path=ppt/theme/theme2.xml><?xml version="1.0" encoding="utf-8"?>
<a:theme xmlns:a="http://schemas.openxmlformats.org/drawingml/2006/main" name="Theme1">
  <a:themeElements>
    <a:clrScheme name="Custom 2">
      <a:dk1>
        <a:srgbClr val="212121"/>
      </a:dk1>
      <a:lt1>
        <a:srgbClr val="FFFFFF"/>
      </a:lt1>
      <a:dk2>
        <a:srgbClr val="1F5287"/>
      </a:dk2>
      <a:lt2>
        <a:srgbClr val="FFFFFF"/>
      </a:lt2>
      <a:accent1>
        <a:srgbClr val="1F5287"/>
      </a:accent1>
      <a:accent2>
        <a:srgbClr val="E6A60A"/>
      </a:accent2>
      <a:accent3>
        <a:srgbClr val="C60C51"/>
      </a:accent3>
      <a:accent4>
        <a:srgbClr val="E7E6E5"/>
      </a:accent4>
      <a:accent5>
        <a:srgbClr val="A9A9A9"/>
      </a:accent5>
      <a:accent6>
        <a:srgbClr val="6EB33E"/>
      </a:accent6>
      <a:hlink>
        <a:srgbClr val="1F5287"/>
      </a:hlink>
      <a:folHlink>
        <a:srgbClr val="C60C5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A7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3A9A9316-4BDE-49CE-B6EA-EE0B2259208B}" vid="{FAF323EC-696F-40AE-B31C-148B404038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31BF8CBD83664EA4F6C2FB97E5560E" ma:contentTypeVersion="2" ma:contentTypeDescription="Create a new document." ma:contentTypeScope="" ma:versionID="b9ea14dcc544e657b89eeb2f70ed201c">
  <xsd:schema xmlns:xsd="http://www.w3.org/2001/XMLSchema" xmlns:xs="http://www.w3.org/2001/XMLSchema" xmlns:p="http://schemas.microsoft.com/office/2006/metadata/properties" xmlns:ns2="9d9fd9e6-c86a-4755-9461-9f784f6b47c7" targetNamespace="http://schemas.microsoft.com/office/2006/metadata/properties" ma:root="true" ma:fieldsID="e7884a5b2cb7dc682c6970d111362a59" ns2:_="">
    <xsd:import namespace="9d9fd9e6-c86a-4755-9461-9f784f6b47c7"/>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fd9e6-c86a-4755-9461-9f784f6b47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9d9fd9e6-c86a-4755-9461-9f784f6b47c7">ET7ED2XPRZ62-1447803920-2315</_dlc_DocId>
    <_dlc_DocIdUrl xmlns="9d9fd9e6-c86a-4755-9461-9f784f6b47c7">
      <Url>https://collaboration.acf.hhs.gov/offices/ocs/div/dca/dg/_layouts/15/DocIdRedir.aspx?ID=ET7ED2XPRZ62-1447803920-2315</Url>
      <Description>ET7ED2XPRZ62-1447803920-2315</Description>
    </_dlc_DocIdUrl>
  </documentManagement>
</p:properties>
</file>

<file path=customXml/itemProps1.xml><?xml version="1.0" encoding="utf-8"?>
<ds:datastoreItem xmlns:ds="http://schemas.openxmlformats.org/officeDocument/2006/customXml" ds:itemID="{22187180-CC39-48DF-AC78-80BD5DEEBE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fd9e6-c86a-4755-9461-9f784f6b47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87C9B5-3284-4FBC-A93D-E24A5C246D82}">
  <ds:schemaRefs>
    <ds:schemaRef ds:uri="http://schemas.microsoft.com/sharepoint/events"/>
  </ds:schemaRefs>
</ds:datastoreItem>
</file>

<file path=customXml/itemProps3.xml><?xml version="1.0" encoding="utf-8"?>
<ds:datastoreItem xmlns:ds="http://schemas.openxmlformats.org/officeDocument/2006/customXml" ds:itemID="{8C96ECC3-C85A-449D-B922-74475388E4F0}">
  <ds:schemaRefs>
    <ds:schemaRef ds:uri="http://schemas.microsoft.com/sharepoint/v3/contenttype/forms"/>
  </ds:schemaRefs>
</ds:datastoreItem>
</file>

<file path=customXml/itemProps4.xml><?xml version="1.0" encoding="utf-8"?>
<ds:datastoreItem xmlns:ds="http://schemas.openxmlformats.org/officeDocument/2006/customXml" ds:itemID="{0008E68D-C28D-4E98-AFCA-EC544139BC9F}">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d9fd9e6-c86a-4755-9461-9f784f6b47c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2893</TotalTime>
  <Words>1056</Words>
  <Application>Microsoft Office PowerPoint</Application>
  <PresentationFormat>Widescreen</PresentationFormat>
  <Paragraphs>185</Paragraphs>
  <Slides>25</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Corbel</vt:lpstr>
      <vt:lpstr>Formata-LightItalic</vt:lpstr>
      <vt:lpstr>Georgia Pro</vt:lpstr>
      <vt:lpstr>Source Sans Pro</vt:lpstr>
      <vt:lpstr>Wingdings</vt:lpstr>
      <vt:lpstr>Office Theme</vt:lpstr>
      <vt:lpstr>Theme1</vt:lpstr>
      <vt:lpstr>PowerPoint Presentation</vt:lpstr>
      <vt:lpstr>The Promise of       Community Action</vt:lpstr>
      <vt:lpstr>Presenters</vt:lpstr>
      <vt:lpstr>Purpose of CSBG CARES </vt:lpstr>
      <vt:lpstr>CSBG CARES Supplemental Funding  Spending Analysis</vt:lpstr>
      <vt:lpstr>CSBG CARES States Supplemental Funding  Spending Analysis by Region</vt:lpstr>
      <vt:lpstr>Moving in the Right Direction… </vt:lpstr>
      <vt:lpstr>More Work to be Done… </vt:lpstr>
      <vt:lpstr>  Why Should We Care About CARES?  </vt:lpstr>
      <vt:lpstr>We All Have a Role to Play</vt:lpstr>
      <vt:lpstr>Top Ten Spending Ideas</vt:lpstr>
      <vt:lpstr>Top Ten Spending Ideas</vt:lpstr>
      <vt:lpstr>Top Ten Spending Ideas</vt:lpstr>
      <vt:lpstr>Top Ten Spending Ideas</vt:lpstr>
      <vt:lpstr>Top Ten Spending Ideas</vt:lpstr>
      <vt:lpstr>Top Ten Spending Ideas</vt:lpstr>
      <vt:lpstr>Top Ten Spending Ideas</vt:lpstr>
      <vt:lpstr>Top Ten Spending Ideas</vt:lpstr>
      <vt:lpstr>Top Ten Spending Ideas</vt:lpstr>
      <vt:lpstr>Top Ten Spending Ideas</vt:lpstr>
      <vt:lpstr>What Do You Need? </vt:lpstr>
      <vt:lpstr>CARES CSBG Spending Office Hours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VanWaardhuizen</dc:creator>
  <cp:lastModifiedBy>Lana Shope</cp:lastModifiedBy>
  <cp:revision>81</cp:revision>
  <dcterms:created xsi:type="dcterms:W3CDTF">2021-03-23T18:56:16Z</dcterms:created>
  <dcterms:modified xsi:type="dcterms:W3CDTF">2022-05-09T02:25:54Z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0x010100B731BF8CBD83664EA4F6C2FB97E5560E</vt:lpwstr>
  </property>
  <property fmtid="{D5CDD505-2E9C-101B-9397-08002B2CF9AE}" pid="3" name="_dlc_DocIdItemGuid">
    <vt:lpwstr>83de26d3-80ae-4d65-a413-a7c0307f2279</vt:lpwstr>
  </property>
</Properties>
</file>